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4"/>
  </p:sldMasterIdLst>
  <p:notesMasterIdLst>
    <p:notesMasterId r:id="rId27"/>
  </p:notesMasterIdLst>
  <p:sldIdLst>
    <p:sldId id="256" r:id="rId5"/>
    <p:sldId id="274" r:id="rId6"/>
    <p:sldId id="263" r:id="rId7"/>
    <p:sldId id="261" r:id="rId8"/>
    <p:sldId id="262" r:id="rId9"/>
    <p:sldId id="260" r:id="rId10"/>
    <p:sldId id="264" r:id="rId11"/>
    <p:sldId id="267" r:id="rId12"/>
    <p:sldId id="265" r:id="rId13"/>
    <p:sldId id="269" r:id="rId14"/>
    <p:sldId id="259" r:id="rId15"/>
    <p:sldId id="282" r:id="rId16"/>
    <p:sldId id="266" r:id="rId17"/>
    <p:sldId id="270" r:id="rId18"/>
    <p:sldId id="273" r:id="rId19"/>
    <p:sldId id="268" r:id="rId20"/>
    <p:sldId id="275" r:id="rId21"/>
    <p:sldId id="276" r:id="rId22"/>
    <p:sldId id="278" r:id="rId23"/>
    <p:sldId id="280" r:id="rId24"/>
    <p:sldId id="281"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32CF78-7E50-47A2-B35C-D05F38BEE59A}" v="2" dt="2025-03-07T09:11:14.2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54251" autoAdjust="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rd Peder Rafael Luna Araldsen" userId="f71e11bd-2ad4-4d9b-a717-d088fb51e60a" providerId="ADAL" clId="{F132CF78-7E50-47A2-B35C-D05F38BEE59A}"/>
    <pc:docChg chg="modSld">
      <pc:chgData name="Tord Peder Rafael Luna Araldsen" userId="f71e11bd-2ad4-4d9b-a717-d088fb51e60a" providerId="ADAL" clId="{F132CF78-7E50-47A2-B35C-D05F38BEE59A}" dt="2025-03-07T09:11:35.282" v="9" actId="208"/>
      <pc:docMkLst>
        <pc:docMk/>
      </pc:docMkLst>
      <pc:sldChg chg="addSp modSp mod">
        <pc:chgData name="Tord Peder Rafael Luna Araldsen" userId="f71e11bd-2ad4-4d9b-a717-d088fb51e60a" providerId="ADAL" clId="{F132CF78-7E50-47A2-B35C-D05F38BEE59A}" dt="2025-03-07T09:11:27.281" v="8" actId="208"/>
        <pc:sldMkLst>
          <pc:docMk/>
          <pc:sldMk cId="1909103370" sldId="256"/>
        </pc:sldMkLst>
        <pc:picChg chg="add mod">
          <ac:chgData name="Tord Peder Rafael Luna Araldsen" userId="f71e11bd-2ad4-4d9b-a717-d088fb51e60a" providerId="ADAL" clId="{F132CF78-7E50-47A2-B35C-D05F38BEE59A}" dt="2025-03-07T09:11:27.281" v="8" actId="208"/>
          <ac:picMkLst>
            <pc:docMk/>
            <pc:sldMk cId="1909103370" sldId="256"/>
            <ac:picMk id="5" creationId="{EC56B782-834B-00E5-5BED-E1A05A071390}"/>
          </ac:picMkLst>
        </pc:picChg>
      </pc:sldChg>
      <pc:sldChg chg="addSp modSp mod">
        <pc:chgData name="Tord Peder Rafael Luna Araldsen" userId="f71e11bd-2ad4-4d9b-a717-d088fb51e60a" providerId="ADAL" clId="{F132CF78-7E50-47A2-B35C-D05F38BEE59A}" dt="2025-03-07T09:11:35.282" v="9" actId="208"/>
        <pc:sldMkLst>
          <pc:docMk/>
          <pc:sldMk cId="3839500562" sldId="284"/>
        </pc:sldMkLst>
        <pc:picChg chg="add mod">
          <ac:chgData name="Tord Peder Rafael Luna Araldsen" userId="f71e11bd-2ad4-4d9b-a717-d088fb51e60a" providerId="ADAL" clId="{F132CF78-7E50-47A2-B35C-D05F38BEE59A}" dt="2025-03-07T09:11:35.282" v="9" actId="208"/>
          <ac:picMkLst>
            <pc:docMk/>
            <pc:sldMk cId="3839500562" sldId="284"/>
            <ac:picMk id="3" creationId="{227B0A1A-5CA6-947C-EFC1-E6222FD6C99A}"/>
          </ac:picMkLst>
        </pc:pic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05E8B4-E678-48BA-9167-1D242E14183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sv-SE"/>
        </a:p>
      </dgm:t>
    </dgm:pt>
    <dgm:pt modelId="{A0747184-D581-44BC-B499-F5C0445BE313}">
      <dgm:prSet phldrT="[Text]"/>
      <dgm:spPr/>
      <dgm:t>
        <a:bodyPr/>
        <a:lstStyle/>
        <a:p>
          <a:r>
            <a:rPr lang="sv-SE" dirty="0" err="1"/>
            <a:t>Forskjellen</a:t>
          </a:r>
          <a:r>
            <a:rPr lang="sv-SE" dirty="0"/>
            <a:t> </a:t>
          </a:r>
          <a:r>
            <a:rPr lang="sv-SE" dirty="0" err="1"/>
            <a:t>mellom</a:t>
          </a:r>
          <a:r>
            <a:rPr lang="sv-SE" dirty="0"/>
            <a:t> </a:t>
          </a:r>
          <a:r>
            <a:rPr lang="sv-SE" dirty="0" err="1"/>
            <a:t>lineær</a:t>
          </a:r>
          <a:r>
            <a:rPr lang="sv-SE" dirty="0"/>
            <a:t> </a:t>
          </a:r>
          <a:r>
            <a:rPr lang="sv-SE" dirty="0" err="1"/>
            <a:t>og</a:t>
          </a:r>
          <a:r>
            <a:rPr lang="sv-SE" dirty="0"/>
            <a:t> </a:t>
          </a:r>
          <a:r>
            <a:rPr lang="sv-SE" dirty="0" err="1"/>
            <a:t>sirkulær</a:t>
          </a:r>
          <a:r>
            <a:rPr lang="sv-SE" dirty="0"/>
            <a:t> </a:t>
          </a:r>
          <a:r>
            <a:rPr lang="sv-SE" dirty="0" err="1"/>
            <a:t>bioøkonomi</a:t>
          </a:r>
          <a:endParaRPr lang="sv-SE" dirty="0"/>
        </a:p>
      </dgm:t>
    </dgm:pt>
    <dgm:pt modelId="{10CA21A0-F419-48DA-A7AD-5D1AD8BA2F08}" type="parTrans" cxnId="{349642A6-80C6-4A7F-8D29-98545A92E6F4}">
      <dgm:prSet/>
      <dgm:spPr/>
      <dgm:t>
        <a:bodyPr/>
        <a:lstStyle/>
        <a:p>
          <a:endParaRPr lang="sv-SE"/>
        </a:p>
      </dgm:t>
    </dgm:pt>
    <dgm:pt modelId="{DF8BA7D5-A0F8-41CD-9BC5-DE39D034A34D}" type="sibTrans" cxnId="{349642A6-80C6-4A7F-8D29-98545A92E6F4}">
      <dgm:prSet/>
      <dgm:spPr/>
      <dgm:t>
        <a:bodyPr/>
        <a:lstStyle/>
        <a:p>
          <a:endParaRPr lang="sv-SE"/>
        </a:p>
      </dgm:t>
    </dgm:pt>
    <dgm:pt modelId="{359DA111-20E7-43E2-A973-6970E08CF27A}">
      <dgm:prSet phldrT="[Text]"/>
      <dgm:spPr/>
      <dgm:t>
        <a:bodyPr/>
        <a:lstStyle/>
        <a:p>
          <a:r>
            <a:rPr lang="nb-NO" dirty="0"/>
            <a:t>De viktigste produksjonstrinnene i bioraffinerier</a:t>
          </a:r>
          <a:endParaRPr lang="sv-SE" dirty="0"/>
        </a:p>
      </dgm:t>
    </dgm:pt>
    <dgm:pt modelId="{9AAB2A4F-77ED-492B-81E4-3318E2327EA1}" type="parTrans" cxnId="{CEA35069-A69F-486C-BA0E-18CD02A3748E}">
      <dgm:prSet/>
      <dgm:spPr/>
      <dgm:t>
        <a:bodyPr/>
        <a:lstStyle/>
        <a:p>
          <a:endParaRPr lang="sv-SE"/>
        </a:p>
      </dgm:t>
    </dgm:pt>
    <dgm:pt modelId="{76850A7A-22BF-4D3F-964D-7A27AD75EF21}" type="sibTrans" cxnId="{CEA35069-A69F-486C-BA0E-18CD02A3748E}">
      <dgm:prSet/>
      <dgm:spPr/>
      <dgm:t>
        <a:bodyPr/>
        <a:lstStyle/>
        <a:p>
          <a:endParaRPr lang="sv-SE"/>
        </a:p>
      </dgm:t>
    </dgm:pt>
    <dgm:pt modelId="{67CDAC45-B36F-4AF9-BF80-AD8378CDC6A0}">
      <dgm:prSet phldrT="[Text]"/>
      <dgm:spPr/>
      <dgm:t>
        <a:bodyPr/>
        <a:lstStyle/>
        <a:p>
          <a:r>
            <a:rPr lang="nb-NO" dirty="0"/>
            <a:t>Bruk av biogass og restprodukter fra bioraffinerier</a:t>
          </a:r>
          <a:endParaRPr lang="sv-SE" dirty="0"/>
        </a:p>
      </dgm:t>
    </dgm:pt>
    <dgm:pt modelId="{F0192A45-D09A-4777-9B39-03908750D296}" type="parTrans" cxnId="{28F9E5CC-3045-4832-A396-13340BC3E40A}">
      <dgm:prSet/>
      <dgm:spPr/>
      <dgm:t>
        <a:bodyPr/>
        <a:lstStyle/>
        <a:p>
          <a:endParaRPr lang="sv-SE"/>
        </a:p>
      </dgm:t>
    </dgm:pt>
    <dgm:pt modelId="{A842A11B-F4DC-435B-B7FA-74277654CD50}" type="sibTrans" cxnId="{28F9E5CC-3045-4832-A396-13340BC3E40A}">
      <dgm:prSet/>
      <dgm:spPr/>
      <dgm:t>
        <a:bodyPr/>
        <a:lstStyle/>
        <a:p>
          <a:endParaRPr lang="sv-SE"/>
        </a:p>
      </dgm:t>
    </dgm:pt>
    <dgm:pt modelId="{1288D5D3-E5D3-4EA4-A90A-79155A33BEBD}">
      <dgm:prSet/>
      <dgm:spPr/>
      <dgm:t>
        <a:bodyPr/>
        <a:lstStyle/>
        <a:p>
          <a:r>
            <a:rPr lang="nb-NO" dirty="0"/>
            <a:t>Bærekraftige strategier for overgangen til en mer biobasert økonomi</a:t>
          </a:r>
          <a:endParaRPr lang="sv-SE" dirty="0"/>
        </a:p>
      </dgm:t>
    </dgm:pt>
    <dgm:pt modelId="{AC17119C-6939-46F0-8CEA-65BF9D90DDB0}" type="parTrans" cxnId="{362676FB-D7AE-4E3A-AE07-7B4226DB9D38}">
      <dgm:prSet/>
      <dgm:spPr/>
      <dgm:t>
        <a:bodyPr/>
        <a:lstStyle/>
        <a:p>
          <a:endParaRPr lang="sv-SE"/>
        </a:p>
      </dgm:t>
    </dgm:pt>
    <dgm:pt modelId="{33D116D9-DBE8-45B7-9734-75C9A5FA45F1}" type="sibTrans" cxnId="{362676FB-D7AE-4E3A-AE07-7B4226DB9D38}">
      <dgm:prSet/>
      <dgm:spPr/>
      <dgm:t>
        <a:bodyPr/>
        <a:lstStyle/>
        <a:p>
          <a:endParaRPr lang="sv-SE"/>
        </a:p>
      </dgm:t>
    </dgm:pt>
    <dgm:pt modelId="{BBBBE6C7-C8EB-4F6A-98D9-09A12993872B}" type="pres">
      <dgm:prSet presAssocID="{C505E8B4-E678-48BA-9167-1D242E14183E}" presName="diagram" presStyleCnt="0">
        <dgm:presLayoutVars>
          <dgm:dir/>
          <dgm:resizeHandles val="exact"/>
        </dgm:presLayoutVars>
      </dgm:prSet>
      <dgm:spPr/>
    </dgm:pt>
    <dgm:pt modelId="{B3E2367B-0C36-460C-97F1-07AC9045DA1A}" type="pres">
      <dgm:prSet presAssocID="{A0747184-D581-44BC-B499-F5C0445BE313}" presName="node" presStyleLbl="node1" presStyleIdx="0" presStyleCnt="4">
        <dgm:presLayoutVars>
          <dgm:bulletEnabled val="1"/>
        </dgm:presLayoutVars>
      </dgm:prSet>
      <dgm:spPr/>
    </dgm:pt>
    <dgm:pt modelId="{5F7D7406-B371-4CD2-B93A-350A4181AA79}" type="pres">
      <dgm:prSet presAssocID="{DF8BA7D5-A0F8-41CD-9BC5-DE39D034A34D}" presName="sibTrans" presStyleCnt="0"/>
      <dgm:spPr/>
    </dgm:pt>
    <dgm:pt modelId="{CC6A0D29-7CDB-4BA6-8903-822E199B8152}" type="pres">
      <dgm:prSet presAssocID="{359DA111-20E7-43E2-A973-6970E08CF27A}" presName="node" presStyleLbl="node1" presStyleIdx="1" presStyleCnt="4">
        <dgm:presLayoutVars>
          <dgm:bulletEnabled val="1"/>
        </dgm:presLayoutVars>
      </dgm:prSet>
      <dgm:spPr/>
    </dgm:pt>
    <dgm:pt modelId="{FC7BC01D-E785-4268-97C2-20CE993C4433}" type="pres">
      <dgm:prSet presAssocID="{76850A7A-22BF-4D3F-964D-7A27AD75EF21}" presName="sibTrans" presStyleCnt="0"/>
      <dgm:spPr/>
    </dgm:pt>
    <dgm:pt modelId="{64B446F0-368E-4319-85DC-99164F1A1378}" type="pres">
      <dgm:prSet presAssocID="{67CDAC45-B36F-4AF9-BF80-AD8378CDC6A0}" presName="node" presStyleLbl="node1" presStyleIdx="2" presStyleCnt="4">
        <dgm:presLayoutVars>
          <dgm:bulletEnabled val="1"/>
        </dgm:presLayoutVars>
      </dgm:prSet>
      <dgm:spPr/>
    </dgm:pt>
    <dgm:pt modelId="{E92774E4-3130-4121-ADC9-2DB9A62394A1}" type="pres">
      <dgm:prSet presAssocID="{A842A11B-F4DC-435B-B7FA-74277654CD50}" presName="sibTrans" presStyleCnt="0"/>
      <dgm:spPr/>
    </dgm:pt>
    <dgm:pt modelId="{CFC5AC31-9B58-4BCB-9FBD-89578D03E162}" type="pres">
      <dgm:prSet presAssocID="{1288D5D3-E5D3-4EA4-A90A-79155A33BEBD}" presName="node" presStyleLbl="node1" presStyleIdx="3" presStyleCnt="4">
        <dgm:presLayoutVars>
          <dgm:bulletEnabled val="1"/>
        </dgm:presLayoutVars>
      </dgm:prSet>
      <dgm:spPr/>
    </dgm:pt>
  </dgm:ptLst>
  <dgm:cxnLst>
    <dgm:cxn modelId="{26A4B213-97E5-4680-9AE4-5EA550C2E01B}" type="presOf" srcId="{359DA111-20E7-43E2-A973-6970E08CF27A}" destId="{CC6A0D29-7CDB-4BA6-8903-822E199B8152}" srcOrd="0" destOrd="0" presId="urn:microsoft.com/office/officeart/2005/8/layout/default"/>
    <dgm:cxn modelId="{DD640614-8305-49BC-A1DC-7D2971811846}" type="presOf" srcId="{C505E8B4-E678-48BA-9167-1D242E14183E}" destId="{BBBBE6C7-C8EB-4F6A-98D9-09A12993872B}" srcOrd="0" destOrd="0" presId="urn:microsoft.com/office/officeart/2005/8/layout/default"/>
    <dgm:cxn modelId="{CEA35069-A69F-486C-BA0E-18CD02A3748E}" srcId="{C505E8B4-E678-48BA-9167-1D242E14183E}" destId="{359DA111-20E7-43E2-A973-6970E08CF27A}" srcOrd="1" destOrd="0" parTransId="{9AAB2A4F-77ED-492B-81E4-3318E2327EA1}" sibTransId="{76850A7A-22BF-4D3F-964D-7A27AD75EF21}"/>
    <dgm:cxn modelId="{7CCC7369-7599-4BC2-BF15-8E7398B6E404}" type="presOf" srcId="{A0747184-D581-44BC-B499-F5C0445BE313}" destId="{B3E2367B-0C36-460C-97F1-07AC9045DA1A}" srcOrd="0" destOrd="0" presId="urn:microsoft.com/office/officeart/2005/8/layout/default"/>
    <dgm:cxn modelId="{349642A6-80C6-4A7F-8D29-98545A92E6F4}" srcId="{C505E8B4-E678-48BA-9167-1D242E14183E}" destId="{A0747184-D581-44BC-B499-F5C0445BE313}" srcOrd="0" destOrd="0" parTransId="{10CA21A0-F419-48DA-A7AD-5D1AD8BA2F08}" sibTransId="{DF8BA7D5-A0F8-41CD-9BC5-DE39D034A34D}"/>
    <dgm:cxn modelId="{F70B21BE-0537-4579-92F1-A24A1977D102}" type="presOf" srcId="{67CDAC45-B36F-4AF9-BF80-AD8378CDC6A0}" destId="{64B446F0-368E-4319-85DC-99164F1A1378}" srcOrd="0" destOrd="0" presId="urn:microsoft.com/office/officeart/2005/8/layout/default"/>
    <dgm:cxn modelId="{28F9E5CC-3045-4832-A396-13340BC3E40A}" srcId="{C505E8B4-E678-48BA-9167-1D242E14183E}" destId="{67CDAC45-B36F-4AF9-BF80-AD8378CDC6A0}" srcOrd="2" destOrd="0" parTransId="{F0192A45-D09A-4777-9B39-03908750D296}" sibTransId="{A842A11B-F4DC-435B-B7FA-74277654CD50}"/>
    <dgm:cxn modelId="{362676FB-D7AE-4E3A-AE07-7B4226DB9D38}" srcId="{C505E8B4-E678-48BA-9167-1D242E14183E}" destId="{1288D5D3-E5D3-4EA4-A90A-79155A33BEBD}" srcOrd="3" destOrd="0" parTransId="{AC17119C-6939-46F0-8CEA-65BF9D90DDB0}" sibTransId="{33D116D9-DBE8-45B7-9734-75C9A5FA45F1}"/>
    <dgm:cxn modelId="{33016AFD-E7E0-4A29-9621-D7997E318B05}" type="presOf" srcId="{1288D5D3-E5D3-4EA4-A90A-79155A33BEBD}" destId="{CFC5AC31-9B58-4BCB-9FBD-89578D03E162}" srcOrd="0" destOrd="0" presId="urn:microsoft.com/office/officeart/2005/8/layout/default"/>
    <dgm:cxn modelId="{05ACC914-B262-4392-BDA2-B079CFAAFE5E}" type="presParOf" srcId="{BBBBE6C7-C8EB-4F6A-98D9-09A12993872B}" destId="{B3E2367B-0C36-460C-97F1-07AC9045DA1A}" srcOrd="0" destOrd="0" presId="urn:microsoft.com/office/officeart/2005/8/layout/default"/>
    <dgm:cxn modelId="{278BB4E5-A193-4C35-8BD7-A5DCB13C5AEF}" type="presParOf" srcId="{BBBBE6C7-C8EB-4F6A-98D9-09A12993872B}" destId="{5F7D7406-B371-4CD2-B93A-350A4181AA79}" srcOrd="1" destOrd="0" presId="urn:microsoft.com/office/officeart/2005/8/layout/default"/>
    <dgm:cxn modelId="{4E41A2FE-DEC9-4EF9-B814-A7CB5A35A403}" type="presParOf" srcId="{BBBBE6C7-C8EB-4F6A-98D9-09A12993872B}" destId="{CC6A0D29-7CDB-4BA6-8903-822E199B8152}" srcOrd="2" destOrd="0" presId="urn:microsoft.com/office/officeart/2005/8/layout/default"/>
    <dgm:cxn modelId="{30B12FC5-5559-47FB-9D34-A6310D51BAC3}" type="presParOf" srcId="{BBBBE6C7-C8EB-4F6A-98D9-09A12993872B}" destId="{FC7BC01D-E785-4268-97C2-20CE993C4433}" srcOrd="3" destOrd="0" presId="urn:microsoft.com/office/officeart/2005/8/layout/default"/>
    <dgm:cxn modelId="{DB6E896D-8405-43E0-A4CD-43CE8CB22F7C}" type="presParOf" srcId="{BBBBE6C7-C8EB-4F6A-98D9-09A12993872B}" destId="{64B446F0-368E-4319-85DC-99164F1A1378}" srcOrd="4" destOrd="0" presId="urn:microsoft.com/office/officeart/2005/8/layout/default"/>
    <dgm:cxn modelId="{2898D12F-F62A-4743-BB71-85C063F693CC}" type="presParOf" srcId="{BBBBE6C7-C8EB-4F6A-98D9-09A12993872B}" destId="{E92774E4-3130-4121-ADC9-2DB9A62394A1}" srcOrd="5" destOrd="0" presId="urn:microsoft.com/office/officeart/2005/8/layout/default"/>
    <dgm:cxn modelId="{8D45D402-B8A1-4F44-A4B7-959FEBBAC42B}" type="presParOf" srcId="{BBBBE6C7-C8EB-4F6A-98D9-09A12993872B}" destId="{CFC5AC31-9B58-4BCB-9FBD-89578D03E16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56A251-1C3D-43FB-9B93-370D3E30FA15}"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70874208-08AC-4CE4-B04F-A1B2038B7770}">
      <dgm:prSet/>
      <dgm:spPr/>
      <dgm:t>
        <a:bodyPr/>
        <a:lstStyle/>
        <a:p>
          <a:pPr>
            <a:lnSpc>
              <a:spcPct val="100000"/>
            </a:lnSpc>
          </a:pPr>
          <a:r>
            <a:rPr lang="sv-SE" b="1" dirty="0"/>
            <a:t>Bruk av organiske </a:t>
          </a:r>
          <a:r>
            <a:rPr lang="sv-SE" b="1" dirty="0" err="1"/>
            <a:t>materialer</a:t>
          </a:r>
          <a:r>
            <a:rPr lang="sv-SE" b="1" dirty="0"/>
            <a:t> </a:t>
          </a:r>
          <a:r>
            <a:rPr lang="sv-SE" b="1" dirty="0" err="1"/>
            <a:t>til</a:t>
          </a:r>
          <a:r>
            <a:rPr lang="sv-SE" b="1" dirty="0"/>
            <a:t> </a:t>
          </a:r>
          <a:r>
            <a:rPr lang="sv-SE" b="1" dirty="0" err="1"/>
            <a:t>produksjon</a:t>
          </a:r>
          <a:r>
            <a:rPr lang="sv-SE" b="1" dirty="0"/>
            <a:t> av produkter </a:t>
          </a:r>
          <a:r>
            <a:rPr lang="sv-SE" b="1" dirty="0" err="1"/>
            <a:t>og</a:t>
          </a:r>
          <a:r>
            <a:rPr lang="sv-SE" b="1" dirty="0"/>
            <a:t> energi</a:t>
          </a:r>
          <a:endParaRPr lang="en-US" b="1" dirty="0"/>
        </a:p>
      </dgm:t>
    </dgm:pt>
    <dgm:pt modelId="{0EB18EB0-D534-449A-9E51-AFEA4AD8137F}" type="parTrans" cxnId="{99A56380-84F3-4E2A-979F-AF03D6C30BB5}">
      <dgm:prSet/>
      <dgm:spPr/>
      <dgm:t>
        <a:bodyPr/>
        <a:lstStyle/>
        <a:p>
          <a:endParaRPr lang="en-US"/>
        </a:p>
      </dgm:t>
    </dgm:pt>
    <dgm:pt modelId="{1C968086-8814-41A0-A456-6B9251B2E7A2}" type="sibTrans" cxnId="{99A56380-84F3-4E2A-979F-AF03D6C30BB5}">
      <dgm:prSet/>
      <dgm:spPr/>
      <dgm:t>
        <a:bodyPr/>
        <a:lstStyle/>
        <a:p>
          <a:endParaRPr lang="en-US"/>
        </a:p>
      </dgm:t>
    </dgm:pt>
    <dgm:pt modelId="{E6AB94D7-1210-45A1-BCEC-888C28B17042}">
      <dgm:prSet/>
      <dgm:spPr/>
      <dgm:t>
        <a:bodyPr/>
        <a:lstStyle/>
        <a:p>
          <a:pPr>
            <a:lnSpc>
              <a:spcPct val="100000"/>
            </a:lnSpc>
          </a:pPr>
          <a:r>
            <a:rPr lang="nb-NO" b="1" dirty="0"/>
            <a:t>Miljøvennlig bruk av planter, alger og avfall</a:t>
          </a:r>
          <a:endParaRPr lang="en-US" b="1" dirty="0"/>
        </a:p>
      </dgm:t>
    </dgm:pt>
    <dgm:pt modelId="{CF94A383-1AF6-435E-AE36-FCBE2BEC202C}" type="parTrans" cxnId="{FFB2BFCA-609C-4603-9698-C458C788DC72}">
      <dgm:prSet/>
      <dgm:spPr/>
      <dgm:t>
        <a:bodyPr/>
        <a:lstStyle/>
        <a:p>
          <a:endParaRPr lang="en-US"/>
        </a:p>
      </dgm:t>
    </dgm:pt>
    <dgm:pt modelId="{9F712C30-A1B7-4A47-BB48-991AB873F3F2}" type="sibTrans" cxnId="{FFB2BFCA-609C-4603-9698-C458C788DC72}">
      <dgm:prSet/>
      <dgm:spPr/>
      <dgm:t>
        <a:bodyPr/>
        <a:lstStyle/>
        <a:p>
          <a:endParaRPr lang="en-US"/>
        </a:p>
      </dgm:t>
    </dgm:pt>
    <dgm:pt modelId="{59A0F758-6575-428D-A13D-98D0AF1F12EE}">
      <dgm:prSet/>
      <dgm:spPr/>
      <dgm:t>
        <a:bodyPr/>
        <a:lstStyle/>
        <a:p>
          <a:pPr>
            <a:lnSpc>
              <a:spcPct val="100000"/>
            </a:lnSpc>
          </a:pPr>
          <a:r>
            <a:rPr lang="sv-SE" b="1" dirty="0" err="1"/>
            <a:t>Kjemisk</a:t>
          </a:r>
          <a:r>
            <a:rPr lang="sv-SE" b="1" dirty="0"/>
            <a:t>, termisk </a:t>
          </a:r>
          <a:r>
            <a:rPr lang="sv-SE" b="1" dirty="0" err="1"/>
            <a:t>og</a:t>
          </a:r>
          <a:r>
            <a:rPr lang="sv-SE" b="1" dirty="0"/>
            <a:t> fysisk </a:t>
          </a:r>
          <a:r>
            <a:rPr lang="sv-SE" b="1" dirty="0" err="1"/>
            <a:t>prosessering</a:t>
          </a:r>
          <a:endParaRPr lang="en-US" b="1" dirty="0"/>
        </a:p>
      </dgm:t>
    </dgm:pt>
    <dgm:pt modelId="{BAF1DD0A-0A21-4A5B-B2BF-2248ED50D1B1}" type="parTrans" cxnId="{491262EB-6267-45AC-B3ED-67FEF5A194EA}">
      <dgm:prSet/>
      <dgm:spPr/>
      <dgm:t>
        <a:bodyPr/>
        <a:lstStyle/>
        <a:p>
          <a:endParaRPr lang="en-US"/>
        </a:p>
      </dgm:t>
    </dgm:pt>
    <dgm:pt modelId="{ED7C5EA8-377A-49A0-980E-36EA2C795088}" type="sibTrans" cxnId="{491262EB-6267-45AC-B3ED-67FEF5A194EA}">
      <dgm:prSet/>
      <dgm:spPr/>
      <dgm:t>
        <a:bodyPr/>
        <a:lstStyle/>
        <a:p>
          <a:endParaRPr lang="en-US"/>
        </a:p>
      </dgm:t>
    </dgm:pt>
    <dgm:pt modelId="{9E8DA155-D640-433D-A87C-04D86B945B20}" type="pres">
      <dgm:prSet presAssocID="{F356A251-1C3D-43FB-9B93-370D3E30FA15}" presName="root" presStyleCnt="0">
        <dgm:presLayoutVars>
          <dgm:dir/>
          <dgm:resizeHandles val="exact"/>
        </dgm:presLayoutVars>
      </dgm:prSet>
      <dgm:spPr/>
    </dgm:pt>
    <dgm:pt modelId="{51FF1E6B-AA29-4359-9111-B8CD284D6078}" type="pres">
      <dgm:prSet presAssocID="{70874208-08AC-4CE4-B04F-A1B2038B7770}" presName="compNode" presStyleCnt="0"/>
      <dgm:spPr/>
    </dgm:pt>
    <dgm:pt modelId="{277562C4-7D8A-4811-A36E-3233C4F5588A}" type="pres">
      <dgm:prSet presAssocID="{70874208-08AC-4CE4-B04F-A1B2038B777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Återvinna"/>
        </a:ext>
      </dgm:extLst>
    </dgm:pt>
    <dgm:pt modelId="{9FCFCC16-95C9-4156-821F-28AFEBBC45DA}" type="pres">
      <dgm:prSet presAssocID="{70874208-08AC-4CE4-B04F-A1B2038B7770}" presName="spaceRect" presStyleCnt="0"/>
      <dgm:spPr/>
    </dgm:pt>
    <dgm:pt modelId="{F66040EA-51C5-4655-AABD-20FA248DFA8D}" type="pres">
      <dgm:prSet presAssocID="{70874208-08AC-4CE4-B04F-A1B2038B7770}" presName="textRect" presStyleLbl="revTx" presStyleIdx="0" presStyleCnt="3">
        <dgm:presLayoutVars>
          <dgm:chMax val="1"/>
          <dgm:chPref val="1"/>
        </dgm:presLayoutVars>
      </dgm:prSet>
      <dgm:spPr/>
    </dgm:pt>
    <dgm:pt modelId="{0F80D2D6-0A42-4B21-8D30-F694A7745BCA}" type="pres">
      <dgm:prSet presAssocID="{1C968086-8814-41A0-A456-6B9251B2E7A2}" presName="sibTrans" presStyleCnt="0"/>
      <dgm:spPr/>
    </dgm:pt>
    <dgm:pt modelId="{1F1E8E3B-418A-4C6E-A6C1-C5E6B0C37D4D}" type="pres">
      <dgm:prSet presAssocID="{E6AB94D7-1210-45A1-BCEC-888C28B17042}" presName="compNode" presStyleCnt="0"/>
      <dgm:spPr/>
    </dgm:pt>
    <dgm:pt modelId="{452336BB-6BF3-4136-A89F-7E320C301E6F}" type="pres">
      <dgm:prSet presAssocID="{E6AB94D7-1210-45A1-BCEC-888C28B1704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ckulent"/>
        </a:ext>
      </dgm:extLst>
    </dgm:pt>
    <dgm:pt modelId="{6903656D-EAA2-49D0-9945-C15D90E36231}" type="pres">
      <dgm:prSet presAssocID="{E6AB94D7-1210-45A1-BCEC-888C28B17042}" presName="spaceRect" presStyleCnt="0"/>
      <dgm:spPr/>
    </dgm:pt>
    <dgm:pt modelId="{9BBDBE2D-C78F-43F3-8B60-0F76674D0B80}" type="pres">
      <dgm:prSet presAssocID="{E6AB94D7-1210-45A1-BCEC-888C28B17042}" presName="textRect" presStyleLbl="revTx" presStyleIdx="1" presStyleCnt="3">
        <dgm:presLayoutVars>
          <dgm:chMax val="1"/>
          <dgm:chPref val="1"/>
        </dgm:presLayoutVars>
      </dgm:prSet>
      <dgm:spPr/>
    </dgm:pt>
    <dgm:pt modelId="{1A9930E9-2875-42F6-8D88-9C4FC333D481}" type="pres">
      <dgm:prSet presAssocID="{9F712C30-A1B7-4A47-BB48-991AB873F3F2}" presName="sibTrans" presStyleCnt="0"/>
      <dgm:spPr/>
    </dgm:pt>
    <dgm:pt modelId="{DE6553F2-1AD5-40EB-8F48-C70BF336EE2F}" type="pres">
      <dgm:prSet presAssocID="{59A0F758-6575-428D-A13D-98D0AF1F12EE}" presName="compNode" presStyleCnt="0"/>
      <dgm:spPr/>
    </dgm:pt>
    <dgm:pt modelId="{9F3338FC-B43E-4414-BFD4-6652A6847008}" type="pres">
      <dgm:prSet presAssocID="{59A0F758-6575-428D-A13D-98D0AF1F12E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lektriker"/>
        </a:ext>
      </dgm:extLst>
    </dgm:pt>
    <dgm:pt modelId="{5BAE4C8C-8082-437D-9655-E8D311E067AC}" type="pres">
      <dgm:prSet presAssocID="{59A0F758-6575-428D-A13D-98D0AF1F12EE}" presName="spaceRect" presStyleCnt="0"/>
      <dgm:spPr/>
    </dgm:pt>
    <dgm:pt modelId="{D118A58F-3149-49C1-82FD-F39127CBBCB1}" type="pres">
      <dgm:prSet presAssocID="{59A0F758-6575-428D-A13D-98D0AF1F12EE}" presName="textRect" presStyleLbl="revTx" presStyleIdx="2" presStyleCnt="3">
        <dgm:presLayoutVars>
          <dgm:chMax val="1"/>
          <dgm:chPref val="1"/>
        </dgm:presLayoutVars>
      </dgm:prSet>
      <dgm:spPr/>
    </dgm:pt>
  </dgm:ptLst>
  <dgm:cxnLst>
    <dgm:cxn modelId="{42A91F71-ECE8-42CC-8D6A-9CAA6AFACCA2}" type="presOf" srcId="{F356A251-1C3D-43FB-9B93-370D3E30FA15}" destId="{9E8DA155-D640-433D-A87C-04D86B945B20}" srcOrd="0" destOrd="0" presId="urn:microsoft.com/office/officeart/2018/2/layout/IconLabelList"/>
    <dgm:cxn modelId="{99A56380-84F3-4E2A-979F-AF03D6C30BB5}" srcId="{F356A251-1C3D-43FB-9B93-370D3E30FA15}" destId="{70874208-08AC-4CE4-B04F-A1B2038B7770}" srcOrd="0" destOrd="0" parTransId="{0EB18EB0-D534-449A-9E51-AFEA4AD8137F}" sibTransId="{1C968086-8814-41A0-A456-6B9251B2E7A2}"/>
    <dgm:cxn modelId="{37E09086-B3CA-4F91-92B9-2FB5B6BC00E1}" type="presOf" srcId="{59A0F758-6575-428D-A13D-98D0AF1F12EE}" destId="{D118A58F-3149-49C1-82FD-F39127CBBCB1}" srcOrd="0" destOrd="0" presId="urn:microsoft.com/office/officeart/2018/2/layout/IconLabelList"/>
    <dgm:cxn modelId="{50284E9D-71A7-4E59-A0A5-DE62372DA8CD}" type="presOf" srcId="{E6AB94D7-1210-45A1-BCEC-888C28B17042}" destId="{9BBDBE2D-C78F-43F3-8B60-0F76674D0B80}" srcOrd="0" destOrd="0" presId="urn:microsoft.com/office/officeart/2018/2/layout/IconLabelList"/>
    <dgm:cxn modelId="{FFB2BFCA-609C-4603-9698-C458C788DC72}" srcId="{F356A251-1C3D-43FB-9B93-370D3E30FA15}" destId="{E6AB94D7-1210-45A1-BCEC-888C28B17042}" srcOrd="1" destOrd="0" parTransId="{CF94A383-1AF6-435E-AE36-FCBE2BEC202C}" sibTransId="{9F712C30-A1B7-4A47-BB48-991AB873F3F2}"/>
    <dgm:cxn modelId="{747180CC-01C6-44D8-A4F8-28A06FCDEC8A}" type="presOf" srcId="{70874208-08AC-4CE4-B04F-A1B2038B7770}" destId="{F66040EA-51C5-4655-AABD-20FA248DFA8D}" srcOrd="0" destOrd="0" presId="urn:microsoft.com/office/officeart/2018/2/layout/IconLabelList"/>
    <dgm:cxn modelId="{491262EB-6267-45AC-B3ED-67FEF5A194EA}" srcId="{F356A251-1C3D-43FB-9B93-370D3E30FA15}" destId="{59A0F758-6575-428D-A13D-98D0AF1F12EE}" srcOrd="2" destOrd="0" parTransId="{BAF1DD0A-0A21-4A5B-B2BF-2248ED50D1B1}" sibTransId="{ED7C5EA8-377A-49A0-980E-36EA2C795088}"/>
    <dgm:cxn modelId="{1297501C-9037-4300-AEEA-991CB7D1407E}" type="presParOf" srcId="{9E8DA155-D640-433D-A87C-04D86B945B20}" destId="{51FF1E6B-AA29-4359-9111-B8CD284D6078}" srcOrd="0" destOrd="0" presId="urn:microsoft.com/office/officeart/2018/2/layout/IconLabelList"/>
    <dgm:cxn modelId="{C2209254-332E-4852-B1EC-089E4C6B540E}" type="presParOf" srcId="{51FF1E6B-AA29-4359-9111-B8CD284D6078}" destId="{277562C4-7D8A-4811-A36E-3233C4F5588A}" srcOrd="0" destOrd="0" presId="urn:microsoft.com/office/officeart/2018/2/layout/IconLabelList"/>
    <dgm:cxn modelId="{1FA7097E-FF91-4162-8B82-8860C4692FC4}" type="presParOf" srcId="{51FF1E6B-AA29-4359-9111-B8CD284D6078}" destId="{9FCFCC16-95C9-4156-821F-28AFEBBC45DA}" srcOrd="1" destOrd="0" presId="urn:microsoft.com/office/officeart/2018/2/layout/IconLabelList"/>
    <dgm:cxn modelId="{11B7B812-8EE3-4F57-9AFD-01CD1326471C}" type="presParOf" srcId="{51FF1E6B-AA29-4359-9111-B8CD284D6078}" destId="{F66040EA-51C5-4655-AABD-20FA248DFA8D}" srcOrd="2" destOrd="0" presId="urn:microsoft.com/office/officeart/2018/2/layout/IconLabelList"/>
    <dgm:cxn modelId="{589BE326-3770-407C-8FFE-9C1EF65D4014}" type="presParOf" srcId="{9E8DA155-D640-433D-A87C-04D86B945B20}" destId="{0F80D2D6-0A42-4B21-8D30-F694A7745BCA}" srcOrd="1" destOrd="0" presId="urn:microsoft.com/office/officeart/2018/2/layout/IconLabelList"/>
    <dgm:cxn modelId="{EDD61082-6A63-4854-AE70-A23CE0BDE084}" type="presParOf" srcId="{9E8DA155-D640-433D-A87C-04D86B945B20}" destId="{1F1E8E3B-418A-4C6E-A6C1-C5E6B0C37D4D}" srcOrd="2" destOrd="0" presId="urn:microsoft.com/office/officeart/2018/2/layout/IconLabelList"/>
    <dgm:cxn modelId="{37133B11-8731-481C-B81A-06960C80AB47}" type="presParOf" srcId="{1F1E8E3B-418A-4C6E-A6C1-C5E6B0C37D4D}" destId="{452336BB-6BF3-4136-A89F-7E320C301E6F}" srcOrd="0" destOrd="0" presId="urn:microsoft.com/office/officeart/2018/2/layout/IconLabelList"/>
    <dgm:cxn modelId="{AAFA526B-7904-4CCB-8E55-D7F451EA1309}" type="presParOf" srcId="{1F1E8E3B-418A-4C6E-A6C1-C5E6B0C37D4D}" destId="{6903656D-EAA2-49D0-9945-C15D90E36231}" srcOrd="1" destOrd="0" presId="urn:microsoft.com/office/officeart/2018/2/layout/IconLabelList"/>
    <dgm:cxn modelId="{18483BBD-73F2-4D1A-8F3E-27D5EC5D95AA}" type="presParOf" srcId="{1F1E8E3B-418A-4C6E-A6C1-C5E6B0C37D4D}" destId="{9BBDBE2D-C78F-43F3-8B60-0F76674D0B80}" srcOrd="2" destOrd="0" presId="urn:microsoft.com/office/officeart/2018/2/layout/IconLabelList"/>
    <dgm:cxn modelId="{2EDF7569-4F7B-49CE-8BF0-DC65CA9F4057}" type="presParOf" srcId="{9E8DA155-D640-433D-A87C-04D86B945B20}" destId="{1A9930E9-2875-42F6-8D88-9C4FC333D481}" srcOrd="3" destOrd="0" presId="urn:microsoft.com/office/officeart/2018/2/layout/IconLabelList"/>
    <dgm:cxn modelId="{615225CD-0072-404A-9105-21F0CD39D654}" type="presParOf" srcId="{9E8DA155-D640-433D-A87C-04D86B945B20}" destId="{DE6553F2-1AD5-40EB-8F48-C70BF336EE2F}" srcOrd="4" destOrd="0" presId="urn:microsoft.com/office/officeart/2018/2/layout/IconLabelList"/>
    <dgm:cxn modelId="{95057019-F086-4E90-8FBC-C22A29046C18}" type="presParOf" srcId="{DE6553F2-1AD5-40EB-8F48-C70BF336EE2F}" destId="{9F3338FC-B43E-4414-BFD4-6652A6847008}" srcOrd="0" destOrd="0" presId="urn:microsoft.com/office/officeart/2018/2/layout/IconLabelList"/>
    <dgm:cxn modelId="{D1011B2A-4034-4829-9383-8A118A08A2AC}" type="presParOf" srcId="{DE6553F2-1AD5-40EB-8F48-C70BF336EE2F}" destId="{5BAE4C8C-8082-437D-9655-E8D311E067AC}" srcOrd="1" destOrd="0" presId="urn:microsoft.com/office/officeart/2018/2/layout/IconLabelList"/>
    <dgm:cxn modelId="{D655402C-6166-41F5-85F1-051A66B265F2}" type="presParOf" srcId="{DE6553F2-1AD5-40EB-8F48-C70BF336EE2F}" destId="{D118A58F-3149-49C1-82FD-F39127CBBCB1}"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E3FF6E-844C-4F13-B423-4B355160C9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5356B1D-3D66-4D5B-93C3-682772F6E517}">
      <dgm:prSet/>
      <dgm:spPr/>
      <dgm:t>
        <a:bodyPr/>
        <a:lstStyle/>
        <a:p>
          <a:r>
            <a:rPr lang="sv-SE" dirty="0"/>
            <a:t>Proteinekstrahering</a:t>
          </a:r>
          <a:endParaRPr lang="en-US" dirty="0"/>
        </a:p>
      </dgm:t>
    </dgm:pt>
    <dgm:pt modelId="{8485122E-D757-43F9-BBEE-20DF0E58C181}" type="parTrans" cxnId="{1C2598BE-55CD-45AF-8562-D785C96A65ED}">
      <dgm:prSet/>
      <dgm:spPr/>
      <dgm:t>
        <a:bodyPr/>
        <a:lstStyle/>
        <a:p>
          <a:endParaRPr lang="en-US"/>
        </a:p>
      </dgm:t>
    </dgm:pt>
    <dgm:pt modelId="{94D2A12D-63A6-4C72-B397-17AC74525AB8}" type="sibTrans" cxnId="{1C2598BE-55CD-45AF-8562-D785C96A65ED}">
      <dgm:prSet/>
      <dgm:spPr/>
      <dgm:t>
        <a:bodyPr/>
        <a:lstStyle/>
        <a:p>
          <a:endParaRPr lang="en-US"/>
        </a:p>
      </dgm:t>
    </dgm:pt>
    <dgm:pt modelId="{176CE330-E550-4E86-A8FA-A119329C6D92}">
      <dgm:prSet/>
      <dgm:spPr/>
      <dgm:t>
        <a:bodyPr/>
        <a:lstStyle/>
        <a:p>
          <a:r>
            <a:rPr lang="en-US" dirty="0" err="1"/>
            <a:t>Biorafineri</a:t>
          </a:r>
          <a:r>
            <a:rPr lang="en-US" dirty="0"/>
            <a:t> for tang</a:t>
          </a:r>
        </a:p>
      </dgm:t>
    </dgm:pt>
    <dgm:pt modelId="{B13FE517-85F0-4225-AF4E-774F59F8A1D1}" type="parTrans" cxnId="{5A0A6027-D1F5-4AA6-8D58-76290B3EFE8D}">
      <dgm:prSet/>
      <dgm:spPr/>
      <dgm:t>
        <a:bodyPr/>
        <a:lstStyle/>
        <a:p>
          <a:endParaRPr lang="en-US"/>
        </a:p>
      </dgm:t>
    </dgm:pt>
    <dgm:pt modelId="{0B600977-7CCC-4D66-ABF0-2F8599F7CD46}" type="sibTrans" cxnId="{5A0A6027-D1F5-4AA6-8D58-76290B3EFE8D}">
      <dgm:prSet/>
      <dgm:spPr/>
      <dgm:t>
        <a:bodyPr/>
        <a:lstStyle/>
        <a:p>
          <a:endParaRPr lang="en-US"/>
        </a:p>
      </dgm:t>
    </dgm:pt>
    <dgm:pt modelId="{BA51CFDA-95CD-4A1C-B196-25A89ABFE62D}">
      <dgm:prSet/>
      <dgm:spPr/>
      <dgm:t>
        <a:bodyPr/>
        <a:lstStyle/>
        <a:p>
          <a:r>
            <a:rPr lang="sv-SE" dirty="0"/>
            <a:t>Biogassproduksjon</a:t>
          </a:r>
        </a:p>
      </dgm:t>
    </dgm:pt>
    <dgm:pt modelId="{CC2FFF3A-4820-4783-875F-C66C58458F17}" type="parTrans" cxnId="{3C0DC09F-37E9-4F95-91E4-AADBE2A9B040}">
      <dgm:prSet/>
      <dgm:spPr/>
      <dgm:t>
        <a:bodyPr/>
        <a:lstStyle/>
        <a:p>
          <a:endParaRPr lang="sv-SE"/>
        </a:p>
      </dgm:t>
    </dgm:pt>
    <dgm:pt modelId="{697FB21D-7EFE-493D-9C9D-3BF362679A8F}" type="sibTrans" cxnId="{3C0DC09F-37E9-4F95-91E4-AADBE2A9B040}">
      <dgm:prSet/>
      <dgm:spPr/>
      <dgm:t>
        <a:bodyPr/>
        <a:lstStyle/>
        <a:p>
          <a:endParaRPr lang="sv-SE"/>
        </a:p>
      </dgm:t>
    </dgm:pt>
    <dgm:pt modelId="{8D7033DA-D260-4C4A-AAFE-8CC0940EE771}" type="pres">
      <dgm:prSet presAssocID="{7AE3FF6E-844C-4F13-B423-4B355160C93A}" presName="linear" presStyleCnt="0">
        <dgm:presLayoutVars>
          <dgm:animLvl val="lvl"/>
          <dgm:resizeHandles val="exact"/>
        </dgm:presLayoutVars>
      </dgm:prSet>
      <dgm:spPr/>
    </dgm:pt>
    <dgm:pt modelId="{7C85A16F-48E0-4F69-9414-7D0D1BCD4690}" type="pres">
      <dgm:prSet presAssocID="{BA51CFDA-95CD-4A1C-B196-25A89ABFE62D}" presName="parentText" presStyleLbl="node1" presStyleIdx="0" presStyleCnt="3">
        <dgm:presLayoutVars>
          <dgm:chMax val="0"/>
          <dgm:bulletEnabled val="1"/>
        </dgm:presLayoutVars>
      </dgm:prSet>
      <dgm:spPr/>
    </dgm:pt>
    <dgm:pt modelId="{308C1EB7-5358-429F-9181-EDFDA35531F5}" type="pres">
      <dgm:prSet presAssocID="{697FB21D-7EFE-493D-9C9D-3BF362679A8F}" presName="spacer" presStyleCnt="0"/>
      <dgm:spPr/>
    </dgm:pt>
    <dgm:pt modelId="{8BD304F1-D813-45F6-A280-5D8BB327C7FD}" type="pres">
      <dgm:prSet presAssocID="{25356B1D-3D66-4D5B-93C3-682772F6E517}" presName="parentText" presStyleLbl="node1" presStyleIdx="1" presStyleCnt="3">
        <dgm:presLayoutVars>
          <dgm:chMax val="0"/>
          <dgm:bulletEnabled val="1"/>
        </dgm:presLayoutVars>
      </dgm:prSet>
      <dgm:spPr/>
    </dgm:pt>
    <dgm:pt modelId="{E2D75338-4733-47A3-856C-FC7BC63D7650}" type="pres">
      <dgm:prSet presAssocID="{94D2A12D-63A6-4C72-B397-17AC74525AB8}" presName="spacer" presStyleCnt="0"/>
      <dgm:spPr/>
    </dgm:pt>
    <dgm:pt modelId="{DB852A9E-641B-408B-906B-722A8562532E}" type="pres">
      <dgm:prSet presAssocID="{176CE330-E550-4E86-A8FA-A119329C6D92}" presName="parentText" presStyleLbl="node1" presStyleIdx="2" presStyleCnt="3">
        <dgm:presLayoutVars>
          <dgm:chMax val="0"/>
          <dgm:bulletEnabled val="1"/>
        </dgm:presLayoutVars>
      </dgm:prSet>
      <dgm:spPr/>
    </dgm:pt>
  </dgm:ptLst>
  <dgm:cxnLst>
    <dgm:cxn modelId="{5A0A6027-D1F5-4AA6-8D58-76290B3EFE8D}" srcId="{7AE3FF6E-844C-4F13-B423-4B355160C93A}" destId="{176CE330-E550-4E86-A8FA-A119329C6D92}" srcOrd="2" destOrd="0" parTransId="{B13FE517-85F0-4225-AF4E-774F59F8A1D1}" sibTransId="{0B600977-7CCC-4D66-ABF0-2F8599F7CD46}"/>
    <dgm:cxn modelId="{B7855558-F044-4C37-A12F-FEB3B1441F1E}" type="presOf" srcId="{7AE3FF6E-844C-4F13-B423-4B355160C93A}" destId="{8D7033DA-D260-4C4A-AAFE-8CC0940EE771}" srcOrd="0" destOrd="0" presId="urn:microsoft.com/office/officeart/2005/8/layout/vList2"/>
    <dgm:cxn modelId="{3C0DC09F-37E9-4F95-91E4-AADBE2A9B040}" srcId="{7AE3FF6E-844C-4F13-B423-4B355160C93A}" destId="{BA51CFDA-95CD-4A1C-B196-25A89ABFE62D}" srcOrd="0" destOrd="0" parTransId="{CC2FFF3A-4820-4783-875F-C66C58458F17}" sibTransId="{697FB21D-7EFE-493D-9C9D-3BF362679A8F}"/>
    <dgm:cxn modelId="{F61F96AF-7B5B-46C1-9FF5-B96A5C0B060F}" type="presOf" srcId="{176CE330-E550-4E86-A8FA-A119329C6D92}" destId="{DB852A9E-641B-408B-906B-722A8562532E}" srcOrd="0" destOrd="0" presId="urn:microsoft.com/office/officeart/2005/8/layout/vList2"/>
    <dgm:cxn modelId="{D0A4ABB9-38B9-4C52-B63D-9A1A7C1E6F26}" type="presOf" srcId="{25356B1D-3D66-4D5B-93C3-682772F6E517}" destId="{8BD304F1-D813-45F6-A280-5D8BB327C7FD}" srcOrd="0" destOrd="0" presId="urn:microsoft.com/office/officeart/2005/8/layout/vList2"/>
    <dgm:cxn modelId="{04323DBC-BF65-4E08-A0F2-C5D0FD11A674}" type="presOf" srcId="{BA51CFDA-95CD-4A1C-B196-25A89ABFE62D}" destId="{7C85A16F-48E0-4F69-9414-7D0D1BCD4690}" srcOrd="0" destOrd="0" presId="urn:microsoft.com/office/officeart/2005/8/layout/vList2"/>
    <dgm:cxn modelId="{1C2598BE-55CD-45AF-8562-D785C96A65ED}" srcId="{7AE3FF6E-844C-4F13-B423-4B355160C93A}" destId="{25356B1D-3D66-4D5B-93C3-682772F6E517}" srcOrd="1" destOrd="0" parTransId="{8485122E-D757-43F9-BBEE-20DF0E58C181}" sibTransId="{94D2A12D-63A6-4C72-B397-17AC74525AB8}"/>
    <dgm:cxn modelId="{12A9CB57-C589-43F5-A1EE-1A37113364DC}" type="presParOf" srcId="{8D7033DA-D260-4C4A-AAFE-8CC0940EE771}" destId="{7C85A16F-48E0-4F69-9414-7D0D1BCD4690}" srcOrd="0" destOrd="0" presId="urn:microsoft.com/office/officeart/2005/8/layout/vList2"/>
    <dgm:cxn modelId="{108203EA-B92B-4547-9A24-808677518D21}" type="presParOf" srcId="{8D7033DA-D260-4C4A-AAFE-8CC0940EE771}" destId="{308C1EB7-5358-429F-9181-EDFDA35531F5}" srcOrd="1" destOrd="0" presId="urn:microsoft.com/office/officeart/2005/8/layout/vList2"/>
    <dgm:cxn modelId="{FF023439-6FDB-42E6-A4BF-8C0B34B93949}" type="presParOf" srcId="{8D7033DA-D260-4C4A-AAFE-8CC0940EE771}" destId="{8BD304F1-D813-45F6-A280-5D8BB327C7FD}" srcOrd="2" destOrd="0" presId="urn:microsoft.com/office/officeart/2005/8/layout/vList2"/>
    <dgm:cxn modelId="{86E584DF-CC52-4C92-A55B-F39A1D78E22B}" type="presParOf" srcId="{8D7033DA-D260-4C4A-AAFE-8CC0940EE771}" destId="{E2D75338-4733-47A3-856C-FC7BC63D7650}" srcOrd="3" destOrd="0" presId="urn:microsoft.com/office/officeart/2005/8/layout/vList2"/>
    <dgm:cxn modelId="{2A49801A-4208-4DEA-BB4F-0EB18779D985}" type="presParOf" srcId="{8D7033DA-D260-4C4A-AAFE-8CC0940EE771}" destId="{DB852A9E-641B-408B-906B-722A8562532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367B-0C36-460C-97F1-07AC9045DA1A}">
      <dsp:nvSpPr>
        <dsp:cNvPr id="0" name=""/>
        <dsp:cNvSpPr/>
      </dsp:nvSpPr>
      <dsp:spPr>
        <a:xfrm>
          <a:off x="1676617"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sv-SE" sz="2500" kern="1200" dirty="0" err="1"/>
            <a:t>Forskjellen</a:t>
          </a:r>
          <a:r>
            <a:rPr lang="sv-SE" sz="2500" kern="1200" dirty="0"/>
            <a:t> </a:t>
          </a:r>
          <a:r>
            <a:rPr lang="sv-SE" sz="2500" kern="1200" dirty="0" err="1"/>
            <a:t>mellom</a:t>
          </a:r>
          <a:r>
            <a:rPr lang="sv-SE" sz="2500" kern="1200" dirty="0"/>
            <a:t> </a:t>
          </a:r>
          <a:r>
            <a:rPr lang="sv-SE" sz="2500" kern="1200" dirty="0" err="1"/>
            <a:t>lineær</a:t>
          </a:r>
          <a:r>
            <a:rPr lang="sv-SE" sz="2500" kern="1200" dirty="0"/>
            <a:t> </a:t>
          </a:r>
          <a:r>
            <a:rPr lang="sv-SE" sz="2500" kern="1200" dirty="0" err="1"/>
            <a:t>og</a:t>
          </a:r>
          <a:r>
            <a:rPr lang="sv-SE" sz="2500" kern="1200" dirty="0"/>
            <a:t> </a:t>
          </a:r>
          <a:r>
            <a:rPr lang="sv-SE" sz="2500" kern="1200" dirty="0" err="1"/>
            <a:t>sirkulær</a:t>
          </a:r>
          <a:r>
            <a:rPr lang="sv-SE" sz="2500" kern="1200" dirty="0"/>
            <a:t> </a:t>
          </a:r>
          <a:r>
            <a:rPr lang="sv-SE" sz="2500" kern="1200" dirty="0" err="1"/>
            <a:t>bioøkonomi</a:t>
          </a:r>
          <a:endParaRPr lang="sv-SE" sz="2500" kern="1200" dirty="0"/>
        </a:p>
      </dsp:txBody>
      <dsp:txXfrm>
        <a:off x="1676617" y="1381"/>
        <a:ext cx="3104489" cy="1862693"/>
      </dsp:txXfrm>
    </dsp:sp>
    <dsp:sp modelId="{CC6A0D29-7CDB-4BA6-8903-822E199B8152}">
      <dsp:nvSpPr>
        <dsp:cNvPr id="0" name=""/>
        <dsp:cNvSpPr/>
      </dsp:nvSpPr>
      <dsp:spPr>
        <a:xfrm>
          <a:off x="5091555"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b-NO" sz="2500" kern="1200" dirty="0"/>
            <a:t>De viktigste produksjonstrinnene i bioraffinerier</a:t>
          </a:r>
          <a:endParaRPr lang="sv-SE" sz="2500" kern="1200" dirty="0"/>
        </a:p>
      </dsp:txBody>
      <dsp:txXfrm>
        <a:off x="5091555" y="1381"/>
        <a:ext cx="3104489" cy="1862693"/>
      </dsp:txXfrm>
    </dsp:sp>
    <dsp:sp modelId="{64B446F0-368E-4319-85DC-99164F1A1378}">
      <dsp:nvSpPr>
        <dsp:cNvPr id="0" name=""/>
        <dsp:cNvSpPr/>
      </dsp:nvSpPr>
      <dsp:spPr>
        <a:xfrm>
          <a:off x="1676617"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b-NO" sz="2500" kern="1200" dirty="0"/>
            <a:t>Bruk av biogass og restprodukter fra bioraffinerier</a:t>
          </a:r>
          <a:endParaRPr lang="sv-SE" sz="2500" kern="1200" dirty="0"/>
        </a:p>
      </dsp:txBody>
      <dsp:txXfrm>
        <a:off x="1676617" y="2174524"/>
        <a:ext cx="3104489" cy="1862693"/>
      </dsp:txXfrm>
    </dsp:sp>
    <dsp:sp modelId="{CFC5AC31-9B58-4BCB-9FBD-89578D03E162}">
      <dsp:nvSpPr>
        <dsp:cNvPr id="0" name=""/>
        <dsp:cNvSpPr/>
      </dsp:nvSpPr>
      <dsp:spPr>
        <a:xfrm>
          <a:off x="5091555"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nb-NO" sz="2500" kern="1200" dirty="0"/>
            <a:t>Bærekraftige strategier for overgangen til en mer biobasert økonomi</a:t>
          </a:r>
          <a:endParaRPr lang="sv-SE" sz="2500" kern="1200" dirty="0"/>
        </a:p>
      </dsp:txBody>
      <dsp:txXfrm>
        <a:off x="5091555" y="2174524"/>
        <a:ext cx="3104489" cy="1862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562C4-7D8A-4811-A36E-3233C4F5588A}">
      <dsp:nvSpPr>
        <dsp:cNvPr id="0" name=""/>
        <dsp:cNvSpPr/>
      </dsp:nvSpPr>
      <dsp:spPr>
        <a:xfrm>
          <a:off x="1003615" y="731577"/>
          <a:ext cx="1264087" cy="12640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6040EA-51C5-4655-AABD-20FA248DFA8D}">
      <dsp:nvSpPr>
        <dsp:cNvPr id="0" name=""/>
        <dsp:cNvSpPr/>
      </dsp:nvSpPr>
      <dsp:spPr>
        <a:xfrm>
          <a:off x="231117"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sv-SE" sz="1500" b="1" kern="1200" dirty="0"/>
            <a:t>Bruk av organiske </a:t>
          </a:r>
          <a:r>
            <a:rPr lang="sv-SE" sz="1500" b="1" kern="1200" dirty="0" err="1"/>
            <a:t>materialer</a:t>
          </a:r>
          <a:r>
            <a:rPr lang="sv-SE" sz="1500" b="1" kern="1200" dirty="0"/>
            <a:t> </a:t>
          </a:r>
          <a:r>
            <a:rPr lang="sv-SE" sz="1500" b="1" kern="1200" dirty="0" err="1"/>
            <a:t>til</a:t>
          </a:r>
          <a:r>
            <a:rPr lang="sv-SE" sz="1500" b="1" kern="1200" dirty="0"/>
            <a:t> </a:t>
          </a:r>
          <a:r>
            <a:rPr lang="sv-SE" sz="1500" b="1" kern="1200" dirty="0" err="1"/>
            <a:t>produksjon</a:t>
          </a:r>
          <a:r>
            <a:rPr lang="sv-SE" sz="1500" b="1" kern="1200" dirty="0"/>
            <a:t> av produkter </a:t>
          </a:r>
          <a:r>
            <a:rPr lang="sv-SE" sz="1500" b="1" kern="1200" dirty="0" err="1"/>
            <a:t>og</a:t>
          </a:r>
          <a:r>
            <a:rPr lang="sv-SE" sz="1500" b="1" kern="1200" dirty="0"/>
            <a:t> energi</a:t>
          </a:r>
          <a:endParaRPr lang="en-US" sz="1500" b="1" kern="1200" dirty="0"/>
        </a:p>
      </dsp:txBody>
      <dsp:txXfrm>
        <a:off x="231117" y="2345892"/>
        <a:ext cx="2809082" cy="720000"/>
      </dsp:txXfrm>
    </dsp:sp>
    <dsp:sp modelId="{452336BB-6BF3-4136-A89F-7E320C301E6F}">
      <dsp:nvSpPr>
        <dsp:cNvPr id="0" name=""/>
        <dsp:cNvSpPr/>
      </dsp:nvSpPr>
      <dsp:spPr>
        <a:xfrm>
          <a:off x="4304287" y="731577"/>
          <a:ext cx="1264087" cy="12640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BDBE2D-C78F-43F3-8B60-0F76674D0B80}">
      <dsp:nvSpPr>
        <dsp:cNvPr id="0" name=""/>
        <dsp:cNvSpPr/>
      </dsp:nvSpPr>
      <dsp:spPr>
        <a:xfrm>
          <a:off x="3531790"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nb-NO" sz="1500" b="1" kern="1200" dirty="0"/>
            <a:t>Miljøvennlig bruk av planter, alger og avfall</a:t>
          </a:r>
          <a:endParaRPr lang="en-US" sz="1500" b="1" kern="1200" dirty="0"/>
        </a:p>
      </dsp:txBody>
      <dsp:txXfrm>
        <a:off x="3531790" y="2345892"/>
        <a:ext cx="2809082" cy="720000"/>
      </dsp:txXfrm>
    </dsp:sp>
    <dsp:sp modelId="{9F3338FC-B43E-4414-BFD4-6652A6847008}">
      <dsp:nvSpPr>
        <dsp:cNvPr id="0" name=""/>
        <dsp:cNvSpPr/>
      </dsp:nvSpPr>
      <dsp:spPr>
        <a:xfrm>
          <a:off x="7604960" y="731577"/>
          <a:ext cx="1264087" cy="12640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18A58F-3149-49C1-82FD-F39127CBBCB1}">
      <dsp:nvSpPr>
        <dsp:cNvPr id="0" name=""/>
        <dsp:cNvSpPr/>
      </dsp:nvSpPr>
      <dsp:spPr>
        <a:xfrm>
          <a:off x="6832462"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sv-SE" sz="1500" b="1" kern="1200" dirty="0" err="1"/>
            <a:t>Kjemisk</a:t>
          </a:r>
          <a:r>
            <a:rPr lang="sv-SE" sz="1500" b="1" kern="1200" dirty="0"/>
            <a:t>, termisk </a:t>
          </a:r>
          <a:r>
            <a:rPr lang="sv-SE" sz="1500" b="1" kern="1200" dirty="0" err="1"/>
            <a:t>og</a:t>
          </a:r>
          <a:r>
            <a:rPr lang="sv-SE" sz="1500" b="1" kern="1200" dirty="0"/>
            <a:t> fysisk </a:t>
          </a:r>
          <a:r>
            <a:rPr lang="sv-SE" sz="1500" b="1" kern="1200" dirty="0" err="1"/>
            <a:t>prosessering</a:t>
          </a:r>
          <a:endParaRPr lang="en-US" sz="1500" b="1" kern="1200" dirty="0"/>
        </a:p>
      </dsp:txBody>
      <dsp:txXfrm>
        <a:off x="6832462" y="2345892"/>
        <a:ext cx="2809082"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5A16F-48E0-4F69-9414-7D0D1BCD4690}">
      <dsp:nvSpPr>
        <dsp:cNvPr id="0" name=""/>
        <dsp:cNvSpPr/>
      </dsp:nvSpPr>
      <dsp:spPr>
        <a:xfrm>
          <a:off x="0" y="546890"/>
          <a:ext cx="4754880" cy="98338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sv-SE" sz="4100" kern="1200" dirty="0"/>
            <a:t>Biogassproduksjon</a:t>
          </a:r>
        </a:p>
      </dsp:txBody>
      <dsp:txXfrm>
        <a:off x="48005" y="594895"/>
        <a:ext cx="4658870" cy="887374"/>
      </dsp:txXfrm>
    </dsp:sp>
    <dsp:sp modelId="{8BD304F1-D813-45F6-A280-5D8BB327C7FD}">
      <dsp:nvSpPr>
        <dsp:cNvPr id="0" name=""/>
        <dsp:cNvSpPr/>
      </dsp:nvSpPr>
      <dsp:spPr>
        <a:xfrm>
          <a:off x="0" y="1648355"/>
          <a:ext cx="4754880" cy="98338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sv-SE" sz="4100" kern="1200" dirty="0"/>
            <a:t>Proteinekstrahering</a:t>
          </a:r>
          <a:endParaRPr lang="en-US" sz="4100" kern="1200" dirty="0"/>
        </a:p>
      </dsp:txBody>
      <dsp:txXfrm>
        <a:off x="48005" y="1696360"/>
        <a:ext cx="4658870" cy="887374"/>
      </dsp:txXfrm>
    </dsp:sp>
    <dsp:sp modelId="{DB852A9E-641B-408B-906B-722A8562532E}">
      <dsp:nvSpPr>
        <dsp:cNvPr id="0" name=""/>
        <dsp:cNvSpPr/>
      </dsp:nvSpPr>
      <dsp:spPr>
        <a:xfrm>
          <a:off x="0" y="2749820"/>
          <a:ext cx="4754880" cy="98338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err="1"/>
            <a:t>Biorafineri</a:t>
          </a:r>
          <a:r>
            <a:rPr lang="en-US" sz="4100" kern="1200" dirty="0"/>
            <a:t> for tang</a:t>
          </a:r>
        </a:p>
      </dsp:txBody>
      <dsp:txXfrm>
        <a:off x="48005" y="2797825"/>
        <a:ext cx="4658870" cy="88737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2F2AC-FC87-406B-B0F7-8F8B294BDFE1}" type="datetimeFigureOut">
              <a:rPr lang="sv-SE" smtClean="0"/>
              <a:t>2025-03-07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E7DAC-F397-4073-A179-6D214EB121FD}" type="slidenum">
              <a:rPr lang="sv-SE" smtClean="0"/>
              <a:t>‹#›</a:t>
            </a:fld>
            <a:endParaRPr lang="sv-SE"/>
          </a:p>
        </p:txBody>
      </p:sp>
    </p:spTree>
    <p:extLst>
      <p:ext uri="{BB962C8B-B14F-4D97-AF65-F5344CB8AC3E}">
        <p14:creationId xmlns:p14="http://schemas.microsoft.com/office/powerpoint/2010/main" val="127297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a:t>
            </a:fld>
            <a:endParaRPr lang="sv-SE"/>
          </a:p>
        </p:txBody>
      </p:sp>
    </p:spTree>
    <p:extLst>
      <p:ext uri="{BB962C8B-B14F-4D97-AF65-F5344CB8AC3E}">
        <p14:creationId xmlns:p14="http://schemas.microsoft.com/office/powerpoint/2010/main" val="1558977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Print or copy the task for the students - review the correct answer on the next slide</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10</a:t>
            </a:fld>
            <a:endParaRPr lang="sv-SE"/>
          </a:p>
        </p:txBody>
      </p:sp>
    </p:spTree>
    <p:extLst>
      <p:ext uri="{BB962C8B-B14F-4D97-AF65-F5344CB8AC3E}">
        <p14:creationId xmlns:p14="http://schemas.microsoft.com/office/powerpoint/2010/main" val="422001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11</a:t>
            </a:fld>
            <a:endParaRPr lang="sv-SE"/>
          </a:p>
        </p:txBody>
      </p:sp>
    </p:spTree>
    <p:extLst>
      <p:ext uri="{BB962C8B-B14F-4D97-AF65-F5344CB8AC3E}">
        <p14:creationId xmlns:p14="http://schemas.microsoft.com/office/powerpoint/2010/main" val="4201397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12</a:t>
            </a:fld>
            <a:endParaRPr lang="sv-SE"/>
          </a:p>
        </p:txBody>
      </p:sp>
    </p:spTree>
    <p:extLst>
      <p:ext uri="{BB962C8B-B14F-4D97-AF65-F5344CB8AC3E}">
        <p14:creationId xmlns:p14="http://schemas.microsoft.com/office/powerpoint/2010/main" val="3162811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13</a:t>
            </a:fld>
            <a:endParaRPr lang="sv-SE"/>
          </a:p>
        </p:txBody>
      </p:sp>
    </p:spTree>
    <p:extLst>
      <p:ext uri="{BB962C8B-B14F-4D97-AF65-F5344CB8AC3E}">
        <p14:creationId xmlns:p14="http://schemas.microsoft.com/office/powerpoint/2010/main" val="2555958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en-US" dirty="0"/>
              <a:t>Hydrothermal carbonization (HTC) is a technology by which a wet biomass can be processed into a higher value material. The process involves heating the wet biomass for a few hours to 200-250°C under high pressure to avoid boiling.</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15</a:t>
            </a:fld>
            <a:endParaRPr lang="sv-SE"/>
          </a:p>
        </p:txBody>
      </p:sp>
    </p:spTree>
    <p:extLst>
      <p:ext uri="{BB962C8B-B14F-4D97-AF65-F5344CB8AC3E}">
        <p14:creationId xmlns:p14="http://schemas.microsoft.com/office/powerpoint/2010/main" val="675860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16</a:t>
            </a:fld>
            <a:endParaRPr lang="sv-SE"/>
          </a:p>
        </p:txBody>
      </p:sp>
    </p:spTree>
    <p:extLst>
      <p:ext uri="{BB962C8B-B14F-4D97-AF65-F5344CB8AC3E}">
        <p14:creationId xmlns:p14="http://schemas.microsoft.com/office/powerpoint/2010/main" val="5022149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17</a:t>
            </a:fld>
            <a:endParaRPr lang="sv-SE"/>
          </a:p>
        </p:txBody>
      </p:sp>
    </p:spTree>
    <p:extLst>
      <p:ext uri="{BB962C8B-B14F-4D97-AF65-F5344CB8AC3E}">
        <p14:creationId xmlns:p14="http://schemas.microsoft.com/office/powerpoint/2010/main" val="949247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18</a:t>
            </a:fld>
            <a:endParaRPr lang="sv-SE"/>
          </a:p>
        </p:txBody>
      </p:sp>
    </p:spTree>
    <p:extLst>
      <p:ext uri="{BB962C8B-B14F-4D97-AF65-F5344CB8AC3E}">
        <p14:creationId xmlns:p14="http://schemas.microsoft.com/office/powerpoint/2010/main" val="3156419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19</a:t>
            </a:fld>
            <a:endParaRPr lang="sv-SE"/>
          </a:p>
        </p:txBody>
      </p:sp>
    </p:spTree>
    <p:extLst>
      <p:ext uri="{BB962C8B-B14F-4D97-AF65-F5344CB8AC3E}">
        <p14:creationId xmlns:p14="http://schemas.microsoft.com/office/powerpoint/2010/main" val="1137996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t>A bio-based economy contributes to more sustainable methods and to reducing climate change. </a:t>
            </a:r>
          </a:p>
          <a:p>
            <a:endParaRPr lang="en-US" dirty="0"/>
          </a:p>
          <a:p>
            <a:endParaRPr lang="en-US" dirty="0"/>
          </a:p>
          <a:p>
            <a:r>
              <a:rPr lang="en-US" dirty="0"/>
              <a:t>This is done with everything from very simple technology – such as reusing production waste as resources in the manufacture of new products – to advanced technology – such as producing new materials, for example bioplastics, from components from the original biomass. The aim is always to achieve the most efficient material flows possible, especially with regard to carbon</a:t>
            </a:r>
          </a:p>
          <a:p>
            <a:endParaRPr lang="en-US" dirty="0"/>
          </a:p>
          <a:p>
            <a:r>
              <a:rPr lang="en-US" dirty="0"/>
              <a:t>A renewable resource is a natural resource that depletes more slowly than it is replenished. The resource must have ways to recover to be called renewable. However, they can become non-renewable if they are used to a greater extent than nature's ability to regenerate them.</a:t>
            </a:r>
          </a:p>
          <a:p>
            <a:r>
              <a:rPr lang="en-US" dirty="0"/>
              <a:t>A CIRCULAR bioeconomy can contribute to more sustainable practices and to reducing climate change. This can be done with everything from very simple technology – such as reusing production waste as resources in the manufacture of new products – to very advanced technology – such as producing new materials, for example bioplastics, from components from the original biomass. The aim is always to achieve the most efficient material flows possible, especially with regard to carbon.</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20</a:t>
            </a:fld>
            <a:endParaRPr lang="sv-SE"/>
          </a:p>
        </p:txBody>
      </p:sp>
    </p:spTree>
    <p:extLst>
      <p:ext uri="{BB962C8B-B14F-4D97-AF65-F5344CB8AC3E}">
        <p14:creationId xmlns:p14="http://schemas.microsoft.com/office/powerpoint/2010/main" val="3576423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a:t>
            </a:fld>
            <a:endParaRPr lang="sv-SE"/>
          </a:p>
        </p:txBody>
      </p:sp>
    </p:spTree>
    <p:extLst>
      <p:ext uri="{BB962C8B-B14F-4D97-AF65-F5344CB8AC3E}">
        <p14:creationId xmlns:p14="http://schemas.microsoft.com/office/powerpoint/2010/main" val="989732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21</a:t>
            </a:fld>
            <a:endParaRPr lang="sv-SE"/>
          </a:p>
        </p:txBody>
      </p:sp>
    </p:spTree>
    <p:extLst>
      <p:ext uri="{BB962C8B-B14F-4D97-AF65-F5344CB8AC3E}">
        <p14:creationId xmlns:p14="http://schemas.microsoft.com/office/powerpoint/2010/main" val="30164369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22</a:t>
            </a:fld>
            <a:endParaRPr lang="sv-SE"/>
          </a:p>
        </p:txBody>
      </p:sp>
    </p:spTree>
    <p:extLst>
      <p:ext uri="{BB962C8B-B14F-4D97-AF65-F5344CB8AC3E}">
        <p14:creationId xmlns:p14="http://schemas.microsoft.com/office/powerpoint/2010/main" val="538467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3</a:t>
            </a:fld>
            <a:endParaRPr lang="sv-SE"/>
          </a:p>
        </p:txBody>
      </p:sp>
    </p:spTree>
    <p:extLst>
      <p:ext uri="{BB962C8B-B14F-4D97-AF65-F5344CB8AC3E}">
        <p14:creationId xmlns:p14="http://schemas.microsoft.com/office/powerpoint/2010/main" val="257050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4</a:t>
            </a:fld>
            <a:endParaRPr lang="sv-SE"/>
          </a:p>
        </p:txBody>
      </p:sp>
    </p:spTree>
    <p:extLst>
      <p:ext uri="{BB962C8B-B14F-4D97-AF65-F5344CB8AC3E}">
        <p14:creationId xmlns:p14="http://schemas.microsoft.com/office/powerpoint/2010/main" val="2392772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5</a:t>
            </a:fld>
            <a:endParaRPr lang="sv-SE"/>
          </a:p>
        </p:txBody>
      </p:sp>
    </p:spTree>
    <p:extLst>
      <p:ext uri="{BB962C8B-B14F-4D97-AF65-F5344CB8AC3E}">
        <p14:creationId xmlns:p14="http://schemas.microsoft.com/office/powerpoint/2010/main" val="41582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6</a:t>
            </a:fld>
            <a:endParaRPr lang="sv-SE"/>
          </a:p>
        </p:txBody>
      </p:sp>
    </p:spTree>
    <p:extLst>
      <p:ext uri="{BB962C8B-B14F-4D97-AF65-F5344CB8AC3E}">
        <p14:creationId xmlns:p14="http://schemas.microsoft.com/office/powerpoint/2010/main" val="2783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3,47 min</a:t>
            </a:r>
          </a:p>
        </p:txBody>
      </p:sp>
      <p:sp>
        <p:nvSpPr>
          <p:cNvPr id="4" name="Platshållare för bildnummer 3"/>
          <p:cNvSpPr>
            <a:spLocks noGrp="1"/>
          </p:cNvSpPr>
          <p:nvPr>
            <p:ph type="sldNum" sz="quarter" idx="5"/>
          </p:nvPr>
        </p:nvSpPr>
        <p:spPr/>
        <p:txBody>
          <a:bodyPr/>
          <a:lstStyle/>
          <a:p>
            <a:fld id="{99AE7DAC-F397-4073-A179-6D214EB121FD}" type="slidenum">
              <a:rPr lang="sv-SE" smtClean="0"/>
              <a:t>7</a:t>
            </a:fld>
            <a:endParaRPr lang="sv-SE"/>
          </a:p>
        </p:txBody>
      </p:sp>
    </p:spTree>
    <p:extLst>
      <p:ext uri="{BB962C8B-B14F-4D97-AF65-F5344CB8AC3E}">
        <p14:creationId xmlns:p14="http://schemas.microsoft.com/office/powerpoint/2010/main" val="1557840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8</a:t>
            </a:fld>
            <a:endParaRPr lang="sv-SE"/>
          </a:p>
        </p:txBody>
      </p:sp>
    </p:spTree>
    <p:extLst>
      <p:ext uri="{BB962C8B-B14F-4D97-AF65-F5344CB8AC3E}">
        <p14:creationId xmlns:p14="http://schemas.microsoft.com/office/powerpoint/2010/main" val="34619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9</a:t>
            </a:fld>
            <a:endParaRPr lang="sv-SE"/>
          </a:p>
        </p:txBody>
      </p:sp>
    </p:spTree>
    <p:extLst>
      <p:ext uri="{BB962C8B-B14F-4D97-AF65-F5344CB8AC3E}">
        <p14:creationId xmlns:p14="http://schemas.microsoft.com/office/powerpoint/2010/main" val="3224320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sv-SE"/>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8714657-8179-4480-A823-1BFADF3ECB9B}" type="slidenum">
              <a:rPr lang="sv-SE" smtClean="0"/>
              <a:t>‹#›</a:t>
            </a:fld>
            <a:endParaRPr lang="sv-SE"/>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791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66068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2223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04348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sv-SE"/>
              <a:t>Klicka här för att ändra mall för rubrikformat</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DA17AE9-A3D1-4617-8166-E6C4283D6811}" type="datetimeFigureOut">
              <a:rPr lang="sv-SE" smtClean="0"/>
              <a:t>2025-03-07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23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4083303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EDA17AE9-A3D1-4617-8166-E6C4283D6811}" type="datetimeFigureOut">
              <a:rPr lang="sv-SE" smtClean="0"/>
              <a:t>2025-03-07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8716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EDA17AE9-A3D1-4617-8166-E6C4283D6811}" type="datetimeFigureOut">
              <a:rPr lang="sv-SE" smtClean="0"/>
              <a:t>2025-03-07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55966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17AE9-A3D1-4617-8166-E6C4283D6811}" type="datetimeFigureOut">
              <a:rPr lang="sv-SE" smtClean="0"/>
              <a:t>2025-03-07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60782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172058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2025-03-07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98622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DA17AE9-A3D1-4617-8166-E6C4283D6811}" type="datetimeFigureOut">
              <a:rPr lang="sv-SE" smtClean="0"/>
              <a:t>2025-03-07</a:t>
            </a:fld>
            <a:endParaRPr lang="sv-SE"/>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sv-SE"/>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8714657-8179-4480-A823-1BFADF3ECB9B}" type="slidenum">
              <a:rPr lang="sv-SE" smtClean="0"/>
              <a:t>‹#›</a:t>
            </a:fld>
            <a:endParaRPr lang="sv-SE"/>
          </a:p>
        </p:txBody>
      </p:sp>
    </p:spTree>
    <p:extLst>
      <p:ext uri="{BB962C8B-B14F-4D97-AF65-F5344CB8AC3E}">
        <p14:creationId xmlns:p14="http://schemas.microsoft.com/office/powerpoint/2010/main" val="162884210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2.xml"/><Relationship Id="rId7" Type="http://schemas.openxmlformats.org/officeDocument/2006/relationships/diagramColors" Target="../diagrams/colors2.xm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x-jZmE-2_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6EE11D-B2A4-512D-9B3F-B9BED59E6F96}"/>
              </a:ext>
            </a:extLst>
          </p:cNvPr>
          <p:cNvSpPr>
            <a:spLocks noGrp="1"/>
          </p:cNvSpPr>
          <p:nvPr>
            <p:ph type="ctrTitle"/>
          </p:nvPr>
        </p:nvSpPr>
        <p:spPr>
          <a:xfrm>
            <a:off x="3215729" y="1764407"/>
            <a:ext cx="5760846" cy="2310312"/>
          </a:xfrm>
        </p:spPr>
        <p:txBody>
          <a:bodyPr>
            <a:normAutofit fontScale="90000"/>
          </a:bodyPr>
          <a:lstStyle/>
          <a:p>
            <a:pPr>
              <a:lnSpc>
                <a:spcPct val="107000"/>
              </a:lnSpc>
              <a:spcAft>
                <a:spcPts val="800"/>
              </a:spcAft>
            </a:pPr>
            <a: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Den sirkulære bioøkonomien</a:t>
            </a:r>
            <a:b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sv-SE" sz="5200" dirty="0">
              <a:solidFill>
                <a:schemeClr val="tx1"/>
              </a:solidFill>
            </a:endParaRPr>
          </a:p>
        </p:txBody>
      </p:sp>
      <p:sp>
        <p:nvSpPr>
          <p:cNvPr id="3" name="Underrubrik 2">
            <a:extLst>
              <a:ext uri="{FF2B5EF4-FFF2-40B4-BE49-F238E27FC236}">
                <a16:creationId xmlns:a16="http://schemas.microsoft.com/office/drawing/2014/main" id="{EB02F595-9078-456B-EBC5-A9600FD4245D}"/>
              </a:ext>
            </a:extLst>
          </p:cNvPr>
          <p:cNvSpPr>
            <a:spLocks noGrp="1"/>
          </p:cNvSpPr>
          <p:nvPr>
            <p:ph type="subTitle" idx="1"/>
          </p:nvPr>
        </p:nvSpPr>
        <p:spPr>
          <a:xfrm>
            <a:off x="3215729" y="4165152"/>
            <a:ext cx="5760846" cy="682079"/>
          </a:xfrm>
        </p:spPr>
        <p:txBody>
          <a:bodyPr>
            <a:normAutofit/>
          </a:bodyPr>
          <a:lstStyle/>
          <a:p>
            <a:r>
              <a:rPr lang="sv-SE" dirty="0">
                <a:solidFill>
                  <a:schemeClr val="tx2"/>
                </a:solidFill>
              </a:rPr>
              <a:t>Hva er det?</a:t>
            </a:r>
          </a:p>
        </p:txBody>
      </p:sp>
      <p:pic>
        <p:nvPicPr>
          <p:cNvPr id="5" name="Picture 4" descr="A close-up of a flag&#10;&#10;AI-generated content may be incorrect.">
            <a:extLst>
              <a:ext uri="{FF2B5EF4-FFF2-40B4-BE49-F238E27FC236}">
                <a16:creationId xmlns:a16="http://schemas.microsoft.com/office/drawing/2014/main" id="{EC56B782-834B-00E5-5BED-E1A05A0713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1525" y="4847231"/>
            <a:ext cx="3873699" cy="1638384"/>
          </a:xfrm>
          <a:prstGeom prst="rect">
            <a:avLst/>
          </a:prstGeom>
          <a:ln>
            <a:solidFill>
              <a:schemeClr val="tx1"/>
            </a:solidFill>
          </a:ln>
        </p:spPr>
      </p:pic>
    </p:spTree>
    <p:extLst>
      <p:ext uri="{BB962C8B-B14F-4D97-AF65-F5344CB8AC3E}">
        <p14:creationId xmlns:p14="http://schemas.microsoft.com/office/powerpoint/2010/main" val="190910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A77DE4-6FDD-D9A2-2E43-EED014D36FF2}"/>
              </a:ext>
            </a:extLst>
          </p:cNvPr>
          <p:cNvSpPr>
            <a:spLocks noGrp="1"/>
          </p:cNvSpPr>
          <p:nvPr>
            <p:ph type="title"/>
          </p:nvPr>
        </p:nvSpPr>
        <p:spPr>
          <a:xfrm>
            <a:off x="1143000" y="295422"/>
            <a:ext cx="9875520" cy="1761978"/>
          </a:xfrm>
        </p:spPr>
        <p:txBody>
          <a:bodyPr>
            <a:normAutofit/>
          </a:bodyPr>
          <a:lstStyle/>
          <a:p>
            <a:pPr algn="ctr"/>
            <a:r>
              <a:rPr lang="nb-NO" sz="3100" dirty="0"/>
              <a:t>Termer og utsagn - match riktig term med riktig utsagn....  (Skriv riktig nummeret foran riktige utsagnet)</a:t>
            </a:r>
            <a:br>
              <a:rPr lang="sv-SE" dirty="0"/>
            </a:br>
            <a:endParaRPr lang="sv-SE" dirty="0"/>
          </a:p>
        </p:txBody>
      </p:sp>
      <p:graphicFrame>
        <p:nvGraphicFramePr>
          <p:cNvPr id="6" name="Platshållare för innehåll 5">
            <a:extLst>
              <a:ext uri="{FF2B5EF4-FFF2-40B4-BE49-F238E27FC236}">
                <a16:creationId xmlns:a16="http://schemas.microsoft.com/office/drawing/2014/main" id="{B484964F-E485-10A7-D29C-A9813677C108}"/>
              </a:ext>
            </a:extLst>
          </p:cNvPr>
          <p:cNvGraphicFramePr>
            <a:graphicFrameLocks noGrp="1"/>
          </p:cNvGraphicFramePr>
          <p:nvPr>
            <p:ph idx="1"/>
            <p:extLst>
              <p:ext uri="{D42A27DB-BD31-4B8C-83A1-F6EECF244321}">
                <p14:modId xmlns:p14="http://schemas.microsoft.com/office/powerpoint/2010/main" val="1107534353"/>
              </p:ext>
            </p:extLst>
          </p:nvPr>
        </p:nvGraphicFramePr>
        <p:xfrm>
          <a:off x="3514165" y="1524000"/>
          <a:ext cx="4912658" cy="4638108"/>
        </p:xfrm>
        <a:graphic>
          <a:graphicData uri="http://schemas.openxmlformats.org/drawingml/2006/table">
            <a:tbl>
              <a:tblPr firstRow="1" firstCol="1" bandRow="1"/>
              <a:tblGrid>
                <a:gridCol w="1916522">
                  <a:extLst>
                    <a:ext uri="{9D8B030D-6E8A-4147-A177-3AD203B41FA5}">
                      <a16:colId xmlns:a16="http://schemas.microsoft.com/office/drawing/2014/main" val="3742038323"/>
                    </a:ext>
                  </a:extLst>
                </a:gridCol>
                <a:gridCol w="236421">
                  <a:extLst>
                    <a:ext uri="{9D8B030D-6E8A-4147-A177-3AD203B41FA5}">
                      <a16:colId xmlns:a16="http://schemas.microsoft.com/office/drawing/2014/main" val="3682408610"/>
                    </a:ext>
                  </a:extLst>
                </a:gridCol>
                <a:gridCol w="2759715">
                  <a:extLst>
                    <a:ext uri="{9D8B030D-6E8A-4147-A177-3AD203B41FA5}">
                      <a16:colId xmlns:a16="http://schemas.microsoft.com/office/drawing/2014/main" val="645172075"/>
                    </a:ext>
                  </a:extLst>
                </a:gridCol>
              </a:tblGrid>
              <a:tr h="430958">
                <a:tc>
                  <a:txBody>
                    <a:bodyPr/>
                    <a:lstStyle/>
                    <a:p>
                      <a:pPr>
                        <a:lnSpc>
                          <a:spcPct val="107000"/>
                        </a:lnSpc>
                        <a:spcAft>
                          <a:spcPts val="800"/>
                        </a:spcAft>
                      </a:pPr>
                      <a:r>
                        <a:rPr lang="sv-SE" sz="600" b="1" kern="1200" dirty="0">
                          <a:solidFill>
                            <a:srgbClr val="000000"/>
                          </a:solidFill>
                          <a:effectLst/>
                          <a:latin typeface="Corbel" panose="020B0503020204020204" pitchFamily="34" charset="0"/>
                          <a:ea typeface="+mn-ea"/>
                          <a:cs typeface="+mn-cs"/>
                        </a:rPr>
                        <a:t>1.</a:t>
                      </a:r>
                      <a:r>
                        <a:rPr lang="sv-SE" sz="700" b="1" kern="0" dirty="0">
                          <a:effectLst/>
                          <a:latin typeface="Calibri" panose="020F0502020204030204" pitchFamily="34" charset="0"/>
                          <a:ea typeface="Calibri" panose="020F0502020204030204" pitchFamily="34" charset="0"/>
                          <a:cs typeface="Calibri" panose="020F0502020204030204" pitchFamily="34" charset="0"/>
                        </a:rPr>
                        <a:t> </a:t>
                      </a:r>
                      <a:r>
                        <a:rPr lang="en-US" sz="700" b="1" kern="0" dirty="0">
                          <a:effectLst/>
                          <a:latin typeface="Calibri" panose="020F0502020204030204" pitchFamily="34" charset="0"/>
                          <a:ea typeface="Calibri" panose="020F0502020204030204" pitchFamily="34" charset="0"/>
                          <a:cs typeface="Calibri" panose="020F0502020204030204" pitchFamily="34" charset="0"/>
                        </a:rPr>
                        <a:t>Circular bioeconomy</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6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amount of greenhouse gases released into the environment by an activity, group, process, or individual, usually measured in kilograms of carbon dioxide.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730466"/>
                  </a:ext>
                </a:extLst>
              </a:tr>
              <a:tr h="213061">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2.</a:t>
                      </a:r>
                      <a:r>
                        <a:rPr lang="sv-SE" sz="700" b="1" kern="0">
                          <a:effectLst/>
                          <a:latin typeface="Calibri" panose="020F0502020204030204" pitchFamily="34" charset="0"/>
                          <a:ea typeface="Calibri" panose="020F0502020204030204" pitchFamily="34" charset="0"/>
                          <a:cs typeface="Calibri" panose="020F0502020204030204" pitchFamily="34" charset="0"/>
                        </a:rPr>
                        <a:t> </a:t>
                      </a:r>
                      <a:r>
                        <a:rPr lang="en-US" sz="700" b="1" kern="0">
                          <a:effectLst/>
                          <a:latin typeface="Calibri" panose="020F0502020204030204" pitchFamily="34" charset="0"/>
                          <a:ea typeface="Calibri" panose="020F0502020204030204" pitchFamily="34" charset="0"/>
                          <a:cs typeface="Calibri" panose="020F0502020204030204" pitchFamily="34" charset="0"/>
                        </a:rPr>
                        <a:t>Blue bioeconomy</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 refinery that converts biomass to energy and other beneficial by-products (such as chemicals).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918953"/>
                  </a:ext>
                </a:extLst>
              </a:tr>
              <a:tr h="305464">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3. Biogas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600" kern="100">
                          <a:effectLst/>
                          <a:latin typeface="Calibri" panose="020F0502020204030204" pitchFamily="34" charset="0"/>
                          <a:ea typeface="Calibri" panose="020F0502020204030204" pitchFamily="34" charset="0"/>
                          <a:cs typeface="Times New Roman" panose="02020603050405020304" pitchFamily="18" charset="0"/>
                        </a:rPr>
                        <a:t>A renewable type of fuel derived from plants and animals such as vegetable fats or grease to be used in diesel engines.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4146413"/>
                  </a:ext>
                </a:extLst>
              </a:tr>
              <a:tr h="255826">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4. Biobased</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0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Closing the loop and recycling, repurposing biological resources.</a:t>
                      </a:r>
                      <a:r>
                        <a:rPr lang="en-GB"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4383963"/>
                  </a:ext>
                </a:extLst>
              </a:tr>
              <a:tr h="434633">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5. Biometan  (RNG)</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Based on biological materials, especially agriculture or forest resources.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989695"/>
                  </a:ext>
                </a:extLst>
              </a:tr>
              <a:tr h="213061">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6. Emissions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 type of charcoal made from biomass, that is used to improve nutrition in the soil.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155410"/>
                  </a:ext>
                </a:extLst>
              </a:tr>
              <a:tr h="213061">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7. Bioreffinery</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Fertilizer of biological origin, which contains live microorganisms.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205694"/>
                  </a:ext>
                </a:extLst>
              </a:tr>
              <a:tr h="539907">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8. Biomass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Also known as renewable natural gas is a biogas that has been upgraded to a quality similar to fossil natural gas and has a methane concentration of 90% or higher. It is obtained by removing CO2 and other impurities from biogas.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43387"/>
                  </a:ext>
                </a:extLst>
              </a:tr>
              <a:tr h="322002">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9. Biofertilizer</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a:r>
                        <a:rPr lang="en-GB" sz="600" kern="100">
                          <a:effectLst/>
                          <a:latin typeface="Calibri" panose="020F0502020204030204" pitchFamily="34" charset="0"/>
                          <a:ea typeface="Calibri" panose="020F0502020204030204" pitchFamily="34" charset="0"/>
                          <a:cs typeface="Times New Roman" panose="02020603050405020304" pitchFamily="18" charset="0"/>
                        </a:rPr>
                        <a:t>Product made from a renewable plant source as opposed to petroleum.  </a:t>
                      </a:r>
                      <a:endParaRPr lang="sv-SE" sz="700" kern="10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600" b="1" kern="1200">
                          <a:solidFill>
                            <a:srgbClr val="000000"/>
                          </a:solidFill>
                          <a:effectLst/>
                          <a:latin typeface="Corbel" panose="020B0503020204020204" pitchFamily="34" charset="0"/>
                          <a:ea typeface="+mn-ea"/>
                          <a:cs typeface="+mn-cs"/>
                        </a:rPr>
                        <a:t> </a:t>
                      </a:r>
                      <a:r>
                        <a:rPr lang="en-GB" sz="700" b="1"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sv-SE" sz="110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136844"/>
                  </a:ext>
                </a:extLst>
              </a:tr>
              <a:tr h="540142">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10. Biochar</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0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An economic term related to the exploitation, preservation, and regeneration of the marine environment.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389206"/>
                  </a:ext>
                </a:extLst>
              </a:tr>
              <a:tr h="495726">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11. Bioplastics</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Plant material, vegetation or agricultural waste used as a fuel or energy source.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60370"/>
                  </a:ext>
                </a:extLst>
              </a:tr>
              <a:tr h="274153">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12. Biodiesel</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a:effectLst/>
                          <a:latin typeface="Calibri" panose="020F0502020204030204" pitchFamily="34" charset="0"/>
                          <a:ea typeface="Calibri" panose="020F0502020204030204" pitchFamily="34" charset="0"/>
                          <a:cs typeface="Times New Roman" panose="02020603050405020304" pitchFamily="18" charset="0"/>
                        </a:rPr>
                        <a:t>A substance discharged into the air, usually by an internal combustion engine</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377175"/>
                  </a:ext>
                </a:extLst>
              </a:tr>
              <a:tr h="400114">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13.Carbon footprint</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600" b="1" kern="1200">
                          <a:solidFill>
                            <a:srgbClr val="000000"/>
                          </a:solidFill>
                          <a:effectLst/>
                          <a:latin typeface="Corbel" panose="020B0503020204020204" pitchFamily="34" charset="0"/>
                          <a:ea typeface="+mn-ea"/>
                          <a:cs typeface="+mn-cs"/>
                        </a:rPr>
                        <a:t> </a:t>
                      </a:r>
                      <a:endParaRPr lang="sv-SE" sz="700" kern="10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600" kern="100" dirty="0">
                          <a:effectLst/>
                          <a:latin typeface="Calibri" panose="020F0502020204030204" pitchFamily="34" charset="0"/>
                          <a:ea typeface="Calibri" panose="020F0502020204030204" pitchFamily="34" charset="0"/>
                          <a:cs typeface="Times New Roman" panose="02020603050405020304" pitchFamily="18" charset="0"/>
                        </a:rPr>
                        <a:t>A mixture of methane and carbon dioxide, produced by bacterial degradation of organic matter, and used as fuel.</a:t>
                      </a:r>
                      <a:r>
                        <a:rPr lang="en-US" sz="7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7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sv-SE" sz="7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0747526"/>
                  </a:ext>
                </a:extLst>
              </a:tr>
            </a:tbl>
          </a:graphicData>
        </a:graphic>
      </p:graphicFrame>
    </p:spTree>
    <p:extLst>
      <p:ext uri="{BB962C8B-B14F-4D97-AF65-F5344CB8AC3E}">
        <p14:creationId xmlns:p14="http://schemas.microsoft.com/office/powerpoint/2010/main" val="160645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ADFD7566-6D5E-EE6C-BBCD-2CB1A46AACF2}"/>
              </a:ext>
            </a:extLst>
          </p:cNvPr>
          <p:cNvSpPr>
            <a:spLocks noGrp="1"/>
          </p:cNvSpPr>
          <p:nvPr>
            <p:ph type="title"/>
          </p:nvPr>
        </p:nvSpPr>
        <p:spPr>
          <a:xfrm>
            <a:off x="960120" y="685803"/>
            <a:ext cx="9875520" cy="1035421"/>
          </a:xfrm>
        </p:spPr>
        <p:txBody>
          <a:bodyPr>
            <a:normAutofit fontScale="90000"/>
          </a:bodyPr>
          <a:lstStyle/>
          <a:p>
            <a:br>
              <a:rPr lang="sv-SE" dirty="0"/>
            </a:br>
            <a:r>
              <a:rPr lang="sv-SE" dirty="0"/>
              <a:t>Termer/ordbok</a:t>
            </a:r>
            <a:br>
              <a:rPr lang="sv-SE" dirty="0"/>
            </a:br>
            <a:endParaRPr lang="sv-SE" dirty="0"/>
          </a:p>
        </p:txBody>
      </p:sp>
      <p:sp>
        <p:nvSpPr>
          <p:cNvPr id="11" name="Platshållare för innehåll 10">
            <a:extLst>
              <a:ext uri="{FF2B5EF4-FFF2-40B4-BE49-F238E27FC236}">
                <a16:creationId xmlns:a16="http://schemas.microsoft.com/office/drawing/2014/main" id="{6C6507CA-6218-2F7C-163C-4E559586C73B}"/>
              </a:ext>
            </a:extLst>
          </p:cNvPr>
          <p:cNvSpPr>
            <a:spLocks noGrp="1"/>
          </p:cNvSpPr>
          <p:nvPr>
            <p:ph sz="half" idx="1"/>
          </p:nvPr>
        </p:nvSpPr>
        <p:spPr>
          <a:xfrm>
            <a:off x="1143000" y="2057398"/>
            <a:ext cx="4754880" cy="4114799"/>
          </a:xfrm>
        </p:spPr>
        <p:txBody>
          <a:bodyPr>
            <a:normAutofit fontScale="55000" lnSpcReduction="20000"/>
          </a:bodyPr>
          <a:lstStyle/>
          <a:p>
            <a:pPr marL="342900" indent="-342900"/>
            <a:r>
              <a:rPr lang="nb-NO" b="1" dirty="0">
                <a:solidFill>
                  <a:schemeClr val="tx1"/>
                </a:solidFill>
              </a:rPr>
              <a:t>Sirkulær bioøkonomi: </a:t>
            </a:r>
            <a:r>
              <a:rPr lang="nb-NO" dirty="0">
                <a:solidFill>
                  <a:schemeClr val="tx1"/>
                </a:solidFill>
              </a:rPr>
              <a:t>å lukke kretsløpet og resirkulere og gjenbruke biologiske ressurser.</a:t>
            </a:r>
          </a:p>
          <a:p>
            <a:pPr marL="342900" indent="-342900"/>
            <a:r>
              <a:rPr lang="nb-NO" b="1" dirty="0">
                <a:solidFill>
                  <a:schemeClr val="tx1"/>
                </a:solidFill>
              </a:rPr>
              <a:t>Biobasert</a:t>
            </a:r>
            <a:r>
              <a:rPr lang="nb-NO" dirty="0">
                <a:solidFill>
                  <a:schemeClr val="tx1"/>
                </a:solidFill>
              </a:rPr>
              <a:t>: basert på biologiske materialer, særlig jordbruks- eller skogressurser.  </a:t>
            </a:r>
          </a:p>
          <a:p>
            <a:pPr marL="342900" indent="-342900"/>
            <a:r>
              <a:rPr lang="nb-NO" b="1" dirty="0">
                <a:solidFill>
                  <a:schemeClr val="tx1"/>
                </a:solidFill>
              </a:rPr>
              <a:t>Biogjødsel: </a:t>
            </a:r>
            <a:r>
              <a:rPr lang="nb-NO" dirty="0">
                <a:solidFill>
                  <a:schemeClr val="tx1"/>
                </a:solidFill>
              </a:rPr>
              <a:t>gjødsel av biologisk opprinnelse, som inneholder levende mikroorganismer.</a:t>
            </a:r>
          </a:p>
          <a:p>
            <a:pPr marL="342900" indent="-342900"/>
            <a:r>
              <a:rPr lang="nb-NO" b="1" dirty="0">
                <a:solidFill>
                  <a:schemeClr val="tx1"/>
                </a:solidFill>
              </a:rPr>
              <a:t>Biokull: </a:t>
            </a:r>
            <a:r>
              <a:rPr lang="nb-NO" dirty="0">
                <a:solidFill>
                  <a:schemeClr val="tx1"/>
                </a:solidFill>
              </a:rPr>
              <a:t>en type trekull laget av biomasse, som brukes til å forbedre næringsinnholdet i jordsmonnet. </a:t>
            </a:r>
          </a:p>
          <a:p>
            <a:pPr marL="342900" indent="-342900"/>
            <a:r>
              <a:rPr lang="nb-NO" b="1" dirty="0">
                <a:solidFill>
                  <a:schemeClr val="tx1"/>
                </a:solidFill>
              </a:rPr>
              <a:t>Biodiesel: </a:t>
            </a:r>
            <a:r>
              <a:rPr lang="nb-NO" dirty="0">
                <a:solidFill>
                  <a:schemeClr val="tx1"/>
                </a:solidFill>
              </a:rPr>
              <a:t>en fornybar type drivstoff som stammer fra planter og dyr, for eksempel vegetabilsk fett, og som brukes i dieselmotorer. </a:t>
            </a:r>
          </a:p>
          <a:p>
            <a:pPr marL="342900" indent="-342900"/>
            <a:r>
              <a:rPr lang="nb-NO" b="1" dirty="0">
                <a:solidFill>
                  <a:schemeClr val="tx1"/>
                </a:solidFill>
              </a:rPr>
              <a:t>Bioplast: </a:t>
            </a:r>
            <a:r>
              <a:rPr lang="nb-NO" dirty="0">
                <a:solidFill>
                  <a:schemeClr val="tx1"/>
                </a:solidFill>
              </a:rPr>
              <a:t>produkt laget av fornybare planter i motsetning til petroleum. </a:t>
            </a:r>
          </a:p>
          <a:p>
            <a:pPr marL="342900" indent="-342900"/>
            <a:r>
              <a:rPr lang="nb-NO" b="1" dirty="0">
                <a:solidFill>
                  <a:schemeClr val="tx1"/>
                </a:solidFill>
              </a:rPr>
              <a:t>Blå bioøkonomi: </a:t>
            </a:r>
            <a:r>
              <a:rPr lang="nb-NO" dirty="0">
                <a:solidFill>
                  <a:schemeClr val="tx1"/>
                </a:solidFill>
              </a:rPr>
              <a:t>et økonomisk begrep knyttet til utnyttelse, bevaring og regenerering av det marine miljøet. </a:t>
            </a:r>
            <a:endParaRPr lang="sv-SE" dirty="0"/>
          </a:p>
        </p:txBody>
      </p:sp>
      <p:sp>
        <p:nvSpPr>
          <p:cNvPr id="12" name="Platshållare för innehåll 11">
            <a:extLst>
              <a:ext uri="{FF2B5EF4-FFF2-40B4-BE49-F238E27FC236}">
                <a16:creationId xmlns:a16="http://schemas.microsoft.com/office/drawing/2014/main" id="{92595713-1C6D-645C-C456-87C1C68EE640}"/>
              </a:ext>
            </a:extLst>
          </p:cNvPr>
          <p:cNvSpPr>
            <a:spLocks noGrp="1"/>
          </p:cNvSpPr>
          <p:nvPr>
            <p:ph sz="half" idx="2"/>
          </p:nvPr>
        </p:nvSpPr>
        <p:spPr>
          <a:xfrm>
            <a:off x="6267612" y="1965960"/>
            <a:ext cx="4750908" cy="4114800"/>
          </a:xfrm>
        </p:spPr>
        <p:txBody>
          <a:bodyPr>
            <a:normAutofit fontScale="55000" lnSpcReduction="20000"/>
          </a:bodyPr>
          <a:lstStyle/>
          <a:p>
            <a:r>
              <a:rPr lang="nb-NO" b="1" dirty="0">
                <a:solidFill>
                  <a:schemeClr val="tx1"/>
                </a:solidFill>
              </a:rPr>
              <a:t>Biomasse: </a:t>
            </a:r>
            <a:r>
              <a:rPr lang="nb-NO" dirty="0">
                <a:solidFill>
                  <a:schemeClr val="tx1"/>
                </a:solidFill>
              </a:rPr>
              <a:t>plantemateriale, vegetasjon eller landbruksavfall som brukes som brensel eller energikilde. </a:t>
            </a:r>
          </a:p>
          <a:p>
            <a:r>
              <a:rPr lang="nb-NO" b="1" dirty="0">
                <a:solidFill>
                  <a:schemeClr val="tx1"/>
                </a:solidFill>
              </a:rPr>
              <a:t>Karbonfotavtrykk: </a:t>
            </a:r>
            <a:r>
              <a:rPr lang="nb-NO" dirty="0">
                <a:solidFill>
                  <a:schemeClr val="tx1"/>
                </a:solidFill>
              </a:rPr>
              <a:t>mengden klimagasser som slippes ut i miljøet av en aktivitet, gruppe, prosess eller enkeltperson, vanligvis målt i kilo karbondioksid. </a:t>
            </a:r>
          </a:p>
          <a:p>
            <a:r>
              <a:rPr lang="nb-NO" b="1" dirty="0">
                <a:solidFill>
                  <a:schemeClr val="tx1"/>
                </a:solidFill>
              </a:rPr>
              <a:t>Karbondioksidekvivalenter: </a:t>
            </a:r>
            <a:r>
              <a:rPr lang="nb-NO" dirty="0">
                <a:solidFill>
                  <a:schemeClr val="tx1"/>
                </a:solidFill>
              </a:rPr>
              <a:t>er en måte å angi hvor stor drivhuseffekt et utslipp av en gass har sammenlignet med utslipp av samme mengde karbondioksid. </a:t>
            </a:r>
          </a:p>
          <a:p>
            <a:r>
              <a:rPr lang="nb-NO" b="1" dirty="0">
                <a:solidFill>
                  <a:schemeClr val="tx1"/>
                </a:solidFill>
              </a:rPr>
              <a:t>Utslipp: </a:t>
            </a:r>
            <a:r>
              <a:rPr lang="nb-NO" dirty="0">
                <a:solidFill>
                  <a:schemeClr val="tx1"/>
                </a:solidFill>
              </a:rPr>
              <a:t>et stoff som slippes ut i luften, vanligvis fra en forbrenningsmotor. </a:t>
            </a:r>
          </a:p>
          <a:p>
            <a:r>
              <a:rPr lang="nb-NO" b="1" dirty="0">
                <a:solidFill>
                  <a:schemeClr val="tx1"/>
                </a:solidFill>
              </a:rPr>
              <a:t>Biogass: </a:t>
            </a:r>
            <a:r>
              <a:rPr lang="nb-NO" dirty="0">
                <a:solidFill>
                  <a:schemeClr val="tx1"/>
                </a:solidFill>
              </a:rPr>
              <a:t>en blanding av metan og karbondioksid som produseres ved bakteriell nedbrytning av organisk materiale, og som brukes som drivstoff. </a:t>
            </a:r>
          </a:p>
          <a:p>
            <a:r>
              <a:rPr lang="nb-NO" b="1" dirty="0">
                <a:solidFill>
                  <a:schemeClr val="tx1"/>
                </a:solidFill>
              </a:rPr>
              <a:t>Biometan (RNG) - </a:t>
            </a:r>
            <a:r>
              <a:rPr lang="nb-NO" dirty="0">
                <a:solidFill>
                  <a:schemeClr val="tx1"/>
                </a:solidFill>
              </a:rPr>
              <a:t>også kjent som fornybar naturgass - er biogass som har blitt oppgradert til en kvalitet som tilsvarer fossil naturgass, og som har en metankonsentrasjon på 90 % eller høyere. Den oppnås ved å fjerne CO2 og andre urenheter fra biogassen. </a:t>
            </a:r>
          </a:p>
          <a:p>
            <a:r>
              <a:rPr lang="nb-NO" b="1" dirty="0">
                <a:solidFill>
                  <a:schemeClr val="tx1"/>
                </a:solidFill>
              </a:rPr>
              <a:t>Bioraffineri: </a:t>
            </a:r>
            <a:r>
              <a:rPr lang="nb-NO" dirty="0">
                <a:solidFill>
                  <a:schemeClr val="tx1"/>
                </a:solidFill>
              </a:rPr>
              <a:t>et raffineri som omdanner biomasse til energi og andre nyttige biprodukter (for eksempel kjemikalier).</a:t>
            </a:r>
            <a:endParaRPr lang="sv-SE" dirty="0"/>
          </a:p>
        </p:txBody>
      </p:sp>
    </p:spTree>
    <p:extLst>
      <p:ext uri="{BB962C8B-B14F-4D97-AF65-F5344CB8AC3E}">
        <p14:creationId xmlns:p14="http://schemas.microsoft.com/office/powerpoint/2010/main" val="56401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EB3C453-B485-4F07-841B-918D40331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444B165C-D611-C419-0288-1E3E84AC1678}"/>
              </a:ext>
            </a:extLst>
          </p:cNvPr>
          <p:cNvSpPr>
            <a:spLocks noGrp="1"/>
          </p:cNvSpPr>
          <p:nvPr>
            <p:ph type="title" idx="4294967295"/>
          </p:nvPr>
        </p:nvSpPr>
        <p:spPr>
          <a:xfrm>
            <a:off x="1143000" y="609600"/>
            <a:ext cx="9875520" cy="1356360"/>
          </a:xfrm>
        </p:spPr>
        <p:txBody>
          <a:bodyPr vert="horz" lIns="91440" tIns="45720" rIns="91440" bIns="45720" rtlCol="0" anchor="ctr">
            <a:normAutofit/>
          </a:bodyPr>
          <a:lstStyle/>
          <a:p>
            <a:r>
              <a:rPr lang="en-US" dirty="0" err="1"/>
              <a:t>Hvorfor</a:t>
            </a:r>
            <a:r>
              <a:rPr lang="en-US" dirty="0"/>
              <a:t> </a:t>
            </a:r>
            <a:r>
              <a:rPr lang="en-US" dirty="0" err="1"/>
              <a:t>bioraffinering</a:t>
            </a:r>
            <a:r>
              <a:rPr lang="en-US" dirty="0"/>
              <a:t>?</a:t>
            </a:r>
          </a:p>
        </p:txBody>
      </p:sp>
      <p:graphicFrame>
        <p:nvGraphicFramePr>
          <p:cNvPr id="6" name="Platshållare för innehåll 2">
            <a:extLst>
              <a:ext uri="{FF2B5EF4-FFF2-40B4-BE49-F238E27FC236}">
                <a16:creationId xmlns:a16="http://schemas.microsoft.com/office/drawing/2014/main" id="{77AA376E-8F42-56C7-7E39-377C1BAB809D}"/>
              </a:ext>
            </a:extLst>
          </p:cNvPr>
          <p:cNvGraphicFramePr>
            <a:graphicFrameLocks noGrp="1"/>
          </p:cNvGraphicFramePr>
          <p:nvPr>
            <p:ph sz="half" idx="4294967295"/>
            <p:extLst>
              <p:ext uri="{D42A27DB-BD31-4B8C-83A1-F6EECF244321}">
                <p14:modId xmlns:p14="http://schemas.microsoft.com/office/powerpoint/2010/main" val="947945939"/>
              </p:ext>
            </p:extLst>
          </p:nvPr>
        </p:nvGraphicFramePr>
        <p:xfrm>
          <a:off x="1143000" y="2298530"/>
          <a:ext cx="9872663" cy="3797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6776012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BFC0E1-24CC-4F95-EF5E-12162DA79B2A}"/>
              </a:ext>
            </a:extLst>
          </p:cNvPr>
          <p:cNvSpPr>
            <a:spLocks noGrp="1"/>
          </p:cNvSpPr>
          <p:nvPr>
            <p:ph type="title"/>
          </p:nvPr>
        </p:nvSpPr>
        <p:spPr/>
        <p:txBody>
          <a:bodyPr/>
          <a:lstStyle/>
          <a:p>
            <a:r>
              <a:rPr lang="sv-SE" dirty="0"/>
              <a:t>Eksempler på biorafinerier</a:t>
            </a:r>
          </a:p>
        </p:txBody>
      </p:sp>
      <p:sp>
        <p:nvSpPr>
          <p:cNvPr id="3" name="Platshållare för innehåll 2">
            <a:extLst>
              <a:ext uri="{FF2B5EF4-FFF2-40B4-BE49-F238E27FC236}">
                <a16:creationId xmlns:a16="http://schemas.microsoft.com/office/drawing/2014/main" id="{A99BC39D-05DE-1001-AF1C-86E4E7C50A2E}"/>
              </a:ext>
            </a:extLst>
          </p:cNvPr>
          <p:cNvSpPr>
            <a:spLocks noGrp="1"/>
          </p:cNvSpPr>
          <p:nvPr>
            <p:ph sz="half" idx="1"/>
          </p:nvPr>
        </p:nvSpPr>
        <p:spPr>
          <a:xfrm>
            <a:off x="1143000" y="2222695"/>
            <a:ext cx="4754880" cy="3858064"/>
          </a:xfrm>
        </p:spPr>
        <p:txBody>
          <a:bodyPr>
            <a:normAutofit/>
          </a:bodyPr>
          <a:lstStyle/>
          <a:p>
            <a:r>
              <a:rPr lang="nb-NO" sz="4400" dirty="0" err="1">
                <a:solidFill>
                  <a:schemeClr val="tx1"/>
                </a:solidFill>
              </a:rPr>
              <a:t>Biorafinerier</a:t>
            </a:r>
            <a:r>
              <a:rPr lang="nb-NO" sz="4400" dirty="0">
                <a:solidFill>
                  <a:schemeClr val="tx1"/>
                </a:solidFill>
              </a:rPr>
              <a:t> er fasiliteter for produksjon av produkter fra biomasse</a:t>
            </a:r>
            <a:endParaRPr lang="sv-SE" sz="4400" dirty="0">
              <a:solidFill>
                <a:schemeClr val="tx1"/>
              </a:solidFill>
            </a:endParaRPr>
          </a:p>
          <a:p>
            <a:endParaRPr lang="sv-SE" dirty="0"/>
          </a:p>
          <a:p>
            <a:endParaRPr lang="sv-SE" dirty="0"/>
          </a:p>
          <a:p>
            <a:endParaRPr lang="sv-SE" dirty="0"/>
          </a:p>
          <a:p>
            <a:endParaRPr lang="sv-SE" dirty="0"/>
          </a:p>
          <a:p>
            <a:endParaRPr lang="sv-SE" dirty="0"/>
          </a:p>
          <a:p>
            <a:endParaRPr lang="sv-SE" dirty="0"/>
          </a:p>
          <a:p>
            <a:endParaRPr lang="sv-SE" dirty="0"/>
          </a:p>
        </p:txBody>
      </p:sp>
      <p:graphicFrame>
        <p:nvGraphicFramePr>
          <p:cNvPr id="8" name="Platshållare för innehåll 3">
            <a:extLst>
              <a:ext uri="{FF2B5EF4-FFF2-40B4-BE49-F238E27FC236}">
                <a16:creationId xmlns:a16="http://schemas.microsoft.com/office/drawing/2014/main" id="{271F47CA-5238-8BBE-D912-C35AE3081498}"/>
              </a:ext>
            </a:extLst>
          </p:cNvPr>
          <p:cNvGraphicFramePr>
            <a:graphicFrameLocks noGrp="1"/>
          </p:cNvGraphicFramePr>
          <p:nvPr>
            <p:ph sz="half" idx="2"/>
            <p:extLst>
              <p:ext uri="{D42A27DB-BD31-4B8C-83A1-F6EECF244321}">
                <p14:modId xmlns:p14="http://schemas.microsoft.com/office/powerpoint/2010/main" val="3120483123"/>
              </p:ext>
            </p:extLst>
          </p:nvPr>
        </p:nvGraphicFramePr>
        <p:xfrm>
          <a:off x="6267612" y="1800665"/>
          <a:ext cx="4754880" cy="4280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965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EC0925D3-D844-A29D-E1A0-F68EA5055EFF}"/>
              </a:ext>
            </a:extLst>
          </p:cNvPr>
          <p:cNvPicPr>
            <a:picLocks noChangeAspect="1"/>
          </p:cNvPicPr>
          <p:nvPr/>
        </p:nvPicPr>
        <p:blipFill>
          <a:blip r:embed="rId2"/>
          <a:stretch>
            <a:fillRect/>
          </a:stretch>
        </p:blipFill>
        <p:spPr>
          <a:xfrm>
            <a:off x="996150" y="565573"/>
            <a:ext cx="10194618" cy="5734474"/>
          </a:xfrm>
          <a:prstGeom prst="rect">
            <a:avLst/>
          </a:prstGeom>
        </p:spPr>
      </p:pic>
      <p:sp>
        <p:nvSpPr>
          <p:cNvPr id="3" name="textruta 2">
            <a:extLst>
              <a:ext uri="{FF2B5EF4-FFF2-40B4-BE49-F238E27FC236}">
                <a16:creationId xmlns:a16="http://schemas.microsoft.com/office/drawing/2014/main" id="{EF5AC211-F292-FCD1-BDFC-F00DF568ECCF}"/>
              </a:ext>
            </a:extLst>
          </p:cNvPr>
          <p:cNvSpPr txBox="1"/>
          <p:nvPr/>
        </p:nvSpPr>
        <p:spPr>
          <a:xfrm>
            <a:off x="1266092" y="801858"/>
            <a:ext cx="2729133" cy="369332"/>
          </a:xfrm>
          <a:prstGeom prst="rect">
            <a:avLst/>
          </a:prstGeom>
          <a:noFill/>
        </p:spPr>
        <p:txBody>
          <a:bodyPr wrap="square" rtlCol="0">
            <a:spAutoFit/>
          </a:bodyPr>
          <a:lstStyle/>
          <a:p>
            <a:r>
              <a:rPr lang="sv-SE" b="1" dirty="0">
                <a:solidFill>
                  <a:schemeClr val="accent1"/>
                </a:solidFill>
              </a:rPr>
              <a:t>BIOGASS</a:t>
            </a:r>
          </a:p>
        </p:txBody>
      </p:sp>
    </p:spTree>
    <p:extLst>
      <p:ext uri="{BB962C8B-B14F-4D97-AF65-F5344CB8AC3E}">
        <p14:creationId xmlns:p14="http://schemas.microsoft.com/office/powerpoint/2010/main" val="2523547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075" name="Picture 3" descr="En bild som visar text, skärmbild, diagram, Teckensnitt&#10;&#10;Automatiskt genererad beskrivning">
            <a:extLst>
              <a:ext uri="{FF2B5EF4-FFF2-40B4-BE49-F238E27FC236}">
                <a16:creationId xmlns:a16="http://schemas.microsoft.com/office/drawing/2014/main" id="{90450B53-220E-8C8D-8FED-82A19998FE7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12239" y="565573"/>
            <a:ext cx="5562441" cy="573447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Textruta">
            <a:extLst>
              <a:ext uri="{FF2B5EF4-FFF2-40B4-BE49-F238E27FC236}">
                <a16:creationId xmlns:a16="http://schemas.microsoft.com/office/drawing/2014/main" id="{AE1114FB-3320-0163-59FC-B043083162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0634" y="6292427"/>
            <a:ext cx="6486525" cy="276225"/>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CE44A623-5D26-02B8-EAF9-C582F0F2D043}"/>
              </a:ext>
            </a:extLst>
          </p:cNvPr>
          <p:cNvSpPr txBox="1"/>
          <p:nvPr/>
        </p:nvSpPr>
        <p:spPr>
          <a:xfrm>
            <a:off x="703385" y="464235"/>
            <a:ext cx="1828800" cy="646331"/>
          </a:xfrm>
          <a:prstGeom prst="rect">
            <a:avLst/>
          </a:prstGeom>
          <a:noFill/>
        </p:spPr>
        <p:txBody>
          <a:bodyPr wrap="square" rtlCol="0">
            <a:spAutoFit/>
          </a:bodyPr>
          <a:lstStyle/>
          <a:p>
            <a:r>
              <a:rPr lang="sv-SE" b="1" dirty="0" err="1">
                <a:solidFill>
                  <a:schemeClr val="accent1"/>
                </a:solidFill>
              </a:rPr>
              <a:t>Fodervekster</a:t>
            </a:r>
            <a:r>
              <a:rPr lang="sv-SE" b="1" dirty="0">
                <a:solidFill>
                  <a:schemeClr val="accent1"/>
                </a:solidFill>
              </a:rPr>
              <a:t> </a:t>
            </a:r>
            <a:r>
              <a:rPr lang="sv-SE" b="1" dirty="0" err="1">
                <a:solidFill>
                  <a:schemeClr val="accent1"/>
                </a:solidFill>
              </a:rPr>
              <a:t>fra</a:t>
            </a:r>
            <a:r>
              <a:rPr lang="sv-SE" b="1" dirty="0">
                <a:solidFill>
                  <a:schemeClr val="accent1"/>
                </a:solidFill>
              </a:rPr>
              <a:t> </a:t>
            </a:r>
            <a:r>
              <a:rPr lang="sv-SE" b="1" dirty="0" err="1">
                <a:solidFill>
                  <a:schemeClr val="accent1"/>
                </a:solidFill>
              </a:rPr>
              <a:t>raffinerier</a:t>
            </a:r>
            <a:endParaRPr lang="sv-SE" b="1" dirty="0">
              <a:solidFill>
                <a:schemeClr val="accent1"/>
              </a:solidFill>
            </a:endParaRPr>
          </a:p>
        </p:txBody>
      </p:sp>
    </p:spTree>
    <p:extLst>
      <p:ext uri="{BB962C8B-B14F-4D97-AF65-F5344CB8AC3E}">
        <p14:creationId xmlns:p14="http://schemas.microsoft.com/office/powerpoint/2010/main" val="3326477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AE8916BE-5AC1-00F7-7DFF-63E73790D51D}"/>
              </a:ext>
            </a:extLst>
          </p:cNvPr>
          <p:cNvPicPr>
            <a:picLocks noChangeAspect="1"/>
          </p:cNvPicPr>
          <p:nvPr/>
        </p:nvPicPr>
        <p:blipFill>
          <a:blip r:embed="rId3"/>
          <a:stretch>
            <a:fillRect/>
          </a:stretch>
        </p:blipFill>
        <p:spPr>
          <a:xfrm>
            <a:off x="2111186" y="565573"/>
            <a:ext cx="7964546" cy="5734474"/>
          </a:xfrm>
          <a:prstGeom prst="rect">
            <a:avLst/>
          </a:prstGeom>
        </p:spPr>
      </p:pic>
    </p:spTree>
    <p:extLst>
      <p:ext uri="{BB962C8B-B14F-4D97-AF65-F5344CB8AC3E}">
        <p14:creationId xmlns:p14="http://schemas.microsoft.com/office/powerpoint/2010/main" val="67573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33B7C7-FF30-791C-11C4-3296ACE76634}"/>
              </a:ext>
            </a:extLst>
          </p:cNvPr>
          <p:cNvSpPr>
            <a:spLocks noGrp="1"/>
          </p:cNvSpPr>
          <p:nvPr>
            <p:ph type="title"/>
          </p:nvPr>
        </p:nvSpPr>
        <p:spPr/>
        <p:txBody>
          <a:bodyPr/>
          <a:lstStyle/>
          <a:p>
            <a:r>
              <a:rPr lang="en-US" dirty="0" err="1"/>
              <a:t>Bruksområder</a:t>
            </a:r>
            <a:r>
              <a:rPr lang="en-US" dirty="0"/>
              <a:t> for </a:t>
            </a:r>
            <a:r>
              <a:rPr lang="en-US" dirty="0" err="1"/>
              <a:t>biogass</a:t>
            </a:r>
            <a:r>
              <a:rPr lang="en-US" dirty="0"/>
              <a:t> </a:t>
            </a:r>
            <a:r>
              <a:rPr lang="en-US" dirty="0" err="1"/>
              <a:t>og</a:t>
            </a:r>
            <a:r>
              <a:rPr lang="en-US" dirty="0"/>
              <a:t> </a:t>
            </a:r>
            <a:r>
              <a:rPr lang="en-US" dirty="0" err="1"/>
              <a:t>restprodukter</a:t>
            </a:r>
            <a:endParaRPr lang="sv-SE" dirty="0"/>
          </a:p>
        </p:txBody>
      </p:sp>
      <p:sp>
        <p:nvSpPr>
          <p:cNvPr id="3" name="Platshållare för innehåll 2">
            <a:extLst>
              <a:ext uri="{FF2B5EF4-FFF2-40B4-BE49-F238E27FC236}">
                <a16:creationId xmlns:a16="http://schemas.microsoft.com/office/drawing/2014/main" id="{9DE12045-8CDC-8F8B-A219-056F176F9E5F}"/>
              </a:ext>
            </a:extLst>
          </p:cNvPr>
          <p:cNvSpPr>
            <a:spLocks noGrp="1"/>
          </p:cNvSpPr>
          <p:nvPr>
            <p:ph sz="half" idx="1"/>
          </p:nvPr>
        </p:nvSpPr>
        <p:spPr/>
        <p:txBody>
          <a:bodyPr>
            <a:normAutofit fontScale="92500" lnSpcReduction="10000"/>
          </a:bodyPr>
          <a:lstStyle/>
          <a:p>
            <a:pPr marL="45720" indent="0">
              <a:buNone/>
            </a:pPr>
            <a:r>
              <a:rPr lang="nb-NO" sz="2400" dirty="0"/>
              <a:t> Biogass</a:t>
            </a:r>
          </a:p>
          <a:p>
            <a:r>
              <a:rPr lang="nb-NO" sz="2400" dirty="0">
                <a:solidFill>
                  <a:schemeClr val="tx1"/>
                </a:solidFill>
              </a:rPr>
              <a:t>Termisk energi (varme) </a:t>
            </a:r>
          </a:p>
          <a:p>
            <a:r>
              <a:rPr lang="nb-NO" sz="2400" dirty="0">
                <a:solidFill>
                  <a:schemeClr val="tx1"/>
                </a:solidFill>
              </a:rPr>
              <a:t>Drivstoff </a:t>
            </a:r>
          </a:p>
          <a:p>
            <a:r>
              <a:rPr lang="nb-NO" sz="2400" dirty="0">
                <a:solidFill>
                  <a:schemeClr val="tx1"/>
                </a:solidFill>
              </a:rPr>
              <a:t>Elektrisitet</a:t>
            </a:r>
          </a:p>
          <a:p>
            <a:r>
              <a:rPr lang="nb-NO" sz="2400" dirty="0">
                <a:solidFill>
                  <a:schemeClr val="tx1"/>
                </a:solidFill>
              </a:rPr>
              <a:t>Bioplast</a:t>
            </a:r>
          </a:p>
          <a:p>
            <a:pPr marL="45720" indent="0">
              <a:buNone/>
            </a:pPr>
            <a:r>
              <a:rPr lang="nb-NO" sz="2400" dirty="0"/>
              <a:t>Restprodukter</a:t>
            </a:r>
          </a:p>
          <a:p>
            <a:r>
              <a:rPr lang="nb-NO" sz="2400" dirty="0">
                <a:solidFill>
                  <a:schemeClr val="tx1"/>
                </a:solidFill>
              </a:rPr>
              <a:t>Gjødsel</a:t>
            </a:r>
          </a:p>
          <a:p>
            <a:r>
              <a:rPr lang="nb-NO" sz="2400" dirty="0">
                <a:solidFill>
                  <a:schemeClr val="tx1"/>
                </a:solidFill>
              </a:rPr>
              <a:t>Dyrebedding</a:t>
            </a:r>
          </a:p>
          <a:p>
            <a:r>
              <a:rPr lang="nb-NO" sz="2400" dirty="0">
                <a:solidFill>
                  <a:schemeClr val="tx1"/>
                </a:solidFill>
              </a:rPr>
              <a:t>Jordforbedringsmidler</a:t>
            </a:r>
            <a:endParaRPr lang="sv-SE" dirty="0">
              <a:solidFill>
                <a:schemeClr val="tx1"/>
              </a:solidFill>
            </a:endParaRPr>
          </a:p>
          <a:p>
            <a:endParaRPr lang="sv-SE" dirty="0"/>
          </a:p>
        </p:txBody>
      </p:sp>
      <p:sp>
        <p:nvSpPr>
          <p:cNvPr id="4" name="Platshållare för innehåll 3">
            <a:extLst>
              <a:ext uri="{FF2B5EF4-FFF2-40B4-BE49-F238E27FC236}">
                <a16:creationId xmlns:a16="http://schemas.microsoft.com/office/drawing/2014/main" id="{B4F73537-61CF-C38D-A03A-FCB2E7A43571}"/>
              </a:ext>
            </a:extLst>
          </p:cNvPr>
          <p:cNvSpPr>
            <a:spLocks noGrp="1"/>
          </p:cNvSpPr>
          <p:nvPr>
            <p:ph sz="half" idx="2"/>
          </p:nvPr>
        </p:nvSpPr>
        <p:spPr/>
        <p:txBody>
          <a:bodyPr>
            <a:normAutofit fontScale="92500" lnSpcReduction="10000"/>
          </a:bodyPr>
          <a:lstStyle/>
          <a:p>
            <a:endParaRPr lang="sv-SE" dirty="0"/>
          </a:p>
          <a:p>
            <a:pPr marL="45720" indent="0">
              <a:buNone/>
            </a:pPr>
            <a:r>
              <a:rPr lang="sv-SE" b="1" dirty="0" err="1"/>
              <a:t>Fordeler</a:t>
            </a:r>
            <a:r>
              <a:rPr lang="sv-SE" b="1" dirty="0"/>
              <a:t> :</a:t>
            </a:r>
          </a:p>
          <a:p>
            <a:r>
              <a:rPr lang="nb-NO" b="1" dirty="0">
                <a:solidFill>
                  <a:schemeClr val="tx1"/>
                </a:solidFill>
              </a:rPr>
              <a:t>Fornybar ressurs som reduserer avhengigheten av ikke-bærekraftige alternativer</a:t>
            </a:r>
          </a:p>
          <a:p>
            <a:r>
              <a:rPr lang="nb-NO" b="1" dirty="0">
                <a:solidFill>
                  <a:schemeClr val="tx1"/>
                </a:solidFill>
              </a:rPr>
              <a:t>Effektiv bruk av organisk avfall</a:t>
            </a:r>
          </a:p>
          <a:p>
            <a:pPr marL="45720" indent="0">
              <a:buNone/>
            </a:pPr>
            <a:r>
              <a:rPr lang="sv-SE" b="1" dirty="0" err="1"/>
              <a:t>Ulemper</a:t>
            </a:r>
            <a:r>
              <a:rPr lang="sv-SE" b="1" dirty="0"/>
              <a:t> :</a:t>
            </a:r>
          </a:p>
          <a:p>
            <a:r>
              <a:rPr lang="nb-NO" b="1" dirty="0">
                <a:solidFill>
                  <a:schemeClr val="tx1"/>
                </a:solidFill>
              </a:rPr>
              <a:t>Avhengighet av tilstrekkelig tilgang til råmaterialer</a:t>
            </a:r>
          </a:p>
          <a:p>
            <a:r>
              <a:rPr lang="nb-NO" b="1" dirty="0">
                <a:solidFill>
                  <a:schemeClr val="tx1"/>
                </a:solidFill>
              </a:rPr>
              <a:t>Høye kostnader og investeringer i infrastruktur</a:t>
            </a:r>
            <a:endParaRPr lang="sv-SE" b="1" dirty="0"/>
          </a:p>
          <a:p>
            <a:pPr marL="45720" indent="0">
              <a:buNone/>
            </a:pPr>
            <a:endParaRPr lang="sv-SE" b="1" dirty="0">
              <a:solidFill>
                <a:schemeClr val="tx1"/>
              </a:solidFill>
            </a:endParaRPr>
          </a:p>
        </p:txBody>
      </p:sp>
    </p:spTree>
    <p:extLst>
      <p:ext uri="{BB962C8B-B14F-4D97-AF65-F5344CB8AC3E}">
        <p14:creationId xmlns:p14="http://schemas.microsoft.com/office/powerpoint/2010/main" val="1838519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A3451F69-3EB4-F863-D85C-B0918F9EBC2A}"/>
              </a:ext>
            </a:extLst>
          </p:cNvPr>
          <p:cNvSpPr>
            <a:spLocks noGrp="1"/>
          </p:cNvSpPr>
          <p:nvPr>
            <p:ph type="title"/>
          </p:nvPr>
        </p:nvSpPr>
        <p:spPr/>
        <p:txBody>
          <a:bodyPr/>
          <a:lstStyle/>
          <a:p>
            <a:r>
              <a:rPr lang="en-US" dirty="0" err="1"/>
              <a:t>Bruksområder</a:t>
            </a:r>
            <a:r>
              <a:rPr lang="en-US" dirty="0"/>
              <a:t> for </a:t>
            </a:r>
            <a:r>
              <a:rPr lang="en-US" dirty="0" err="1"/>
              <a:t>ekstrahert</a:t>
            </a:r>
            <a:r>
              <a:rPr lang="en-US" dirty="0"/>
              <a:t> protein</a:t>
            </a:r>
            <a:endParaRPr lang="sv-SE" dirty="0"/>
          </a:p>
        </p:txBody>
      </p:sp>
      <p:sp>
        <p:nvSpPr>
          <p:cNvPr id="6" name="Platshållare för text 5">
            <a:extLst>
              <a:ext uri="{FF2B5EF4-FFF2-40B4-BE49-F238E27FC236}">
                <a16:creationId xmlns:a16="http://schemas.microsoft.com/office/drawing/2014/main" id="{949FB916-5FD4-F7E8-1A0F-DF7012EC1F67}"/>
              </a:ext>
            </a:extLst>
          </p:cNvPr>
          <p:cNvSpPr>
            <a:spLocks noGrp="1"/>
          </p:cNvSpPr>
          <p:nvPr>
            <p:ph type="body" idx="1"/>
          </p:nvPr>
        </p:nvSpPr>
        <p:spPr>
          <a:xfrm>
            <a:off x="1143000" y="2001511"/>
            <a:ext cx="4754880" cy="1613886"/>
          </a:xfrm>
        </p:spPr>
        <p:txBody>
          <a:bodyPr>
            <a:normAutofit/>
          </a:bodyPr>
          <a:lstStyle/>
          <a:p>
            <a:r>
              <a:rPr lang="nb-NO" dirty="0"/>
              <a:t>Proteinjuice</a:t>
            </a:r>
          </a:p>
          <a:p>
            <a:pPr marL="342900" indent="-342900">
              <a:buFont typeface="Arial" panose="020B0604020202020204" pitchFamily="34" charset="0"/>
              <a:buChar char="•"/>
            </a:pPr>
            <a:r>
              <a:rPr lang="nb-NO" sz="2000" dirty="0">
                <a:solidFill>
                  <a:schemeClr val="tx1"/>
                </a:solidFill>
              </a:rPr>
              <a:t>Protein av høy kvalitet for drøvtyggere og </a:t>
            </a:r>
            <a:r>
              <a:rPr lang="nb-NO" sz="2000" dirty="0" err="1">
                <a:solidFill>
                  <a:schemeClr val="tx1"/>
                </a:solidFill>
              </a:rPr>
              <a:t>enmagede</a:t>
            </a:r>
            <a:r>
              <a:rPr lang="nb-NO" sz="2000" dirty="0">
                <a:solidFill>
                  <a:schemeClr val="tx1"/>
                </a:solidFill>
              </a:rPr>
              <a:t> dyr</a:t>
            </a:r>
            <a:endParaRPr lang="sv-SE" sz="2000" dirty="0">
              <a:solidFill>
                <a:schemeClr val="tx1"/>
              </a:solidFill>
            </a:endParaRPr>
          </a:p>
        </p:txBody>
      </p:sp>
      <p:sp>
        <p:nvSpPr>
          <p:cNvPr id="7" name="Platshållare för innehåll 6">
            <a:extLst>
              <a:ext uri="{FF2B5EF4-FFF2-40B4-BE49-F238E27FC236}">
                <a16:creationId xmlns:a16="http://schemas.microsoft.com/office/drawing/2014/main" id="{BC07CDC2-A778-3300-66C8-2B41C69DE60D}"/>
              </a:ext>
            </a:extLst>
          </p:cNvPr>
          <p:cNvSpPr>
            <a:spLocks noGrp="1"/>
          </p:cNvSpPr>
          <p:nvPr>
            <p:ph sz="half" idx="2"/>
          </p:nvPr>
        </p:nvSpPr>
        <p:spPr>
          <a:xfrm>
            <a:off x="1142999" y="3615397"/>
            <a:ext cx="4754881" cy="2489366"/>
          </a:xfrm>
        </p:spPr>
        <p:txBody>
          <a:bodyPr>
            <a:normAutofit/>
          </a:bodyPr>
          <a:lstStyle/>
          <a:p>
            <a:pPr marL="45720" indent="0">
              <a:buNone/>
            </a:pPr>
            <a:r>
              <a:rPr lang="sv-SE" b="1" dirty="0" err="1"/>
              <a:t>Presskake</a:t>
            </a:r>
            <a:r>
              <a:rPr lang="sv-SE" b="1" dirty="0"/>
              <a:t> (restprodukt)</a:t>
            </a:r>
          </a:p>
          <a:p>
            <a:r>
              <a:rPr lang="sv-SE" sz="2000" b="1" dirty="0">
                <a:solidFill>
                  <a:schemeClr val="tx1"/>
                </a:solidFill>
              </a:rPr>
              <a:t>Dyrefôr</a:t>
            </a:r>
          </a:p>
          <a:p>
            <a:r>
              <a:rPr lang="sv-SE" sz="2000" b="1" dirty="0">
                <a:solidFill>
                  <a:schemeClr val="tx1"/>
                </a:solidFill>
              </a:rPr>
              <a:t>Biogassproduksjon</a:t>
            </a:r>
          </a:p>
          <a:p>
            <a:r>
              <a:rPr lang="sv-SE" sz="2000" b="1" dirty="0" err="1">
                <a:solidFill>
                  <a:schemeClr val="tx1"/>
                </a:solidFill>
              </a:rPr>
              <a:t>Produksjon</a:t>
            </a:r>
            <a:r>
              <a:rPr lang="sv-SE" sz="2000" b="1" dirty="0">
                <a:solidFill>
                  <a:schemeClr val="tx1"/>
                </a:solidFill>
              </a:rPr>
              <a:t> av </a:t>
            </a:r>
            <a:r>
              <a:rPr lang="sv-SE" sz="2000" b="1" dirty="0" err="1">
                <a:solidFill>
                  <a:schemeClr val="tx1"/>
                </a:solidFill>
              </a:rPr>
              <a:t>biokull</a:t>
            </a:r>
            <a:endParaRPr lang="sv-SE" sz="2000" b="1" dirty="0">
              <a:solidFill>
                <a:schemeClr val="tx1"/>
              </a:solidFill>
            </a:endParaRPr>
          </a:p>
          <a:p>
            <a:r>
              <a:rPr lang="sv-SE" sz="2000" b="1" dirty="0" err="1">
                <a:solidFill>
                  <a:schemeClr val="tx1"/>
                </a:solidFill>
              </a:rPr>
              <a:t>Tekstilfibre</a:t>
            </a:r>
            <a:endParaRPr lang="sv-SE" sz="2000" dirty="0">
              <a:solidFill>
                <a:schemeClr val="tx1"/>
              </a:solidFill>
            </a:endParaRPr>
          </a:p>
          <a:p>
            <a:pPr marL="45720" indent="0">
              <a:buNone/>
            </a:pPr>
            <a:endParaRPr lang="sv-SE" b="1" dirty="0"/>
          </a:p>
        </p:txBody>
      </p:sp>
      <p:sp>
        <p:nvSpPr>
          <p:cNvPr id="8" name="Platshållare för text 7">
            <a:extLst>
              <a:ext uri="{FF2B5EF4-FFF2-40B4-BE49-F238E27FC236}">
                <a16:creationId xmlns:a16="http://schemas.microsoft.com/office/drawing/2014/main" id="{5122D1CA-1938-4287-BF76-6283CC9DEAAB}"/>
              </a:ext>
            </a:extLst>
          </p:cNvPr>
          <p:cNvSpPr>
            <a:spLocks noGrp="1"/>
          </p:cNvSpPr>
          <p:nvPr>
            <p:ph type="body" sz="quarter" idx="3"/>
          </p:nvPr>
        </p:nvSpPr>
        <p:spPr>
          <a:xfrm>
            <a:off x="5922828" y="1974769"/>
            <a:ext cx="4754880" cy="777240"/>
          </a:xfrm>
        </p:spPr>
        <p:txBody>
          <a:bodyPr>
            <a:normAutofit/>
          </a:bodyPr>
          <a:lstStyle/>
          <a:p>
            <a:r>
              <a:rPr lang="sv-SE" dirty="0"/>
              <a:t>Fordeler:</a:t>
            </a:r>
          </a:p>
        </p:txBody>
      </p:sp>
      <p:sp>
        <p:nvSpPr>
          <p:cNvPr id="9" name="Platshållare för innehåll 8">
            <a:extLst>
              <a:ext uri="{FF2B5EF4-FFF2-40B4-BE49-F238E27FC236}">
                <a16:creationId xmlns:a16="http://schemas.microsoft.com/office/drawing/2014/main" id="{1A5873E7-0D43-F204-9963-ECD2BB1F73BC}"/>
              </a:ext>
            </a:extLst>
          </p:cNvPr>
          <p:cNvSpPr>
            <a:spLocks noGrp="1"/>
          </p:cNvSpPr>
          <p:nvPr>
            <p:ph sz="quarter" idx="4"/>
          </p:nvPr>
        </p:nvSpPr>
        <p:spPr>
          <a:xfrm>
            <a:off x="5922828" y="2602522"/>
            <a:ext cx="5950304" cy="3348111"/>
          </a:xfrm>
        </p:spPr>
        <p:txBody>
          <a:bodyPr>
            <a:normAutofit/>
          </a:bodyPr>
          <a:lstStyle/>
          <a:p>
            <a:r>
              <a:rPr lang="nb-NO" b="1" dirty="0">
                <a:solidFill>
                  <a:schemeClr val="tx1"/>
                </a:solidFill>
              </a:rPr>
              <a:t>Reduserer avhengigheten av importert proteinfôr (soya)</a:t>
            </a:r>
          </a:p>
          <a:p>
            <a:r>
              <a:rPr lang="nb-NO" b="1" dirty="0">
                <a:solidFill>
                  <a:schemeClr val="tx1"/>
                </a:solidFill>
              </a:rPr>
              <a:t>Mulighet til å inkludere grovfôrplanter i vekstrotasjonen for bønder</a:t>
            </a:r>
          </a:p>
          <a:p>
            <a:pPr marL="45720" indent="0">
              <a:buNone/>
            </a:pPr>
            <a:r>
              <a:rPr lang="nb-NO" b="1" dirty="0">
                <a:solidFill>
                  <a:schemeClr val="tx1"/>
                </a:solidFill>
              </a:rPr>
              <a:t> </a:t>
            </a:r>
            <a:r>
              <a:rPr lang="sv-SE" b="1" dirty="0"/>
              <a:t>Ulemper :</a:t>
            </a:r>
          </a:p>
          <a:p>
            <a:r>
              <a:rPr lang="nb-NO" b="1" dirty="0">
                <a:solidFill>
                  <a:schemeClr val="tx1"/>
                </a:solidFill>
              </a:rPr>
              <a:t>Høye investeringskostnader</a:t>
            </a:r>
          </a:p>
          <a:p>
            <a:r>
              <a:rPr lang="nb-NO" b="1" dirty="0">
                <a:solidFill>
                  <a:schemeClr val="tx1"/>
                </a:solidFill>
              </a:rPr>
              <a:t>Avhengig av tilgang på gress og kløver av høy kvalitet</a:t>
            </a:r>
            <a:endParaRPr lang="sv-SE" b="1" dirty="0">
              <a:solidFill>
                <a:schemeClr val="tx1"/>
              </a:solidFill>
            </a:endParaRPr>
          </a:p>
        </p:txBody>
      </p:sp>
    </p:spTree>
    <p:extLst>
      <p:ext uri="{BB962C8B-B14F-4D97-AF65-F5344CB8AC3E}">
        <p14:creationId xmlns:p14="http://schemas.microsoft.com/office/powerpoint/2010/main" val="392322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F5FFAF-D763-817B-9254-17B161738BE9}"/>
              </a:ext>
            </a:extLst>
          </p:cNvPr>
          <p:cNvSpPr>
            <a:spLocks noGrp="1"/>
          </p:cNvSpPr>
          <p:nvPr>
            <p:ph type="title"/>
          </p:nvPr>
        </p:nvSpPr>
        <p:spPr/>
        <p:txBody>
          <a:bodyPr/>
          <a:lstStyle/>
          <a:p>
            <a:r>
              <a:rPr lang="sv-SE" dirty="0" err="1"/>
              <a:t>Pyrolyseprosess</a:t>
            </a:r>
            <a:r>
              <a:rPr lang="sv-SE" dirty="0"/>
              <a:t> </a:t>
            </a:r>
            <a:r>
              <a:rPr lang="sv-SE" dirty="0" err="1"/>
              <a:t>og</a:t>
            </a:r>
            <a:r>
              <a:rPr lang="sv-SE" dirty="0"/>
              <a:t> produkter</a:t>
            </a:r>
          </a:p>
        </p:txBody>
      </p:sp>
      <p:sp>
        <p:nvSpPr>
          <p:cNvPr id="3" name="Platshållare för text 2">
            <a:extLst>
              <a:ext uri="{FF2B5EF4-FFF2-40B4-BE49-F238E27FC236}">
                <a16:creationId xmlns:a16="http://schemas.microsoft.com/office/drawing/2014/main" id="{F0281985-B7F5-31B7-47E8-A4C4BB68B99C}"/>
              </a:ext>
            </a:extLst>
          </p:cNvPr>
          <p:cNvSpPr>
            <a:spLocks noGrp="1"/>
          </p:cNvSpPr>
          <p:nvPr>
            <p:ph type="body" idx="1"/>
          </p:nvPr>
        </p:nvSpPr>
        <p:spPr/>
        <p:txBody>
          <a:bodyPr/>
          <a:lstStyle/>
          <a:p>
            <a:r>
              <a:rPr lang="sv-SE" dirty="0" err="1"/>
              <a:t>Prosess</a:t>
            </a:r>
            <a:endParaRPr lang="sv-SE" dirty="0"/>
          </a:p>
        </p:txBody>
      </p:sp>
      <p:sp>
        <p:nvSpPr>
          <p:cNvPr id="4" name="Platshållare för innehåll 3">
            <a:extLst>
              <a:ext uri="{FF2B5EF4-FFF2-40B4-BE49-F238E27FC236}">
                <a16:creationId xmlns:a16="http://schemas.microsoft.com/office/drawing/2014/main" id="{AE1DEB04-1463-B27E-D425-D188F8A4E664}"/>
              </a:ext>
            </a:extLst>
          </p:cNvPr>
          <p:cNvSpPr>
            <a:spLocks noGrp="1"/>
          </p:cNvSpPr>
          <p:nvPr>
            <p:ph sz="half" idx="2"/>
          </p:nvPr>
        </p:nvSpPr>
        <p:spPr/>
        <p:txBody>
          <a:bodyPr>
            <a:normAutofit fontScale="92500" lnSpcReduction="20000"/>
          </a:bodyPr>
          <a:lstStyle/>
          <a:p>
            <a:pPr marL="45720" indent="0">
              <a:buNone/>
            </a:pPr>
            <a:r>
              <a:rPr lang="nb-NO" b="1" dirty="0">
                <a:solidFill>
                  <a:schemeClr val="tx1"/>
                </a:solidFill>
              </a:rPr>
              <a:t>Oppvarming av biomasse</a:t>
            </a:r>
          </a:p>
          <a:p>
            <a:r>
              <a:rPr lang="nb-NO" b="1" dirty="0">
                <a:solidFill>
                  <a:schemeClr val="tx1"/>
                </a:solidFill>
              </a:rPr>
              <a:t>Opp til 500-600 °C uten oksygen </a:t>
            </a:r>
          </a:p>
          <a:p>
            <a:r>
              <a:rPr lang="nb-NO" b="1" dirty="0">
                <a:solidFill>
                  <a:schemeClr val="tx1"/>
                </a:solidFill>
              </a:rPr>
              <a:t>Stoffet brytes ned uten forbrenning</a:t>
            </a:r>
          </a:p>
          <a:p>
            <a:r>
              <a:rPr lang="nb-NO" b="1" dirty="0">
                <a:solidFill>
                  <a:schemeClr val="tx1"/>
                </a:solidFill>
              </a:rPr>
              <a:t>Pyrolyse frigjør gasser samt et restprodukt i fast eller flytende form</a:t>
            </a:r>
            <a:endParaRPr lang="sv-SE" dirty="0"/>
          </a:p>
        </p:txBody>
      </p:sp>
      <p:sp>
        <p:nvSpPr>
          <p:cNvPr id="5" name="Platshållare för text 4">
            <a:extLst>
              <a:ext uri="{FF2B5EF4-FFF2-40B4-BE49-F238E27FC236}">
                <a16:creationId xmlns:a16="http://schemas.microsoft.com/office/drawing/2014/main" id="{B16B64E1-20FC-5CE9-90C9-A10361A95B87}"/>
              </a:ext>
            </a:extLst>
          </p:cNvPr>
          <p:cNvSpPr>
            <a:spLocks noGrp="1"/>
          </p:cNvSpPr>
          <p:nvPr>
            <p:ph type="body" sz="quarter" idx="3"/>
          </p:nvPr>
        </p:nvSpPr>
        <p:spPr/>
        <p:txBody>
          <a:bodyPr/>
          <a:lstStyle/>
          <a:p>
            <a:r>
              <a:rPr lang="sv-SE" dirty="0" err="1"/>
              <a:t>Biokull</a:t>
            </a:r>
            <a:endParaRPr lang="sv-SE" dirty="0"/>
          </a:p>
        </p:txBody>
      </p:sp>
      <p:sp>
        <p:nvSpPr>
          <p:cNvPr id="6" name="Platshållare för innehåll 5">
            <a:extLst>
              <a:ext uri="{FF2B5EF4-FFF2-40B4-BE49-F238E27FC236}">
                <a16:creationId xmlns:a16="http://schemas.microsoft.com/office/drawing/2014/main" id="{9069C70C-714C-0EC0-DEDA-E92116C77BCB}"/>
              </a:ext>
            </a:extLst>
          </p:cNvPr>
          <p:cNvSpPr>
            <a:spLocks noGrp="1"/>
          </p:cNvSpPr>
          <p:nvPr>
            <p:ph sz="quarter" idx="4"/>
          </p:nvPr>
        </p:nvSpPr>
        <p:spPr>
          <a:xfrm>
            <a:off x="6269173" y="2719321"/>
            <a:ext cx="4754880" cy="3808087"/>
          </a:xfrm>
        </p:spPr>
        <p:txBody>
          <a:bodyPr>
            <a:normAutofit fontScale="92500" lnSpcReduction="20000"/>
          </a:bodyPr>
          <a:lstStyle/>
          <a:p>
            <a:r>
              <a:rPr lang="nb-NO" b="1" dirty="0">
                <a:solidFill>
                  <a:schemeClr val="tx1"/>
                </a:solidFill>
              </a:rPr>
              <a:t>Lagring av karbon</a:t>
            </a:r>
          </a:p>
          <a:p>
            <a:r>
              <a:rPr lang="nb-NO" b="1" dirty="0">
                <a:solidFill>
                  <a:schemeClr val="tx1"/>
                </a:solidFill>
              </a:rPr>
              <a:t>Forbedring av jordsmonn</a:t>
            </a:r>
          </a:p>
          <a:p>
            <a:r>
              <a:rPr lang="nb-NO" b="1" dirty="0">
                <a:solidFill>
                  <a:schemeClr val="tx1"/>
                </a:solidFill>
              </a:rPr>
              <a:t>Energiproduksjon</a:t>
            </a:r>
          </a:p>
          <a:p>
            <a:pPr marL="45720" indent="0">
              <a:buNone/>
            </a:pPr>
            <a:r>
              <a:rPr lang="sv-SE" sz="2400" b="1" dirty="0" err="1"/>
              <a:t>Biogass</a:t>
            </a:r>
            <a:r>
              <a:rPr lang="sv-SE" sz="2400" b="1" dirty="0"/>
              <a:t> </a:t>
            </a:r>
            <a:r>
              <a:rPr lang="sv-SE" sz="2400" b="1" dirty="0" err="1"/>
              <a:t>og</a:t>
            </a:r>
            <a:r>
              <a:rPr lang="sv-SE" sz="2400" b="1" dirty="0"/>
              <a:t> </a:t>
            </a:r>
            <a:r>
              <a:rPr lang="sv-SE" sz="2400" b="1" dirty="0" err="1"/>
              <a:t>bioolje</a:t>
            </a:r>
            <a:endParaRPr lang="sv-SE" sz="2400" b="1" dirty="0"/>
          </a:p>
          <a:p>
            <a:r>
              <a:rPr lang="en-US" b="1" dirty="0" err="1">
                <a:solidFill>
                  <a:schemeClr val="tx1"/>
                </a:solidFill>
              </a:rPr>
              <a:t>Oppvarming</a:t>
            </a:r>
            <a:endParaRPr lang="en-US" b="1" dirty="0">
              <a:solidFill>
                <a:schemeClr val="tx1"/>
              </a:solidFill>
            </a:endParaRPr>
          </a:p>
          <a:p>
            <a:r>
              <a:rPr lang="en-US" b="1" dirty="0" err="1">
                <a:solidFill>
                  <a:schemeClr val="tx1"/>
                </a:solidFill>
              </a:rPr>
              <a:t>Kraftproduksjon</a:t>
            </a:r>
            <a:endParaRPr lang="en-US" b="1" dirty="0">
              <a:solidFill>
                <a:schemeClr val="tx1"/>
              </a:solidFill>
            </a:endParaRPr>
          </a:p>
          <a:p>
            <a:r>
              <a:rPr lang="en-US" b="1" dirty="0" err="1">
                <a:solidFill>
                  <a:schemeClr val="tx1"/>
                </a:solidFill>
              </a:rPr>
              <a:t>Drivstoff</a:t>
            </a:r>
            <a:endParaRPr lang="en-US" b="1" dirty="0">
              <a:solidFill>
                <a:schemeClr val="tx1"/>
              </a:solidFill>
            </a:endParaRPr>
          </a:p>
          <a:p>
            <a:pPr marL="45720" indent="0">
              <a:buNone/>
            </a:pPr>
            <a:r>
              <a:rPr lang="en-US" sz="2400" b="1" dirty="0" err="1"/>
              <a:t>Syntesegass</a:t>
            </a:r>
            <a:endParaRPr lang="en-US" sz="2400" b="1" dirty="0"/>
          </a:p>
          <a:p>
            <a:r>
              <a:rPr lang="en-US" b="1" dirty="0">
                <a:solidFill>
                  <a:schemeClr val="tx1"/>
                </a:solidFill>
              </a:rPr>
              <a:t>Som </a:t>
            </a:r>
            <a:r>
              <a:rPr lang="en-US" b="1" dirty="0" err="1">
                <a:solidFill>
                  <a:schemeClr val="tx1"/>
                </a:solidFill>
              </a:rPr>
              <a:t>ovenfor</a:t>
            </a:r>
            <a:r>
              <a:rPr lang="en-US" b="1" dirty="0">
                <a:solidFill>
                  <a:schemeClr val="tx1"/>
                </a:solidFill>
              </a:rPr>
              <a:t>, </a:t>
            </a:r>
            <a:r>
              <a:rPr lang="en-US" b="1" dirty="0" err="1">
                <a:solidFill>
                  <a:schemeClr val="tx1"/>
                </a:solidFill>
              </a:rPr>
              <a:t>og</a:t>
            </a:r>
            <a:r>
              <a:rPr lang="en-US" b="1" dirty="0">
                <a:solidFill>
                  <a:schemeClr val="tx1"/>
                </a:solidFill>
              </a:rPr>
              <a:t> </a:t>
            </a:r>
            <a:r>
              <a:rPr lang="en-US" b="1" dirty="0" err="1">
                <a:solidFill>
                  <a:schemeClr val="tx1"/>
                </a:solidFill>
              </a:rPr>
              <a:t>også</a:t>
            </a:r>
            <a:r>
              <a:rPr lang="en-US" b="1" dirty="0">
                <a:solidFill>
                  <a:schemeClr val="tx1"/>
                </a:solidFill>
              </a:rPr>
              <a:t> </a:t>
            </a:r>
            <a:r>
              <a:rPr lang="en-US" b="1" dirty="0" err="1">
                <a:solidFill>
                  <a:schemeClr val="tx1"/>
                </a:solidFill>
              </a:rPr>
              <a:t>som</a:t>
            </a:r>
            <a:r>
              <a:rPr lang="en-US" b="1" dirty="0">
                <a:solidFill>
                  <a:schemeClr val="tx1"/>
                </a:solidFill>
              </a:rPr>
              <a:t> </a:t>
            </a:r>
            <a:r>
              <a:rPr lang="en-US" b="1" dirty="0" err="1">
                <a:solidFill>
                  <a:schemeClr val="tx1"/>
                </a:solidFill>
              </a:rPr>
              <a:t>råstoff</a:t>
            </a:r>
            <a:r>
              <a:rPr lang="en-US" b="1" dirty="0">
                <a:solidFill>
                  <a:schemeClr val="tx1"/>
                </a:solidFill>
              </a:rPr>
              <a:t> </a:t>
            </a:r>
            <a:r>
              <a:rPr lang="en-US" b="1" dirty="0" err="1">
                <a:solidFill>
                  <a:schemeClr val="tx1"/>
                </a:solidFill>
              </a:rPr>
              <a:t>i</a:t>
            </a:r>
            <a:r>
              <a:rPr lang="en-US" b="1" dirty="0">
                <a:solidFill>
                  <a:schemeClr val="tx1"/>
                </a:solidFill>
              </a:rPr>
              <a:t> </a:t>
            </a:r>
            <a:r>
              <a:rPr lang="en-US" b="1" dirty="0" err="1">
                <a:solidFill>
                  <a:schemeClr val="tx1"/>
                </a:solidFill>
              </a:rPr>
              <a:t>kjemisk</a:t>
            </a:r>
            <a:r>
              <a:rPr lang="en-US" b="1" dirty="0">
                <a:solidFill>
                  <a:schemeClr val="tx1"/>
                </a:solidFill>
              </a:rPr>
              <a:t> </a:t>
            </a:r>
            <a:r>
              <a:rPr lang="en-US" b="1" dirty="0" err="1">
                <a:solidFill>
                  <a:schemeClr val="tx1"/>
                </a:solidFill>
              </a:rPr>
              <a:t>industri</a:t>
            </a:r>
            <a:endParaRPr lang="en-US" sz="2400" b="1" dirty="0"/>
          </a:p>
          <a:p>
            <a:endParaRPr lang="sv-SE" sz="2400" b="1" dirty="0"/>
          </a:p>
        </p:txBody>
      </p:sp>
    </p:spTree>
    <p:extLst>
      <p:ext uri="{BB962C8B-B14F-4D97-AF65-F5344CB8AC3E}">
        <p14:creationId xmlns:p14="http://schemas.microsoft.com/office/powerpoint/2010/main" val="238182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C7537D-4A94-A9F6-CB2A-37E9A9DA5502}"/>
              </a:ext>
            </a:extLst>
          </p:cNvPr>
          <p:cNvSpPr>
            <a:spLocks noGrp="1"/>
          </p:cNvSpPr>
          <p:nvPr>
            <p:ph type="title"/>
          </p:nvPr>
        </p:nvSpPr>
        <p:spPr/>
        <p:txBody>
          <a:bodyPr/>
          <a:lstStyle/>
          <a:p>
            <a:r>
              <a:rPr lang="sv-SE" dirty="0" err="1"/>
              <a:t>Læringsmål</a:t>
            </a:r>
            <a:r>
              <a:rPr lang="sv-SE" dirty="0"/>
              <a:t> </a:t>
            </a:r>
          </a:p>
        </p:txBody>
      </p:sp>
      <p:graphicFrame>
        <p:nvGraphicFramePr>
          <p:cNvPr id="4" name="Platshållare för innehåll 3">
            <a:extLst>
              <a:ext uri="{FF2B5EF4-FFF2-40B4-BE49-F238E27FC236}">
                <a16:creationId xmlns:a16="http://schemas.microsoft.com/office/drawing/2014/main" id="{6A983A50-AF2D-4AF1-F15B-274D5CF6F013}"/>
              </a:ext>
            </a:extLst>
          </p:cNvPr>
          <p:cNvGraphicFramePr>
            <a:graphicFrameLocks noGrp="1"/>
          </p:cNvGraphicFramePr>
          <p:nvPr>
            <p:ph idx="1"/>
            <p:extLst>
              <p:ext uri="{D42A27DB-BD31-4B8C-83A1-F6EECF244321}">
                <p14:modId xmlns:p14="http://schemas.microsoft.com/office/powerpoint/2010/main" val="203459100"/>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7322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E109D-4C47-E76E-C453-F0E5DDC21490}"/>
              </a:ext>
            </a:extLst>
          </p:cNvPr>
          <p:cNvSpPr>
            <a:spLocks noGrp="1"/>
          </p:cNvSpPr>
          <p:nvPr>
            <p:ph type="title"/>
          </p:nvPr>
        </p:nvSpPr>
        <p:spPr>
          <a:xfrm>
            <a:off x="1145649" y="281354"/>
            <a:ext cx="9872871" cy="2180492"/>
          </a:xfrm>
        </p:spPr>
        <p:txBody>
          <a:bodyPr>
            <a:normAutofit/>
          </a:bodyPr>
          <a:lstStyle/>
          <a:p>
            <a:r>
              <a:rPr lang="nb-NO" dirty="0"/>
              <a:t>Bærekraftige strategier for overgangen til en mer biobasert økonomi</a:t>
            </a:r>
            <a:br>
              <a:rPr lang="sv-SE" dirty="0"/>
            </a:br>
            <a:endParaRPr lang="sv-SE" dirty="0"/>
          </a:p>
        </p:txBody>
      </p:sp>
      <p:sp>
        <p:nvSpPr>
          <p:cNvPr id="3" name="Platshållare för innehåll 2">
            <a:extLst>
              <a:ext uri="{FF2B5EF4-FFF2-40B4-BE49-F238E27FC236}">
                <a16:creationId xmlns:a16="http://schemas.microsoft.com/office/drawing/2014/main" id="{FCC95FD6-5ACA-34E7-63DE-DC709E0F8D10}"/>
              </a:ext>
            </a:extLst>
          </p:cNvPr>
          <p:cNvSpPr>
            <a:spLocks noGrp="1"/>
          </p:cNvSpPr>
          <p:nvPr>
            <p:ph idx="1"/>
          </p:nvPr>
        </p:nvSpPr>
        <p:spPr>
          <a:xfrm>
            <a:off x="1145649" y="2099603"/>
            <a:ext cx="9872871" cy="4038600"/>
          </a:xfrm>
        </p:spPr>
        <p:txBody>
          <a:bodyPr/>
          <a:lstStyle/>
          <a:p>
            <a:r>
              <a:rPr lang="nb-NO" b="1" dirty="0">
                <a:solidFill>
                  <a:schemeClr val="tx1"/>
                </a:solidFill>
              </a:rPr>
              <a:t>Stort behov for kunnskap - bred opplysningsvirksomhet</a:t>
            </a:r>
          </a:p>
          <a:p>
            <a:r>
              <a:rPr lang="nb-NO" b="1" dirty="0">
                <a:solidFill>
                  <a:schemeClr val="tx1"/>
                </a:solidFill>
              </a:rPr>
              <a:t>Generell reduksjon av forbruk - for en bærekraftig fremtid</a:t>
            </a:r>
          </a:p>
          <a:p>
            <a:r>
              <a:rPr lang="nb-NO" b="1" dirty="0">
                <a:solidFill>
                  <a:schemeClr val="tx1"/>
                </a:solidFill>
              </a:rPr>
              <a:t>Bruk av fornybare ressurser - en naturressurs som forbrukes saktere enn den fornyes</a:t>
            </a:r>
          </a:p>
          <a:p>
            <a:r>
              <a:rPr lang="nb-NO" b="1" dirty="0">
                <a:solidFill>
                  <a:schemeClr val="tx1"/>
                </a:solidFill>
              </a:rPr>
              <a:t>Effektiv materialflyt - spesielt med hensyn til karbon</a:t>
            </a:r>
          </a:p>
          <a:p>
            <a:r>
              <a:rPr lang="nb-NO" b="1" dirty="0">
                <a:solidFill>
                  <a:schemeClr val="tx1"/>
                </a:solidFill>
              </a:rPr>
              <a:t>Optimal utnyttelse av produksjonsavfall</a:t>
            </a:r>
          </a:p>
          <a:p>
            <a:r>
              <a:rPr lang="nb-NO" b="1" dirty="0">
                <a:solidFill>
                  <a:schemeClr val="tx1"/>
                </a:solidFill>
              </a:rPr>
              <a:t>Bruk nedbrytbare produkter </a:t>
            </a:r>
          </a:p>
          <a:p>
            <a:r>
              <a:rPr lang="nb-NO" b="1" dirty="0">
                <a:solidFill>
                  <a:schemeClr val="tx1"/>
                </a:solidFill>
              </a:rPr>
              <a:t>Implementere effektive innsamlingssystemer</a:t>
            </a:r>
            <a:endParaRPr lang="sv-SE" b="1" dirty="0">
              <a:solidFill>
                <a:schemeClr val="tx1"/>
              </a:solidFill>
            </a:endParaRPr>
          </a:p>
        </p:txBody>
      </p:sp>
    </p:spTree>
    <p:extLst>
      <p:ext uri="{BB962C8B-B14F-4D97-AF65-F5344CB8AC3E}">
        <p14:creationId xmlns:p14="http://schemas.microsoft.com/office/powerpoint/2010/main" val="2968993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77CEED-1CAA-C465-1DBC-D4B62E8BCEBE}"/>
              </a:ext>
            </a:extLst>
          </p:cNvPr>
          <p:cNvSpPr>
            <a:spLocks noGrp="1"/>
          </p:cNvSpPr>
          <p:nvPr>
            <p:ph type="title"/>
          </p:nvPr>
        </p:nvSpPr>
        <p:spPr/>
        <p:txBody>
          <a:bodyPr/>
          <a:lstStyle/>
          <a:p>
            <a:r>
              <a:rPr lang="sv-SE" dirty="0" err="1"/>
              <a:t>Paris-avtalen</a:t>
            </a:r>
            <a:endParaRPr lang="sv-SE" dirty="0"/>
          </a:p>
        </p:txBody>
      </p:sp>
      <p:sp>
        <p:nvSpPr>
          <p:cNvPr id="3" name="Platshållare för innehåll 2">
            <a:extLst>
              <a:ext uri="{FF2B5EF4-FFF2-40B4-BE49-F238E27FC236}">
                <a16:creationId xmlns:a16="http://schemas.microsoft.com/office/drawing/2014/main" id="{F7D69FB3-5D2B-B088-9142-4B8B27978B36}"/>
              </a:ext>
            </a:extLst>
          </p:cNvPr>
          <p:cNvSpPr>
            <a:spLocks noGrp="1"/>
          </p:cNvSpPr>
          <p:nvPr>
            <p:ph idx="1"/>
          </p:nvPr>
        </p:nvSpPr>
        <p:spPr/>
        <p:txBody>
          <a:bodyPr>
            <a:normAutofit/>
          </a:bodyPr>
          <a:lstStyle/>
          <a:p>
            <a:pPr marL="45720" indent="0">
              <a:buNone/>
            </a:pPr>
            <a:r>
              <a:rPr lang="nb-NO" sz="2800" b="1" dirty="0">
                <a:solidFill>
                  <a:schemeClr val="tx1"/>
                </a:solidFill>
              </a:rPr>
              <a:t>En traktat som bekjemper klimaendringer. Den har som mål å begrense den globale temperaturstigningen til godt under 2 °C over førindustrielt nivå. Alle landene som har undertegnet avtalen arbeider mot avtalte mål. Sverige har for eksempel forpliktet seg til å bli karbonnøytralt (ha netto 0-utslipp) innen 2045. Finland er et av Europas mest ambisiøse land, og ønsker å oppnå klimanøytralitet innen 2035. (Utenriksdepartementet i Finland). Nesten hele verden jobber for å oppnå klimanøytralitet innen 2050. </a:t>
            </a:r>
            <a:endParaRPr lang="en-US" sz="2800" b="1" dirty="0">
              <a:solidFill>
                <a:schemeClr val="tx1"/>
              </a:solidFill>
            </a:endParaRPr>
          </a:p>
        </p:txBody>
      </p:sp>
    </p:spTree>
    <p:extLst>
      <p:ext uri="{BB962C8B-B14F-4D97-AF65-F5344CB8AC3E}">
        <p14:creationId xmlns:p14="http://schemas.microsoft.com/office/powerpoint/2010/main" val="424573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sp>
        <p:nvSpPr>
          <p:cNvPr id="12" name="Rectangle 11">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cxnSp>
        <p:nvCxnSpPr>
          <p:cNvPr id="14" name="Straight Connector 13">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B0513689-D00A-4D15-B8A3-AA50EC4B2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sp>
        <p:nvSpPr>
          <p:cNvPr id="4" name="Rubrik 3">
            <a:extLst>
              <a:ext uri="{FF2B5EF4-FFF2-40B4-BE49-F238E27FC236}">
                <a16:creationId xmlns:a16="http://schemas.microsoft.com/office/drawing/2014/main" id="{527118B7-6A1A-3614-EA78-498587B0DF29}"/>
              </a:ext>
            </a:extLst>
          </p:cNvPr>
          <p:cNvSpPr>
            <a:spLocks noGrp="1"/>
          </p:cNvSpPr>
          <p:nvPr>
            <p:ph type="title"/>
          </p:nvPr>
        </p:nvSpPr>
        <p:spPr>
          <a:xfrm>
            <a:off x="1775900" y="637563"/>
            <a:ext cx="8640201" cy="3070370"/>
          </a:xfrm>
        </p:spPr>
        <p:txBody>
          <a:bodyPr vert="horz" lIns="91440" tIns="45720" rIns="91440" bIns="45720" rtlCol="0" anchor="b">
            <a:normAutofit/>
          </a:bodyPr>
          <a:lstStyle/>
          <a:p>
            <a:pPr algn="ctr">
              <a:lnSpc>
                <a:spcPct val="85000"/>
              </a:lnSpc>
            </a:pPr>
            <a:r>
              <a:rPr lang="en-US" sz="4000" b="1" cap="all" dirty="0">
                <a:solidFill>
                  <a:schemeClr val="tx1"/>
                </a:solidFill>
              </a:rPr>
              <a:t>“How wonderful it is that nobody need wait a single moment before starting to improve the world”</a:t>
            </a:r>
            <a:br>
              <a:rPr lang="en-US" sz="4000" b="1" cap="all" dirty="0">
                <a:solidFill>
                  <a:schemeClr val="tx1"/>
                </a:solidFill>
              </a:rPr>
            </a:br>
            <a:br>
              <a:rPr lang="en-US" sz="4000" b="1" cap="all" dirty="0">
                <a:solidFill>
                  <a:schemeClr val="tx1"/>
                </a:solidFill>
              </a:rPr>
            </a:br>
            <a:r>
              <a:rPr lang="en-US" sz="2700" b="1" cap="all" dirty="0">
                <a:solidFill>
                  <a:schemeClr val="tx1"/>
                </a:solidFill>
              </a:rPr>
              <a:t>~ </a:t>
            </a:r>
            <a:r>
              <a:rPr lang="en-US" sz="2700" b="1" cap="all" dirty="0" err="1">
                <a:solidFill>
                  <a:schemeClr val="tx1"/>
                </a:solidFill>
              </a:rPr>
              <a:t>anne</a:t>
            </a:r>
            <a:r>
              <a:rPr lang="en-US" sz="2700" b="1" cap="all" dirty="0">
                <a:solidFill>
                  <a:schemeClr val="tx1"/>
                </a:solidFill>
              </a:rPr>
              <a:t> Frank</a:t>
            </a:r>
          </a:p>
        </p:txBody>
      </p:sp>
      <p:pic>
        <p:nvPicPr>
          <p:cNvPr id="3" name="Picture 2" descr="A close-up of a flag&#10;&#10;AI-generated content may be incorrect.">
            <a:extLst>
              <a:ext uri="{FF2B5EF4-FFF2-40B4-BE49-F238E27FC236}">
                <a16:creationId xmlns:a16="http://schemas.microsoft.com/office/drawing/2014/main" id="{227B0A1A-5CA6-947C-EFC1-E6222FD6C9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9882" y="4775038"/>
            <a:ext cx="3873699" cy="1638384"/>
          </a:xfrm>
          <a:prstGeom prst="rect">
            <a:avLst/>
          </a:prstGeom>
          <a:ln>
            <a:solidFill>
              <a:schemeClr val="bg1"/>
            </a:solidFill>
          </a:ln>
        </p:spPr>
      </p:pic>
    </p:spTree>
    <p:extLst>
      <p:ext uri="{BB962C8B-B14F-4D97-AF65-F5344CB8AC3E}">
        <p14:creationId xmlns:p14="http://schemas.microsoft.com/office/powerpoint/2010/main" val="383950056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C1BC7AF-F45F-1288-77E1-DAF2105B088C}"/>
              </a:ext>
            </a:extLst>
          </p:cNvPr>
          <p:cNvSpPr>
            <a:spLocks noGrp="1"/>
          </p:cNvSpPr>
          <p:nvPr>
            <p:ph type="title"/>
          </p:nvPr>
        </p:nvSpPr>
        <p:spPr/>
        <p:txBody>
          <a:bodyPr/>
          <a:lstStyle/>
          <a:p>
            <a:r>
              <a:rPr lang="en-US" b="0" i="0" dirty="0" err="1">
                <a:effectLst/>
                <a:latin typeface="Google Sans"/>
              </a:rPr>
              <a:t>Definisjon</a:t>
            </a:r>
            <a:r>
              <a:rPr lang="en-US" b="0" i="0" dirty="0">
                <a:effectLst/>
                <a:latin typeface="Google Sans"/>
              </a:rPr>
              <a:t> av </a:t>
            </a:r>
            <a:r>
              <a:rPr lang="en-US" b="0" i="0" dirty="0" err="1">
                <a:effectLst/>
                <a:latin typeface="Google Sans"/>
              </a:rPr>
              <a:t>begrepet</a:t>
            </a:r>
            <a:r>
              <a:rPr lang="en-US" b="0" i="0" dirty="0">
                <a:effectLst/>
                <a:latin typeface="Google Sans"/>
              </a:rPr>
              <a:t> </a:t>
            </a:r>
            <a:r>
              <a:rPr lang="en-US" b="0" i="0" dirty="0" err="1">
                <a:effectLst/>
                <a:latin typeface="Google Sans"/>
              </a:rPr>
              <a:t>bioøkonomi</a:t>
            </a:r>
            <a:r>
              <a:rPr lang="en-US" b="0" i="0" dirty="0">
                <a:effectLst/>
                <a:latin typeface="Google Sans"/>
              </a:rPr>
              <a:t>:</a:t>
            </a:r>
            <a:endParaRPr lang="sv-SE" dirty="0"/>
          </a:p>
        </p:txBody>
      </p:sp>
      <p:sp>
        <p:nvSpPr>
          <p:cNvPr id="6" name="Platshållare för innehåll 5">
            <a:extLst>
              <a:ext uri="{FF2B5EF4-FFF2-40B4-BE49-F238E27FC236}">
                <a16:creationId xmlns:a16="http://schemas.microsoft.com/office/drawing/2014/main" id="{CCB162A4-C0CE-6F90-7305-B1A1BFBAE6CA}"/>
              </a:ext>
            </a:extLst>
          </p:cNvPr>
          <p:cNvSpPr>
            <a:spLocks noGrp="1"/>
          </p:cNvSpPr>
          <p:nvPr>
            <p:ph idx="1"/>
          </p:nvPr>
        </p:nvSpPr>
        <p:spPr/>
        <p:txBody>
          <a:bodyPr/>
          <a:lstStyle/>
          <a:p>
            <a:pPr marL="571500" indent="-571500"/>
            <a:r>
              <a:rPr lang="en-US" sz="4400" dirty="0" err="1">
                <a:solidFill>
                  <a:schemeClr val="tx1"/>
                </a:solidFill>
              </a:rPr>
              <a:t>Bioøkonomi</a:t>
            </a:r>
            <a:r>
              <a:rPr lang="en-US" sz="4400" dirty="0">
                <a:solidFill>
                  <a:schemeClr val="tx1"/>
                </a:solidFill>
              </a:rPr>
              <a:t> er </a:t>
            </a:r>
            <a:r>
              <a:rPr lang="en-US" sz="4400" dirty="0" err="1">
                <a:solidFill>
                  <a:schemeClr val="tx1"/>
                </a:solidFill>
              </a:rPr>
              <a:t>en</a:t>
            </a:r>
            <a:r>
              <a:rPr lang="en-US" sz="4400" dirty="0">
                <a:solidFill>
                  <a:schemeClr val="tx1"/>
                </a:solidFill>
              </a:rPr>
              <a:t> </a:t>
            </a:r>
            <a:r>
              <a:rPr lang="en-US" sz="4400" dirty="0" err="1">
                <a:solidFill>
                  <a:schemeClr val="tx1"/>
                </a:solidFill>
              </a:rPr>
              <a:t>økonomi</a:t>
            </a:r>
            <a:r>
              <a:rPr lang="en-US" sz="4400" dirty="0">
                <a:solidFill>
                  <a:schemeClr val="tx1"/>
                </a:solidFill>
              </a:rPr>
              <a:t> der </a:t>
            </a:r>
            <a:r>
              <a:rPr lang="en-US" sz="4400" dirty="0" err="1">
                <a:solidFill>
                  <a:schemeClr val="tx1"/>
                </a:solidFill>
              </a:rPr>
              <a:t>materialer</a:t>
            </a:r>
            <a:r>
              <a:rPr lang="en-US" sz="4400" dirty="0">
                <a:solidFill>
                  <a:schemeClr val="tx1"/>
                </a:solidFill>
              </a:rPr>
              <a:t>, </a:t>
            </a:r>
            <a:r>
              <a:rPr lang="en-US" sz="4400" dirty="0" err="1">
                <a:solidFill>
                  <a:schemeClr val="tx1"/>
                </a:solidFill>
              </a:rPr>
              <a:t>kjemikalier</a:t>
            </a:r>
            <a:r>
              <a:rPr lang="en-US" sz="4400" dirty="0">
                <a:solidFill>
                  <a:schemeClr val="tx1"/>
                </a:solidFill>
              </a:rPr>
              <a:t> </a:t>
            </a:r>
            <a:r>
              <a:rPr lang="en-US" sz="4400" dirty="0" err="1">
                <a:solidFill>
                  <a:schemeClr val="tx1"/>
                </a:solidFill>
              </a:rPr>
              <a:t>og</a:t>
            </a:r>
            <a:r>
              <a:rPr lang="en-US" sz="4400" dirty="0">
                <a:solidFill>
                  <a:schemeClr val="tx1"/>
                </a:solidFill>
              </a:rPr>
              <a:t> </a:t>
            </a:r>
            <a:r>
              <a:rPr lang="en-US" sz="4400" dirty="0" err="1">
                <a:solidFill>
                  <a:schemeClr val="tx1"/>
                </a:solidFill>
              </a:rPr>
              <a:t>energi</a:t>
            </a:r>
            <a:r>
              <a:rPr lang="en-US" sz="4400" dirty="0">
                <a:solidFill>
                  <a:schemeClr val="tx1"/>
                </a:solidFill>
              </a:rPr>
              <a:t> stammer </a:t>
            </a:r>
            <a:r>
              <a:rPr lang="en-US" sz="4400" dirty="0" err="1">
                <a:solidFill>
                  <a:schemeClr val="tx1"/>
                </a:solidFill>
              </a:rPr>
              <a:t>fra</a:t>
            </a:r>
            <a:r>
              <a:rPr lang="en-US" sz="4400" dirty="0">
                <a:solidFill>
                  <a:schemeClr val="tx1"/>
                </a:solidFill>
              </a:rPr>
              <a:t> </a:t>
            </a:r>
            <a:r>
              <a:rPr lang="en-US" sz="4400" dirty="0" err="1">
                <a:solidFill>
                  <a:schemeClr val="tx1"/>
                </a:solidFill>
              </a:rPr>
              <a:t>fornybare</a:t>
            </a:r>
            <a:r>
              <a:rPr lang="en-US" sz="4400" dirty="0">
                <a:solidFill>
                  <a:schemeClr val="tx1"/>
                </a:solidFill>
              </a:rPr>
              <a:t>, </a:t>
            </a:r>
            <a:r>
              <a:rPr lang="en-US" sz="4400" dirty="0" err="1">
                <a:solidFill>
                  <a:schemeClr val="tx1"/>
                </a:solidFill>
              </a:rPr>
              <a:t>biobaserte</a:t>
            </a:r>
            <a:r>
              <a:rPr lang="en-US" sz="4400" dirty="0">
                <a:solidFill>
                  <a:schemeClr val="tx1"/>
                </a:solidFill>
              </a:rPr>
              <a:t> </a:t>
            </a:r>
            <a:r>
              <a:rPr lang="en-US" sz="4400" dirty="0" err="1">
                <a:solidFill>
                  <a:schemeClr val="tx1"/>
                </a:solidFill>
              </a:rPr>
              <a:t>råvarer</a:t>
            </a:r>
            <a:r>
              <a:rPr lang="en-US" sz="4400" dirty="0">
                <a:solidFill>
                  <a:schemeClr val="tx1"/>
                </a:solidFill>
              </a:rPr>
              <a:t>.</a:t>
            </a:r>
            <a:endParaRPr lang="sv-SE" dirty="0"/>
          </a:p>
        </p:txBody>
      </p:sp>
    </p:spTree>
    <p:extLst>
      <p:ext uri="{BB962C8B-B14F-4D97-AF65-F5344CB8AC3E}">
        <p14:creationId xmlns:p14="http://schemas.microsoft.com/office/powerpoint/2010/main" val="357917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79A225-3F5F-EC59-D754-B000ED8F3655}"/>
              </a:ext>
            </a:extLst>
          </p:cNvPr>
          <p:cNvSpPr>
            <a:spLocks noGrp="1"/>
          </p:cNvSpPr>
          <p:nvPr>
            <p:ph type="title"/>
          </p:nvPr>
        </p:nvSpPr>
        <p:spPr>
          <a:xfrm>
            <a:off x="1183340" y="609600"/>
            <a:ext cx="9835179" cy="1356360"/>
          </a:xfrm>
        </p:spPr>
        <p:txBody>
          <a:bodyPr>
            <a:normAutofit fontScale="90000"/>
          </a:bodyPr>
          <a:lstStyle/>
          <a:p>
            <a:br>
              <a:rPr lang="sv-SE" b="0" i="0" dirty="0">
                <a:solidFill>
                  <a:srgbClr val="040C28"/>
                </a:solidFill>
                <a:effectLst/>
                <a:latin typeface="Google Sans"/>
              </a:rPr>
            </a:br>
            <a:br>
              <a:rPr lang="sv-SE" b="0" i="0" dirty="0">
                <a:solidFill>
                  <a:srgbClr val="040C28"/>
                </a:solidFill>
                <a:effectLst/>
                <a:latin typeface="Google Sans"/>
              </a:rPr>
            </a:br>
            <a:r>
              <a:rPr lang="nb-NO" b="0" i="0" dirty="0">
                <a:effectLst/>
                <a:latin typeface="Google Sans"/>
              </a:rPr>
              <a:t>Definisjon av begrepet lineær økonomi:</a:t>
            </a:r>
            <a:br>
              <a:rPr lang="sv-SE" b="0" i="0" dirty="0">
                <a:solidFill>
                  <a:srgbClr val="040C28"/>
                </a:solidFill>
                <a:effectLst/>
                <a:latin typeface="Google Sans"/>
              </a:rPr>
            </a:br>
            <a:br>
              <a:rPr lang="sv-SE" b="0" i="0" dirty="0">
                <a:solidFill>
                  <a:srgbClr val="040C28"/>
                </a:solidFill>
                <a:effectLst/>
                <a:latin typeface="Google Sans"/>
              </a:rPr>
            </a:br>
            <a:endParaRPr lang="sv-SE" dirty="0"/>
          </a:p>
        </p:txBody>
      </p:sp>
      <p:sp>
        <p:nvSpPr>
          <p:cNvPr id="4" name="Platshållare för innehåll 3">
            <a:extLst>
              <a:ext uri="{FF2B5EF4-FFF2-40B4-BE49-F238E27FC236}">
                <a16:creationId xmlns:a16="http://schemas.microsoft.com/office/drawing/2014/main" id="{25761C45-D966-93B0-DB79-3B99B863F8BE}"/>
              </a:ext>
            </a:extLst>
          </p:cNvPr>
          <p:cNvSpPr>
            <a:spLocks noGrp="1"/>
          </p:cNvSpPr>
          <p:nvPr>
            <p:ph idx="1"/>
          </p:nvPr>
        </p:nvSpPr>
        <p:spPr/>
        <p:txBody>
          <a:bodyPr/>
          <a:lstStyle/>
          <a:p>
            <a:r>
              <a:rPr lang="nb-NO" sz="4400" dirty="0">
                <a:solidFill>
                  <a:schemeClr val="tx1"/>
                </a:solidFill>
              </a:rPr>
              <a:t>Lineær økonomi er en økonomi som utvinner naturressurser, produserer, distribuerer, forbruker og til slutt blir til avfall.</a:t>
            </a:r>
            <a:endParaRPr lang="sv-SE" sz="4400" dirty="0">
              <a:solidFill>
                <a:schemeClr val="tx1"/>
              </a:solidFill>
            </a:endParaRPr>
          </a:p>
          <a:p>
            <a:pPr marL="0" indent="0">
              <a:buNone/>
            </a:pPr>
            <a:endParaRPr lang="sv-SE" dirty="0"/>
          </a:p>
        </p:txBody>
      </p:sp>
      <p:sp>
        <p:nvSpPr>
          <p:cNvPr id="21" name="Pil: höger 20">
            <a:extLst>
              <a:ext uri="{FF2B5EF4-FFF2-40B4-BE49-F238E27FC236}">
                <a16:creationId xmlns:a16="http://schemas.microsoft.com/office/drawing/2014/main" id="{666D315B-2344-B9D9-2AB5-13D61D2AC640}"/>
              </a:ext>
            </a:extLst>
          </p:cNvPr>
          <p:cNvSpPr/>
          <p:nvPr/>
        </p:nvSpPr>
        <p:spPr>
          <a:xfrm>
            <a:off x="948287" y="4688750"/>
            <a:ext cx="2696853" cy="1141681"/>
          </a:xfrm>
          <a:prstGeom prst="rightArrow">
            <a:avLst/>
          </a:prstGeo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dirty="0" err="1">
                <a:ln w="0"/>
                <a:solidFill>
                  <a:schemeClr val="tx1"/>
                </a:solidFill>
                <a:effectLst>
                  <a:outerShdw blurRad="38100" dist="25400" dir="5400000" algn="ctr" rotWithShape="0">
                    <a:srgbClr val="6E747A">
                      <a:alpha val="43000"/>
                    </a:srgbClr>
                  </a:outerShdw>
                </a:effectLst>
              </a:rPr>
              <a:t>Produksjon</a:t>
            </a:r>
            <a:endParaRPr lang="sv-SE" dirty="0">
              <a:ln w="0"/>
              <a:solidFill>
                <a:schemeClr val="tx1"/>
              </a:solidFill>
              <a:effectLst>
                <a:outerShdw blurRad="38100" dist="25400" dir="5400000" algn="ctr" rotWithShape="0">
                  <a:srgbClr val="6E747A">
                    <a:alpha val="43000"/>
                  </a:srgbClr>
                </a:outerShdw>
              </a:effectLst>
            </a:endParaRPr>
          </a:p>
        </p:txBody>
      </p:sp>
      <p:pic>
        <p:nvPicPr>
          <p:cNvPr id="22" name="Bildobjekt 21">
            <a:extLst>
              <a:ext uri="{FF2B5EF4-FFF2-40B4-BE49-F238E27FC236}">
                <a16:creationId xmlns:a16="http://schemas.microsoft.com/office/drawing/2014/main" id="{2E26D134-4742-BCA8-8D69-B967891F186D}"/>
              </a:ext>
            </a:extLst>
          </p:cNvPr>
          <p:cNvPicPr>
            <a:picLocks noChangeAspect="1"/>
          </p:cNvPicPr>
          <p:nvPr/>
        </p:nvPicPr>
        <p:blipFill>
          <a:blip r:embed="rId3"/>
          <a:stretch>
            <a:fillRect/>
          </a:stretch>
        </p:blipFill>
        <p:spPr>
          <a:xfrm>
            <a:off x="4080839" y="4587446"/>
            <a:ext cx="2857842" cy="1431753"/>
          </a:xfrm>
          <a:prstGeom prst="rect">
            <a:avLst/>
          </a:prstGeom>
        </p:spPr>
      </p:pic>
      <p:pic>
        <p:nvPicPr>
          <p:cNvPr id="23" name="Bildobjekt 22">
            <a:extLst>
              <a:ext uri="{FF2B5EF4-FFF2-40B4-BE49-F238E27FC236}">
                <a16:creationId xmlns:a16="http://schemas.microsoft.com/office/drawing/2014/main" id="{31A0C636-3A8D-597C-9F7B-19D338D97790}"/>
              </a:ext>
            </a:extLst>
          </p:cNvPr>
          <p:cNvPicPr>
            <a:picLocks noChangeAspect="1"/>
          </p:cNvPicPr>
          <p:nvPr/>
        </p:nvPicPr>
        <p:blipFill>
          <a:blip r:embed="rId3"/>
          <a:stretch>
            <a:fillRect/>
          </a:stretch>
        </p:blipFill>
        <p:spPr>
          <a:xfrm>
            <a:off x="7228888" y="4509341"/>
            <a:ext cx="2810246" cy="1587962"/>
          </a:xfrm>
          <a:prstGeom prst="rect">
            <a:avLst/>
          </a:prstGeom>
        </p:spPr>
      </p:pic>
      <p:sp>
        <p:nvSpPr>
          <p:cNvPr id="28" name="textruta 27">
            <a:extLst>
              <a:ext uri="{FF2B5EF4-FFF2-40B4-BE49-F238E27FC236}">
                <a16:creationId xmlns:a16="http://schemas.microsoft.com/office/drawing/2014/main" id="{36A17A44-1F40-C966-1751-ABD5815BFAC2}"/>
              </a:ext>
            </a:extLst>
          </p:cNvPr>
          <p:cNvSpPr txBox="1"/>
          <p:nvPr/>
        </p:nvSpPr>
        <p:spPr>
          <a:xfrm flipH="1">
            <a:off x="7664587" y="5074024"/>
            <a:ext cx="2304166" cy="369332"/>
          </a:xfrm>
          <a:prstGeom prst="rect">
            <a:avLst/>
          </a:prstGeom>
          <a:noFill/>
        </p:spPr>
        <p:txBody>
          <a:bodyPr wrap="square" rtlCol="0">
            <a:spAutoFit/>
          </a:bodyPr>
          <a:lstStyle/>
          <a:p>
            <a:r>
              <a:rPr lang="sv-SE" dirty="0"/>
              <a:t>Avfall </a:t>
            </a:r>
          </a:p>
        </p:txBody>
      </p:sp>
      <p:sp>
        <p:nvSpPr>
          <p:cNvPr id="29" name="textruta 28">
            <a:extLst>
              <a:ext uri="{FF2B5EF4-FFF2-40B4-BE49-F238E27FC236}">
                <a16:creationId xmlns:a16="http://schemas.microsoft.com/office/drawing/2014/main" id="{E574EC6F-CBEC-2BD5-BB61-300F8C2DE9F7}"/>
              </a:ext>
            </a:extLst>
          </p:cNvPr>
          <p:cNvSpPr txBox="1"/>
          <p:nvPr/>
        </p:nvSpPr>
        <p:spPr>
          <a:xfrm>
            <a:off x="4248048" y="5074024"/>
            <a:ext cx="1387187" cy="369332"/>
          </a:xfrm>
          <a:prstGeom prst="rect">
            <a:avLst/>
          </a:prstGeom>
          <a:noFill/>
        </p:spPr>
        <p:txBody>
          <a:bodyPr wrap="square" rtlCol="0">
            <a:spAutoFit/>
          </a:bodyPr>
          <a:lstStyle/>
          <a:p>
            <a:r>
              <a:rPr lang="sv-SE" dirty="0"/>
              <a:t>Bruk</a:t>
            </a:r>
          </a:p>
        </p:txBody>
      </p:sp>
    </p:spTree>
    <p:extLst>
      <p:ext uri="{BB962C8B-B14F-4D97-AF65-F5344CB8AC3E}">
        <p14:creationId xmlns:p14="http://schemas.microsoft.com/office/powerpoint/2010/main" val="306639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5C27A9-176D-595E-A077-D000B7C64D22}"/>
              </a:ext>
            </a:extLst>
          </p:cNvPr>
          <p:cNvSpPr>
            <a:spLocks noGrp="1"/>
          </p:cNvSpPr>
          <p:nvPr>
            <p:ph type="title"/>
          </p:nvPr>
        </p:nvSpPr>
        <p:spPr/>
        <p:txBody>
          <a:bodyPr>
            <a:normAutofit/>
          </a:bodyPr>
          <a:lstStyle/>
          <a:p>
            <a:pPr marL="228600" marR="0" lvl="0" indent="-228600" defTabSz="914400" rtl="0" eaLnBrk="1" fontAlgn="auto" latinLnBrk="0" hangingPunct="1">
              <a:lnSpc>
                <a:spcPct val="90000"/>
              </a:lnSpc>
              <a:spcBef>
                <a:spcPts val="1000"/>
              </a:spcBef>
              <a:spcAft>
                <a:spcPts val="0"/>
              </a:spcAft>
              <a:tabLst/>
              <a:defRPr/>
            </a:pPr>
            <a:r>
              <a:rPr lang="en-US" dirty="0" err="1"/>
              <a:t>Definisjon</a:t>
            </a:r>
            <a:r>
              <a:rPr lang="en-US" dirty="0"/>
              <a:t> av </a:t>
            </a:r>
            <a:r>
              <a:rPr lang="en-US" dirty="0" err="1"/>
              <a:t>begrepet</a:t>
            </a:r>
            <a:r>
              <a:rPr lang="en-US" dirty="0"/>
              <a:t> </a:t>
            </a:r>
            <a:r>
              <a:rPr lang="en-US" dirty="0" err="1"/>
              <a:t>sirkulær</a:t>
            </a:r>
            <a:r>
              <a:rPr lang="en-US" dirty="0"/>
              <a:t> </a:t>
            </a:r>
            <a:r>
              <a:rPr lang="en-US" dirty="0" err="1"/>
              <a:t>økonomi</a:t>
            </a:r>
            <a:r>
              <a:rPr lang="en-US" dirty="0"/>
              <a:t>:</a:t>
            </a:r>
            <a:endParaRPr lang="sv-SE" dirty="0">
              <a:solidFill>
                <a:schemeClr val="tx1"/>
              </a:solidFill>
            </a:endParaRPr>
          </a:p>
        </p:txBody>
      </p:sp>
      <p:sp>
        <p:nvSpPr>
          <p:cNvPr id="3" name="Platshållare för innehåll 2">
            <a:extLst>
              <a:ext uri="{FF2B5EF4-FFF2-40B4-BE49-F238E27FC236}">
                <a16:creationId xmlns:a16="http://schemas.microsoft.com/office/drawing/2014/main" id="{24DD014D-C26C-2FB4-E454-EDED70FAC737}"/>
              </a:ext>
            </a:extLst>
          </p:cNvPr>
          <p:cNvSpPr>
            <a:spLocks noGrp="1"/>
          </p:cNvSpPr>
          <p:nvPr>
            <p:ph idx="1"/>
          </p:nvPr>
        </p:nvSpPr>
        <p:spPr>
          <a:xfrm>
            <a:off x="822960" y="1364567"/>
            <a:ext cx="10515600" cy="5258852"/>
          </a:xfrm>
        </p:spPr>
        <p:txBody>
          <a:bodyPr/>
          <a:lstStyle/>
          <a:p>
            <a:endParaRPr lang="sv-SE" sz="2500" dirty="0">
              <a:solidFill>
                <a:prstClr val="black"/>
              </a:solidFill>
              <a:latin typeface="Calibri" panose="020F0502020204030204"/>
              <a:ea typeface="+mj-ea"/>
              <a:cs typeface="+mj-cs"/>
            </a:endParaRPr>
          </a:p>
          <a:p>
            <a:r>
              <a:rPr kumimoji="0" lang="nb-NO" sz="3600" b="0" i="0" u="none" strike="noStrike" kern="1200" cap="none" spc="0" normalizeH="0" baseline="0" noProof="0" dirty="0">
                <a:ln>
                  <a:noFill/>
                </a:ln>
                <a:solidFill>
                  <a:prstClr val="black"/>
                </a:solidFill>
                <a:effectLst/>
                <a:uLnTx/>
                <a:uFillTx/>
                <a:latin typeface="Calibri" panose="020F0502020204030204"/>
                <a:ea typeface="+mj-ea"/>
                <a:cs typeface="+mj-cs"/>
              </a:rPr>
              <a:t>I en sirkulær økonomi forblir ressursene i samfunnets kretsløp i stedet for å bli avfall</a:t>
            </a:r>
            <a:br>
              <a:rPr kumimoji="0" lang="sv-SE" sz="3600" b="0" i="0" u="none" strike="noStrike" kern="1200" cap="none" spc="0" normalizeH="0" baseline="0" noProof="0" dirty="0">
                <a:ln>
                  <a:noFill/>
                </a:ln>
                <a:solidFill>
                  <a:prstClr val="black"/>
                </a:solidFill>
                <a:effectLst/>
                <a:uLnTx/>
                <a:uFillTx/>
                <a:latin typeface="Calibri" panose="020F0502020204030204"/>
                <a:ea typeface="+mj-ea"/>
                <a:cs typeface="+mj-cs"/>
              </a:rPr>
            </a:br>
            <a:endParaRPr lang="sv-SE" sz="3600" dirty="0"/>
          </a:p>
        </p:txBody>
      </p:sp>
      <p:pic>
        <p:nvPicPr>
          <p:cNvPr id="19" name="Bildobjekt 18">
            <a:extLst>
              <a:ext uri="{FF2B5EF4-FFF2-40B4-BE49-F238E27FC236}">
                <a16:creationId xmlns:a16="http://schemas.microsoft.com/office/drawing/2014/main" id="{74F0F358-ABB1-B83E-DB6A-622510D19615}"/>
              </a:ext>
            </a:extLst>
          </p:cNvPr>
          <p:cNvPicPr>
            <a:picLocks noChangeAspect="1"/>
          </p:cNvPicPr>
          <p:nvPr/>
        </p:nvPicPr>
        <p:blipFill>
          <a:blip r:embed="rId3"/>
          <a:stretch>
            <a:fillRect/>
          </a:stretch>
        </p:blipFill>
        <p:spPr>
          <a:xfrm>
            <a:off x="3977322" y="2958353"/>
            <a:ext cx="4554897" cy="3534522"/>
          </a:xfrm>
          <a:prstGeom prst="rect">
            <a:avLst/>
          </a:prstGeom>
        </p:spPr>
      </p:pic>
      <p:sp>
        <p:nvSpPr>
          <p:cNvPr id="20" name="textruta 19">
            <a:extLst>
              <a:ext uri="{FF2B5EF4-FFF2-40B4-BE49-F238E27FC236}">
                <a16:creationId xmlns:a16="http://schemas.microsoft.com/office/drawing/2014/main" id="{574FE749-23A6-A458-0B20-A77A08BB10DC}"/>
              </a:ext>
            </a:extLst>
          </p:cNvPr>
          <p:cNvSpPr txBox="1"/>
          <p:nvPr/>
        </p:nvSpPr>
        <p:spPr>
          <a:xfrm flipH="1">
            <a:off x="5212460" y="3244334"/>
            <a:ext cx="1736600" cy="369332"/>
          </a:xfrm>
          <a:prstGeom prst="rect">
            <a:avLst/>
          </a:prstGeom>
          <a:noFill/>
        </p:spPr>
        <p:txBody>
          <a:bodyPr wrap="square" rtlCol="0">
            <a:spAutoFit/>
          </a:bodyPr>
          <a:lstStyle/>
          <a:p>
            <a:r>
              <a:rPr lang="sv-SE" dirty="0" err="1"/>
              <a:t>Produksjon</a:t>
            </a:r>
            <a:endParaRPr lang="sv-SE" dirty="0"/>
          </a:p>
        </p:txBody>
      </p:sp>
      <p:sp>
        <p:nvSpPr>
          <p:cNvPr id="21" name="textruta 20">
            <a:extLst>
              <a:ext uri="{FF2B5EF4-FFF2-40B4-BE49-F238E27FC236}">
                <a16:creationId xmlns:a16="http://schemas.microsoft.com/office/drawing/2014/main" id="{20C9A7C2-46F6-8358-6D3E-7E2DCF09EB0B}"/>
              </a:ext>
            </a:extLst>
          </p:cNvPr>
          <p:cNvSpPr txBox="1"/>
          <p:nvPr/>
        </p:nvSpPr>
        <p:spPr>
          <a:xfrm>
            <a:off x="6454589" y="4823013"/>
            <a:ext cx="1326776" cy="369332"/>
          </a:xfrm>
          <a:prstGeom prst="rect">
            <a:avLst/>
          </a:prstGeom>
          <a:noFill/>
        </p:spPr>
        <p:txBody>
          <a:bodyPr wrap="square" rtlCol="0">
            <a:spAutoFit/>
          </a:bodyPr>
          <a:lstStyle/>
          <a:p>
            <a:r>
              <a:rPr lang="sv-SE" dirty="0"/>
              <a:t>Bruk</a:t>
            </a:r>
          </a:p>
        </p:txBody>
      </p:sp>
      <p:sp>
        <p:nvSpPr>
          <p:cNvPr id="22" name="textruta 21">
            <a:extLst>
              <a:ext uri="{FF2B5EF4-FFF2-40B4-BE49-F238E27FC236}">
                <a16:creationId xmlns:a16="http://schemas.microsoft.com/office/drawing/2014/main" id="{4880F516-93EA-7959-F8F0-DEA3FFA46BFD}"/>
              </a:ext>
            </a:extLst>
          </p:cNvPr>
          <p:cNvSpPr txBox="1"/>
          <p:nvPr/>
        </p:nvSpPr>
        <p:spPr>
          <a:xfrm>
            <a:off x="3914198" y="4453681"/>
            <a:ext cx="1326776" cy="369332"/>
          </a:xfrm>
          <a:prstGeom prst="rect">
            <a:avLst/>
          </a:prstGeom>
          <a:noFill/>
        </p:spPr>
        <p:txBody>
          <a:bodyPr wrap="square" rtlCol="0">
            <a:spAutoFit/>
          </a:bodyPr>
          <a:lstStyle/>
          <a:p>
            <a:r>
              <a:rPr lang="sv-SE" dirty="0" err="1"/>
              <a:t>Gjenvinning</a:t>
            </a:r>
            <a:endParaRPr lang="sv-SE" dirty="0"/>
          </a:p>
        </p:txBody>
      </p:sp>
    </p:spTree>
    <p:extLst>
      <p:ext uri="{BB962C8B-B14F-4D97-AF65-F5344CB8AC3E}">
        <p14:creationId xmlns:p14="http://schemas.microsoft.com/office/powerpoint/2010/main" val="348515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6577109-A1AB-5326-375C-1E1E2EE39380}"/>
              </a:ext>
            </a:extLst>
          </p:cNvPr>
          <p:cNvPicPr>
            <a:picLocks noChangeAspect="1"/>
          </p:cNvPicPr>
          <p:nvPr/>
        </p:nvPicPr>
        <p:blipFill>
          <a:blip r:embed="rId3"/>
          <a:stretch>
            <a:fillRect/>
          </a:stretch>
        </p:blipFill>
        <p:spPr>
          <a:xfrm>
            <a:off x="2088043" y="294335"/>
            <a:ext cx="7813682" cy="6056538"/>
          </a:xfrm>
          <a:prstGeom prst="rect">
            <a:avLst/>
          </a:prstGeom>
        </p:spPr>
      </p:pic>
    </p:spTree>
    <p:extLst>
      <p:ext uri="{BB962C8B-B14F-4D97-AF65-F5344CB8AC3E}">
        <p14:creationId xmlns:p14="http://schemas.microsoft.com/office/powerpoint/2010/main" val="89246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1046F09A-4303-D1A7-9895-B9960DD7E14F}"/>
              </a:ext>
            </a:extLst>
          </p:cNvPr>
          <p:cNvSpPr>
            <a:spLocks noGrp="1"/>
          </p:cNvSpPr>
          <p:nvPr>
            <p:ph type="title"/>
          </p:nvPr>
        </p:nvSpPr>
        <p:spPr/>
        <p:txBody>
          <a:bodyPr/>
          <a:lstStyle/>
          <a:p>
            <a:r>
              <a:rPr lang="sv-SE" dirty="0"/>
              <a:t>Sammendrag av begrepet bioøkonomi</a:t>
            </a:r>
          </a:p>
        </p:txBody>
      </p:sp>
      <p:sp>
        <p:nvSpPr>
          <p:cNvPr id="6" name="Platshållare för innehåll 5">
            <a:extLst>
              <a:ext uri="{FF2B5EF4-FFF2-40B4-BE49-F238E27FC236}">
                <a16:creationId xmlns:a16="http://schemas.microsoft.com/office/drawing/2014/main" id="{EB756AF7-7060-F288-67B5-A846C50D616E}"/>
              </a:ext>
            </a:extLst>
          </p:cNvPr>
          <p:cNvSpPr>
            <a:spLocks noGrp="1"/>
          </p:cNvSpPr>
          <p:nvPr>
            <p:ph idx="1"/>
          </p:nvPr>
        </p:nvSpPr>
        <p:spPr/>
        <p:txBody>
          <a:bodyPr/>
          <a:lstStyle/>
          <a:p>
            <a:pPr>
              <a:lnSpc>
                <a:spcPct val="107000"/>
              </a:lnSpc>
              <a:spcAft>
                <a:spcPts val="800"/>
              </a:spcAft>
            </a:pP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https://www.youtube.com/watch?v=hx-jZmE-2_U</a:t>
            </a:r>
            <a:endPar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261264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10">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D8EA7EB8-CE20-9FC7-8B67-52E8AEDA365A}"/>
              </a:ext>
            </a:extLst>
          </p:cNvPr>
          <p:cNvSpPr>
            <a:spLocks noGrp="1"/>
          </p:cNvSpPr>
          <p:nvPr>
            <p:ph type="title"/>
          </p:nvPr>
        </p:nvSpPr>
        <p:spPr>
          <a:xfrm>
            <a:off x="1143000" y="609600"/>
            <a:ext cx="9875520" cy="1356360"/>
          </a:xfrm>
        </p:spPr>
        <p:txBody>
          <a:bodyPr vert="horz" lIns="91440" tIns="45720" rIns="91440" bIns="45720" rtlCol="0" anchor="ctr">
            <a:normAutofit/>
          </a:bodyPr>
          <a:lstStyle/>
          <a:p>
            <a:r>
              <a:rPr lang="en-US" dirty="0" err="1"/>
              <a:t>Hvorfor</a:t>
            </a:r>
            <a:r>
              <a:rPr lang="en-US" dirty="0"/>
              <a:t> </a:t>
            </a:r>
            <a:r>
              <a:rPr lang="en-US" dirty="0" err="1"/>
              <a:t>en</a:t>
            </a:r>
            <a:r>
              <a:rPr lang="en-US" dirty="0"/>
              <a:t> </a:t>
            </a:r>
            <a:r>
              <a:rPr lang="en-US" dirty="0" err="1"/>
              <a:t>sirkulær</a:t>
            </a:r>
            <a:r>
              <a:rPr lang="en-US" dirty="0"/>
              <a:t> </a:t>
            </a:r>
            <a:r>
              <a:rPr lang="en-US" dirty="0" err="1"/>
              <a:t>bioøkonomi</a:t>
            </a:r>
            <a:r>
              <a:rPr lang="en-US" dirty="0"/>
              <a:t>? (</a:t>
            </a:r>
            <a:r>
              <a:rPr lang="en-US" dirty="0" err="1"/>
              <a:t>skoleoppgave</a:t>
            </a:r>
            <a:r>
              <a:rPr lang="en-US" dirty="0"/>
              <a:t>)</a:t>
            </a:r>
          </a:p>
        </p:txBody>
      </p:sp>
      <p:pic>
        <p:nvPicPr>
          <p:cNvPr id="6" name="Platshållare för innehåll 5" descr="Gruppkreativitet kontur">
            <a:extLst>
              <a:ext uri="{FF2B5EF4-FFF2-40B4-BE49-F238E27FC236}">
                <a16:creationId xmlns:a16="http://schemas.microsoft.com/office/drawing/2014/main" id="{D2CF8CF2-B172-56E4-7EF7-B3658200CBE5}"/>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6621" y="2093789"/>
            <a:ext cx="2896569" cy="2896569"/>
          </a:xfrm>
          <a:prstGeom prst="rect">
            <a:avLst/>
          </a:prstGeom>
        </p:spPr>
      </p:pic>
      <p:sp>
        <p:nvSpPr>
          <p:cNvPr id="12" name="Platshållare för innehåll 2">
            <a:extLst>
              <a:ext uri="{FF2B5EF4-FFF2-40B4-BE49-F238E27FC236}">
                <a16:creationId xmlns:a16="http://schemas.microsoft.com/office/drawing/2014/main" id="{51C119F1-5682-E50D-9784-75DD2C388F6D}"/>
              </a:ext>
            </a:extLst>
          </p:cNvPr>
          <p:cNvSpPr>
            <a:spLocks noGrp="1"/>
          </p:cNvSpPr>
          <p:nvPr>
            <p:ph sz="half" idx="1"/>
          </p:nvPr>
        </p:nvSpPr>
        <p:spPr>
          <a:xfrm>
            <a:off x="4490977" y="2057400"/>
            <a:ext cx="6524894" cy="4038600"/>
          </a:xfrm>
        </p:spPr>
        <p:txBody>
          <a:bodyPr vert="horz" lIns="91440" tIns="45720" rIns="91440" bIns="45720" rtlCol="0">
            <a:normAutofit/>
          </a:bodyPr>
          <a:lstStyle/>
          <a:p>
            <a:r>
              <a:rPr lang="nb-NO" dirty="0">
                <a:solidFill>
                  <a:schemeClr val="tx1"/>
                </a:solidFill>
              </a:rPr>
              <a:t>Diskusjon i små grupper</a:t>
            </a:r>
          </a:p>
          <a:p>
            <a:r>
              <a:rPr lang="nb-NO" dirty="0">
                <a:solidFill>
                  <a:schemeClr val="tx1"/>
                </a:solidFill>
              </a:rPr>
              <a:t>Gi eksempler på sirkulære systemer</a:t>
            </a:r>
          </a:p>
          <a:p>
            <a:r>
              <a:rPr lang="nb-NO" dirty="0">
                <a:solidFill>
                  <a:schemeClr val="tx1"/>
                </a:solidFill>
              </a:rPr>
              <a:t>Hva har vi å vinne på å øke bruken av biosirkulære systemer?</a:t>
            </a:r>
            <a:endParaRPr lang="en-US" dirty="0">
              <a:solidFill>
                <a:schemeClr val="tx1"/>
              </a:solidFill>
            </a:endParaRPr>
          </a:p>
        </p:txBody>
      </p:sp>
    </p:spTree>
    <p:extLst>
      <p:ext uri="{BB962C8B-B14F-4D97-AF65-F5344CB8AC3E}">
        <p14:creationId xmlns:p14="http://schemas.microsoft.com/office/powerpoint/2010/main" val="217194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A53D2A-86EB-F1F3-A625-44CD91D47497}"/>
              </a:ext>
            </a:extLst>
          </p:cNvPr>
          <p:cNvSpPr>
            <a:spLocks noGrp="1"/>
          </p:cNvSpPr>
          <p:nvPr>
            <p:ph type="title"/>
          </p:nvPr>
        </p:nvSpPr>
        <p:spPr/>
        <p:txBody>
          <a:bodyPr>
            <a:normAutofit fontScale="90000"/>
          </a:bodyPr>
          <a:lstStyle/>
          <a:p>
            <a:r>
              <a:rPr lang="nb-NO" dirty="0"/>
              <a:t>Noen eksempler på den sirkulære bioøkonomiens positive innvirkning på miljøet</a:t>
            </a:r>
            <a:endParaRPr lang="sv-SE" dirty="0"/>
          </a:p>
        </p:txBody>
      </p:sp>
      <p:sp>
        <p:nvSpPr>
          <p:cNvPr id="5" name="Platshållare för innehåll 4">
            <a:extLst>
              <a:ext uri="{FF2B5EF4-FFF2-40B4-BE49-F238E27FC236}">
                <a16:creationId xmlns:a16="http://schemas.microsoft.com/office/drawing/2014/main" id="{BB6B8176-164A-6DBD-A629-34E74CAE2172}"/>
              </a:ext>
            </a:extLst>
          </p:cNvPr>
          <p:cNvSpPr>
            <a:spLocks noGrp="1"/>
          </p:cNvSpPr>
          <p:nvPr>
            <p:ph idx="1"/>
          </p:nvPr>
        </p:nvSpPr>
        <p:spPr/>
        <p:txBody>
          <a:bodyPr/>
          <a:lstStyle/>
          <a:p>
            <a:r>
              <a:rPr lang="nb-NO" b="1" dirty="0">
                <a:solidFill>
                  <a:schemeClr val="tx1"/>
                </a:solidFill>
              </a:rPr>
              <a:t>Sparer 2,5 milliarder CO2-ekvivalenter per år i EU</a:t>
            </a:r>
          </a:p>
          <a:p>
            <a:r>
              <a:rPr lang="nb-NO" b="1" dirty="0">
                <a:solidFill>
                  <a:schemeClr val="tx1"/>
                </a:solidFill>
              </a:rPr>
              <a:t>Biogass fra stallgjødsel - en viktig energikilde som reduserer klimapåvirkningen fra klimagasser</a:t>
            </a:r>
          </a:p>
          <a:p>
            <a:r>
              <a:rPr lang="nb-NO" b="1" dirty="0">
                <a:solidFill>
                  <a:schemeClr val="tx1"/>
                </a:solidFill>
              </a:rPr>
              <a:t>Fornybar etanol - reduserer klimagassutslippene med 77 % sammenlignet med fossilt drivstoff</a:t>
            </a:r>
          </a:p>
          <a:p>
            <a:r>
              <a:rPr lang="nb-NO" b="1" dirty="0">
                <a:solidFill>
                  <a:schemeClr val="tx1"/>
                </a:solidFill>
              </a:rPr>
              <a:t>Biodiesel kan gi betydelige utslippsreduksjoner i størrelsesorden 50-90 % sammenlignet med konvensjonell diesel</a:t>
            </a:r>
            <a:endParaRPr lang="sv-SE" dirty="0"/>
          </a:p>
          <a:p>
            <a:pPr marL="45720" indent="0">
              <a:buNone/>
            </a:pPr>
            <a:endParaRPr lang="sv-SE" dirty="0"/>
          </a:p>
          <a:p>
            <a:endParaRPr lang="sv-SE" dirty="0"/>
          </a:p>
        </p:txBody>
      </p:sp>
    </p:spTree>
    <p:extLst>
      <p:ext uri="{BB962C8B-B14F-4D97-AF65-F5344CB8AC3E}">
        <p14:creationId xmlns:p14="http://schemas.microsoft.com/office/powerpoint/2010/main" val="3999884145"/>
      </p:ext>
    </p:extLst>
  </p:cSld>
  <p:clrMapOvr>
    <a:masterClrMapping/>
  </p:clrMapOvr>
</p:sld>
</file>

<file path=ppt/theme/theme1.xml><?xml version="1.0" encoding="utf-8"?>
<a:theme xmlns:a="http://schemas.openxmlformats.org/drawingml/2006/main" name="Grund">
  <a:themeElements>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Grun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run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2279743-b44f-4317-bc84-ba53d88bca7c" xsi:nil="true"/>
    <lcf76f155ced4ddcb4097134ff3c332f xmlns="69e18e68-21d8-4930-99a1-9aaeddcd344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B2B6CCAA991A04AABB0A89969B42F67" ma:contentTypeVersion="15" ma:contentTypeDescription="Create a new document." ma:contentTypeScope="" ma:versionID="070d058404141dbfc018b567072b3574">
  <xsd:schema xmlns:xsd="http://www.w3.org/2001/XMLSchema" xmlns:xs="http://www.w3.org/2001/XMLSchema" xmlns:p="http://schemas.microsoft.com/office/2006/metadata/properties" xmlns:ns2="69e18e68-21d8-4930-99a1-9aaeddcd3441" xmlns:ns3="42279743-b44f-4317-bc84-ba53d88bca7c" targetNamespace="http://schemas.microsoft.com/office/2006/metadata/properties" ma:root="true" ma:fieldsID="16027e59a33a17f43c4137733e6314c1" ns2:_="" ns3:_="">
    <xsd:import namespace="69e18e68-21d8-4930-99a1-9aaeddcd3441"/>
    <xsd:import namespace="42279743-b44f-4317-bc84-ba53d88bca7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e18e68-21d8-4930-99a1-9aaeddcd34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461edf0-826a-467d-9825-d0ed936e2d0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279743-b44f-4317-bc84-ba53d88bca7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c2d80f8-6f45-41bf-8715-32477ca9f37d}" ma:internalName="TaxCatchAll" ma:showField="CatchAllData" ma:web="42279743-b44f-4317-bc84-ba53d88bca7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513A20-724E-4CFB-BB33-727882C32F17}">
  <ds:schemaRefs>
    <ds:schemaRef ds:uri="http://schemas.microsoft.com/office/2006/metadata/properties"/>
    <ds:schemaRef ds:uri="http://schemas.microsoft.com/office/infopath/2007/PartnerControls"/>
    <ds:schemaRef ds:uri="42279743-b44f-4317-bc84-ba53d88bca7c"/>
    <ds:schemaRef ds:uri="69e18e68-21d8-4930-99a1-9aaeddcd3441"/>
  </ds:schemaRefs>
</ds:datastoreItem>
</file>

<file path=customXml/itemProps2.xml><?xml version="1.0" encoding="utf-8"?>
<ds:datastoreItem xmlns:ds="http://schemas.openxmlformats.org/officeDocument/2006/customXml" ds:itemID="{04D5D31B-2669-419D-9E3B-27F4DC15011D}">
  <ds:schemaRefs>
    <ds:schemaRef ds:uri="http://schemas.microsoft.com/sharepoint/v3/contenttype/forms"/>
  </ds:schemaRefs>
</ds:datastoreItem>
</file>

<file path=customXml/itemProps3.xml><?xml version="1.0" encoding="utf-8"?>
<ds:datastoreItem xmlns:ds="http://schemas.openxmlformats.org/officeDocument/2006/customXml" ds:itemID="{F4CD27CB-B0BD-434D-9924-DA37C14B45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e18e68-21d8-4930-99a1-9aaeddcd3441"/>
    <ds:schemaRef ds:uri="42279743-b44f-4317-bc84-ba53d88bca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1051</TotalTime>
  <Words>1491</Words>
  <Application>Microsoft Office PowerPoint</Application>
  <PresentationFormat>Widescreen</PresentationFormat>
  <Paragraphs>196</Paragraphs>
  <Slides>22</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Corbel</vt:lpstr>
      <vt:lpstr>Google Sans</vt:lpstr>
      <vt:lpstr>Times New Roman</vt:lpstr>
      <vt:lpstr>Grund</vt:lpstr>
      <vt:lpstr>Den sirkulære bioøkonomien </vt:lpstr>
      <vt:lpstr>Læringsmål </vt:lpstr>
      <vt:lpstr>Definisjon av begrepet bioøkonomi:</vt:lpstr>
      <vt:lpstr>  Definisjon av begrepet lineær økonomi:  </vt:lpstr>
      <vt:lpstr>Definisjon av begrepet sirkulær økonomi:</vt:lpstr>
      <vt:lpstr>PowerPoint Presentation</vt:lpstr>
      <vt:lpstr>Sammendrag av begrepet bioøkonomi</vt:lpstr>
      <vt:lpstr>Hvorfor en sirkulær bioøkonomi? (skoleoppgave)</vt:lpstr>
      <vt:lpstr>Noen eksempler på den sirkulære bioøkonomiens positive innvirkning på miljøet</vt:lpstr>
      <vt:lpstr>Termer og utsagn - match riktig term med riktig utsagn....  (Skriv riktig nummeret foran riktige utsagnet) </vt:lpstr>
      <vt:lpstr> Termer/ordbok </vt:lpstr>
      <vt:lpstr>Hvorfor bioraffinering?</vt:lpstr>
      <vt:lpstr>Eksempler på biorafinerier</vt:lpstr>
      <vt:lpstr>PowerPoint Presentation</vt:lpstr>
      <vt:lpstr>PowerPoint Presentation</vt:lpstr>
      <vt:lpstr>PowerPoint Presentation</vt:lpstr>
      <vt:lpstr>Bruksområder for biogass og restprodukter</vt:lpstr>
      <vt:lpstr>Bruksområder for ekstrahert protein</vt:lpstr>
      <vt:lpstr>Pyrolyseprosess og produkter</vt:lpstr>
      <vt:lpstr>Bærekraftige strategier for overgangen til en mer biobasert økonomi </vt:lpstr>
      <vt:lpstr>Paris-avtalen</vt:lpstr>
      <vt:lpstr>“How wonderful it is that nobody need wait a single moment before starting to improve the world”  ~ anne Frank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Laurell</dc:creator>
  <cp:lastModifiedBy>Tord Peder Rafael Luna Araldsen</cp:lastModifiedBy>
  <cp:revision>3</cp:revision>
  <dcterms:created xsi:type="dcterms:W3CDTF">2024-04-12T08:57:35Z</dcterms:created>
  <dcterms:modified xsi:type="dcterms:W3CDTF">2025-03-07T09:11:43Z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d05046c-7758-4c69-bef0-f1b8587ca14e_Enabled">
    <vt:lpwstr>true</vt:lpwstr>
  </property>
  <property fmtid="{D5CDD505-2E9C-101B-9397-08002B2CF9AE}" pid="3" name="MSIP_Label_fd05046c-7758-4c69-bef0-f1b8587ca14e_SetDate">
    <vt:lpwstr>2024-09-16T11:17:44Z</vt:lpwstr>
  </property>
  <property fmtid="{D5CDD505-2E9C-101B-9397-08002B2CF9AE}" pid="4" name="MSIP_Label_fd05046c-7758-4c69-bef0-f1b8587ca14e_Method">
    <vt:lpwstr>Standard</vt:lpwstr>
  </property>
  <property fmtid="{D5CDD505-2E9C-101B-9397-08002B2CF9AE}" pid="5" name="MSIP_Label_fd05046c-7758-4c69-bef0-f1b8587ca14e_Name">
    <vt:lpwstr>Intern</vt:lpwstr>
  </property>
  <property fmtid="{D5CDD505-2E9C-101B-9397-08002B2CF9AE}" pid="6" name="MSIP_Label_fd05046c-7758-4c69-bef0-f1b8587ca14e_SiteId">
    <vt:lpwstr>4d6d8a90-10fd-4f78-8fc1-5e28844e0292</vt:lpwstr>
  </property>
  <property fmtid="{D5CDD505-2E9C-101B-9397-08002B2CF9AE}" pid="7" name="MSIP_Label_fd05046c-7758-4c69-bef0-f1b8587ca14e_ActionId">
    <vt:lpwstr>7c9c69fa-c53d-41cd-8113-767f0d66450d</vt:lpwstr>
  </property>
  <property fmtid="{D5CDD505-2E9C-101B-9397-08002B2CF9AE}" pid="8" name="MSIP_Label_fd05046c-7758-4c69-bef0-f1b8587ca14e_ContentBits">
    <vt:lpwstr>0</vt:lpwstr>
  </property>
  <property fmtid="{D5CDD505-2E9C-101B-9397-08002B2CF9AE}" pid="9" name="ContentTypeId">
    <vt:lpwstr>0x0101007B2B6CCAA991A04AABB0A89969B42F67</vt:lpwstr>
  </property>
  <property fmtid="{D5CDD505-2E9C-101B-9397-08002B2CF9AE}" pid="10" name="MediaServiceImageTags">
    <vt:lpwstr/>
  </property>
</Properties>
</file>