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4"/>
  </p:sldMasterIdLst>
  <p:notesMasterIdLst>
    <p:notesMasterId r:id="rId27"/>
  </p:notesMasterIdLst>
  <p:sldIdLst>
    <p:sldId id="256" r:id="rId5"/>
    <p:sldId id="274" r:id="rId6"/>
    <p:sldId id="263" r:id="rId7"/>
    <p:sldId id="261" r:id="rId8"/>
    <p:sldId id="262" r:id="rId9"/>
    <p:sldId id="260" r:id="rId10"/>
    <p:sldId id="264" r:id="rId11"/>
    <p:sldId id="267" r:id="rId12"/>
    <p:sldId id="265" r:id="rId13"/>
    <p:sldId id="269" r:id="rId14"/>
    <p:sldId id="259" r:id="rId15"/>
    <p:sldId id="282" r:id="rId16"/>
    <p:sldId id="266" r:id="rId17"/>
    <p:sldId id="270" r:id="rId18"/>
    <p:sldId id="273" r:id="rId19"/>
    <p:sldId id="268" r:id="rId20"/>
    <p:sldId id="275" r:id="rId21"/>
    <p:sldId id="276" r:id="rId22"/>
    <p:sldId id="278" r:id="rId23"/>
    <p:sldId id="280" r:id="rId24"/>
    <p:sldId id="281"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D1B6AC-A48B-4662-8434-F64E2AB15485}" v="2" dt="2025-03-07T09:17:43.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4251" autoAdjust="0"/>
  </p:normalViewPr>
  <p:slideViewPr>
    <p:cSldViewPr snapToGrid="0">
      <p:cViewPr varScale="1">
        <p:scale>
          <a:sx n="60" d="100"/>
          <a:sy n="60" d="100"/>
        </p:scale>
        <p:origin x="25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d Peder Rafael Luna Araldsen" userId="f71e11bd-2ad4-4d9b-a717-d088fb51e60a" providerId="ADAL" clId="{B9D1B6AC-A48B-4662-8434-F64E2AB15485}"/>
    <pc:docChg chg="modSld">
      <pc:chgData name="Tord Peder Rafael Luna Araldsen" userId="f71e11bd-2ad4-4d9b-a717-d088fb51e60a" providerId="ADAL" clId="{B9D1B6AC-A48B-4662-8434-F64E2AB15485}" dt="2025-03-07T09:17:45.868" v="3" actId="1076"/>
      <pc:docMkLst>
        <pc:docMk/>
      </pc:docMkLst>
      <pc:sldChg chg="addSp modSp mod">
        <pc:chgData name="Tord Peder Rafael Luna Araldsen" userId="f71e11bd-2ad4-4d9b-a717-d088fb51e60a" providerId="ADAL" clId="{B9D1B6AC-A48B-4662-8434-F64E2AB15485}" dt="2025-03-07T09:17:40.570" v="1" actId="1076"/>
        <pc:sldMkLst>
          <pc:docMk/>
          <pc:sldMk cId="1909103370" sldId="256"/>
        </pc:sldMkLst>
        <pc:picChg chg="add mod">
          <ac:chgData name="Tord Peder Rafael Luna Araldsen" userId="f71e11bd-2ad4-4d9b-a717-d088fb51e60a" providerId="ADAL" clId="{B9D1B6AC-A48B-4662-8434-F64E2AB15485}" dt="2025-03-07T09:17:40.570" v="1" actId="1076"/>
          <ac:picMkLst>
            <pc:docMk/>
            <pc:sldMk cId="1909103370" sldId="256"/>
            <ac:picMk id="4" creationId="{EEF0AF34-41EE-3078-3C35-AE62CDB8C010}"/>
          </ac:picMkLst>
        </pc:picChg>
      </pc:sldChg>
      <pc:sldChg chg="addSp modSp mod">
        <pc:chgData name="Tord Peder Rafael Luna Araldsen" userId="f71e11bd-2ad4-4d9b-a717-d088fb51e60a" providerId="ADAL" clId="{B9D1B6AC-A48B-4662-8434-F64E2AB15485}" dt="2025-03-07T09:17:45.868" v="3" actId="1076"/>
        <pc:sldMkLst>
          <pc:docMk/>
          <pc:sldMk cId="3839500562" sldId="284"/>
        </pc:sldMkLst>
        <pc:picChg chg="add mod">
          <ac:chgData name="Tord Peder Rafael Luna Araldsen" userId="f71e11bd-2ad4-4d9b-a717-d088fb51e60a" providerId="ADAL" clId="{B9D1B6AC-A48B-4662-8434-F64E2AB15485}" dt="2025-03-07T09:17:45.868" v="3" actId="1076"/>
          <ac:picMkLst>
            <pc:docMk/>
            <pc:sldMk cId="3839500562" sldId="284"/>
            <ac:picMk id="2" creationId="{ABC39A60-855A-909F-CE2D-D29D0ABBE3D2}"/>
          </ac:picMkLst>
        </pc:pic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5E8B4-E678-48BA-9167-1D242E14183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sv-SE"/>
        </a:p>
      </dgm:t>
    </dgm:pt>
    <dgm:pt modelId="{A0747184-D581-44BC-B499-F5C0445BE313}">
      <dgm:prSet phldrT="[Text]"/>
      <dgm:spPr/>
      <dgm:t>
        <a:bodyPr/>
        <a:lstStyle/>
        <a:p>
          <a:pPr rtl="0"/>
          <a:r>
            <a:rPr lang="sv-SE" dirty="0" err="1">
              <a:solidFill>
                <a:srgbClr val="FFFFFF"/>
              </a:solidFill>
              <a:latin typeface="Calibri"/>
              <a:ea typeface="Calibri"/>
              <a:cs typeface="Calibri"/>
            </a:rPr>
            <a:t>Der</a:t>
          </a:r>
          <a:r>
            <a:rPr lang="sv-SE" dirty="0">
              <a:solidFill>
                <a:srgbClr val="FFFFFF"/>
              </a:solidFill>
              <a:latin typeface="Calibri"/>
              <a:ea typeface="Calibri"/>
              <a:cs typeface="Calibri"/>
            </a:rPr>
            <a:t> </a:t>
          </a:r>
          <a:r>
            <a:rPr lang="sv-SE" dirty="0" err="1">
              <a:solidFill>
                <a:srgbClr val="FFFFFF"/>
              </a:solidFill>
              <a:latin typeface="Calibri"/>
              <a:ea typeface="Calibri"/>
              <a:cs typeface="Calibri"/>
            </a:rPr>
            <a:t>Unterschied</a:t>
          </a:r>
          <a:r>
            <a:rPr lang="sv-SE" dirty="0">
              <a:solidFill>
                <a:srgbClr val="FFFFFF"/>
              </a:solidFill>
              <a:latin typeface="Calibri"/>
              <a:ea typeface="Calibri"/>
              <a:cs typeface="Calibri"/>
            </a:rPr>
            <a:t> </a:t>
          </a:r>
          <a:r>
            <a:rPr lang="sv-SE" dirty="0" err="1">
              <a:solidFill>
                <a:srgbClr val="FFFFFF"/>
              </a:solidFill>
              <a:latin typeface="Calibri"/>
              <a:ea typeface="Calibri"/>
              <a:cs typeface="Calibri"/>
            </a:rPr>
            <a:t>zwischen</a:t>
          </a:r>
          <a:r>
            <a:rPr lang="sv-SE" dirty="0">
              <a:solidFill>
                <a:srgbClr val="FFFFFF"/>
              </a:solidFill>
              <a:latin typeface="Calibri"/>
              <a:ea typeface="Calibri"/>
              <a:cs typeface="Calibri"/>
            </a:rPr>
            <a:t> </a:t>
          </a:r>
          <a:r>
            <a:rPr lang="sv-SE" dirty="0" err="1">
              <a:solidFill>
                <a:srgbClr val="FFFFFF"/>
              </a:solidFill>
              <a:latin typeface="Calibri"/>
              <a:ea typeface="Calibri"/>
              <a:cs typeface="Calibri"/>
            </a:rPr>
            <a:t>der</a:t>
          </a:r>
          <a:r>
            <a:rPr lang="sv-SE" dirty="0">
              <a:solidFill>
                <a:srgbClr val="FFFFFF"/>
              </a:solidFill>
              <a:latin typeface="Calibri"/>
              <a:ea typeface="Calibri"/>
              <a:cs typeface="Calibri"/>
            </a:rPr>
            <a:t> </a:t>
          </a:r>
          <a:r>
            <a:rPr lang="sv-SE" dirty="0" err="1">
              <a:solidFill>
                <a:srgbClr val="FFFFFF"/>
              </a:solidFill>
              <a:latin typeface="Calibri"/>
              <a:ea typeface="Calibri"/>
              <a:cs typeface="Calibri"/>
            </a:rPr>
            <a:t>linearen</a:t>
          </a:r>
          <a:r>
            <a:rPr lang="sv-SE" dirty="0">
              <a:solidFill>
                <a:srgbClr val="FFFFFF"/>
              </a:solidFill>
              <a:latin typeface="Calibri"/>
              <a:ea typeface="Calibri"/>
              <a:cs typeface="Calibri"/>
            </a:rPr>
            <a:t> </a:t>
          </a:r>
          <a:r>
            <a:rPr lang="sv-SE" dirty="0" err="1">
              <a:solidFill>
                <a:srgbClr val="FFFFFF"/>
              </a:solidFill>
              <a:latin typeface="Calibri"/>
              <a:ea typeface="Calibri"/>
              <a:cs typeface="Calibri"/>
            </a:rPr>
            <a:t>und</a:t>
          </a:r>
          <a:r>
            <a:rPr lang="sv-SE" dirty="0">
              <a:solidFill>
                <a:srgbClr val="FFFFFF"/>
              </a:solidFill>
              <a:latin typeface="Calibri"/>
              <a:ea typeface="Calibri"/>
              <a:cs typeface="Calibri"/>
            </a:rPr>
            <a:t> </a:t>
          </a:r>
          <a:r>
            <a:rPr lang="sv-SE" dirty="0" err="1">
              <a:solidFill>
                <a:srgbClr val="FFFFFF"/>
              </a:solidFill>
              <a:latin typeface="Calibri"/>
              <a:ea typeface="Calibri"/>
              <a:cs typeface="Calibri"/>
            </a:rPr>
            <a:t>der</a:t>
          </a:r>
          <a:r>
            <a:rPr lang="sv-SE" dirty="0">
              <a:solidFill>
                <a:srgbClr val="FFFFFF"/>
              </a:solidFill>
              <a:latin typeface="Calibri"/>
              <a:ea typeface="Calibri"/>
              <a:cs typeface="Calibri"/>
            </a:rPr>
            <a:t> </a:t>
          </a:r>
          <a:r>
            <a:rPr lang="sv-SE" dirty="0" err="1">
              <a:solidFill>
                <a:srgbClr val="FFFFFF"/>
              </a:solidFill>
              <a:latin typeface="Calibri"/>
              <a:ea typeface="Calibri"/>
              <a:cs typeface="Calibri"/>
            </a:rPr>
            <a:t>zirkulären</a:t>
          </a:r>
          <a:r>
            <a:rPr lang="sv-SE" dirty="0">
              <a:solidFill>
                <a:srgbClr val="FFFFFF"/>
              </a:solidFill>
              <a:latin typeface="Calibri"/>
              <a:ea typeface="Calibri"/>
              <a:cs typeface="Calibri"/>
            </a:rPr>
            <a:t> Bioökonomie</a:t>
          </a:r>
          <a:endParaRPr lang="sv-SE" dirty="0"/>
        </a:p>
      </dgm:t>
    </dgm:pt>
    <dgm:pt modelId="{10CA21A0-F419-48DA-A7AD-5D1AD8BA2F08}" type="parTrans" cxnId="{349642A6-80C6-4A7F-8D29-98545A92E6F4}">
      <dgm:prSet/>
      <dgm:spPr/>
      <dgm:t>
        <a:bodyPr/>
        <a:lstStyle/>
        <a:p>
          <a:endParaRPr lang="sv-SE"/>
        </a:p>
      </dgm:t>
    </dgm:pt>
    <dgm:pt modelId="{DF8BA7D5-A0F8-41CD-9BC5-DE39D034A34D}" type="sibTrans" cxnId="{349642A6-80C6-4A7F-8D29-98545A92E6F4}">
      <dgm:prSet/>
      <dgm:spPr/>
      <dgm:t>
        <a:bodyPr/>
        <a:lstStyle/>
        <a:p>
          <a:endParaRPr lang="sv-SE"/>
        </a:p>
      </dgm:t>
    </dgm:pt>
    <dgm:pt modelId="{359DA111-20E7-43E2-A973-6970E08CF27A}">
      <dgm:prSet phldrT="[Text]"/>
      <dgm:spPr/>
      <dgm:t>
        <a:bodyPr/>
        <a:lstStyle/>
        <a:p>
          <a:pPr rtl="0"/>
          <a:r>
            <a:rPr lang="en-US" dirty="0" err="1"/>
            <a:t>Wichtigste</a:t>
          </a:r>
          <a:r>
            <a:rPr lang="en-US" dirty="0"/>
            <a:t> </a:t>
          </a:r>
          <a:r>
            <a:rPr lang="en-US" dirty="0" err="1"/>
            <a:t>Produktionsschritte</a:t>
          </a:r>
          <a:r>
            <a:rPr lang="en-US" dirty="0"/>
            <a:t> in Bioraffinerien</a:t>
          </a:r>
          <a:endParaRPr lang="sv-SE" dirty="0"/>
        </a:p>
      </dgm:t>
    </dgm:pt>
    <dgm:pt modelId="{9AAB2A4F-77ED-492B-81E4-3318E2327EA1}" type="parTrans" cxnId="{CEA35069-A69F-486C-BA0E-18CD02A3748E}">
      <dgm:prSet/>
      <dgm:spPr/>
      <dgm:t>
        <a:bodyPr/>
        <a:lstStyle/>
        <a:p>
          <a:endParaRPr lang="sv-SE"/>
        </a:p>
      </dgm:t>
    </dgm:pt>
    <dgm:pt modelId="{76850A7A-22BF-4D3F-964D-7A27AD75EF21}" type="sibTrans" cxnId="{CEA35069-A69F-486C-BA0E-18CD02A3748E}">
      <dgm:prSet/>
      <dgm:spPr/>
      <dgm:t>
        <a:bodyPr/>
        <a:lstStyle/>
        <a:p>
          <a:endParaRPr lang="sv-SE"/>
        </a:p>
      </dgm:t>
    </dgm:pt>
    <dgm:pt modelId="{67CDAC45-B36F-4AF9-BF80-AD8378CDC6A0}">
      <dgm:prSet phldrT="[Text]"/>
      <dgm:spPr/>
      <dgm:t>
        <a:bodyPr/>
        <a:lstStyle/>
        <a:p>
          <a:r>
            <a:rPr lang="en-US" dirty="0" err="1"/>
            <a:t>Nutzung</a:t>
          </a:r>
          <a:r>
            <a:rPr lang="en-US" dirty="0"/>
            <a:t> von Biogas und </a:t>
          </a:r>
          <a:r>
            <a:rPr lang="en-US" dirty="0">
              <a:latin typeface="Corbel" panose="020B0503020204020204"/>
            </a:rPr>
            <a:t>Reststoffen</a:t>
          </a:r>
          <a:r>
            <a:rPr lang="en-US" dirty="0"/>
            <a:t> aus Bioraffinerien</a:t>
          </a:r>
          <a:endParaRPr lang="sv-SE" dirty="0"/>
        </a:p>
      </dgm:t>
    </dgm:pt>
    <dgm:pt modelId="{F0192A45-D09A-4777-9B39-03908750D296}" type="parTrans" cxnId="{28F9E5CC-3045-4832-A396-13340BC3E40A}">
      <dgm:prSet/>
      <dgm:spPr/>
      <dgm:t>
        <a:bodyPr/>
        <a:lstStyle/>
        <a:p>
          <a:endParaRPr lang="sv-SE"/>
        </a:p>
      </dgm:t>
    </dgm:pt>
    <dgm:pt modelId="{A842A11B-F4DC-435B-B7FA-74277654CD50}" type="sibTrans" cxnId="{28F9E5CC-3045-4832-A396-13340BC3E40A}">
      <dgm:prSet/>
      <dgm:spPr/>
      <dgm:t>
        <a:bodyPr/>
        <a:lstStyle/>
        <a:p>
          <a:endParaRPr lang="sv-SE"/>
        </a:p>
      </dgm:t>
    </dgm:pt>
    <dgm:pt modelId="{04B5B7CE-8179-4911-B804-2B712D459DB8}">
      <dgm:prSet phldr="0"/>
      <dgm:spPr/>
      <dgm:t>
        <a:bodyPr/>
        <a:lstStyle/>
        <a:p>
          <a:pPr rtl="0"/>
          <a:r>
            <a:rPr lang="sv-SE" dirty="0"/>
            <a:t>Nachhaltige Strategien für den Übergang zu einer stärker biobasierten Wirtschaft</a:t>
          </a:r>
          <a:endParaRPr lang="sv-SE" dirty="0">
            <a:latin typeface="Corbel" panose="020B0503020204020204"/>
          </a:endParaRPr>
        </a:p>
      </dgm:t>
    </dgm:pt>
    <dgm:pt modelId="{2C86A4FB-B7D0-4C27-A6BE-F99830B82BB7}" type="parTrans" cxnId="{BF6B82F9-BCAB-4081-B5C9-DEBF5C6F447F}">
      <dgm:prSet/>
      <dgm:spPr/>
    </dgm:pt>
    <dgm:pt modelId="{9AF443BE-91D4-4CFA-9CA6-FCAC07A59D67}" type="sibTrans" cxnId="{BF6B82F9-BCAB-4081-B5C9-DEBF5C6F447F}">
      <dgm:prSet/>
      <dgm:spPr/>
    </dgm:pt>
    <dgm:pt modelId="{BBBBE6C7-C8EB-4F6A-98D9-09A12993872B}" type="pres">
      <dgm:prSet presAssocID="{C505E8B4-E678-48BA-9167-1D242E14183E}" presName="diagram" presStyleCnt="0">
        <dgm:presLayoutVars>
          <dgm:dir/>
          <dgm:resizeHandles val="exact"/>
        </dgm:presLayoutVars>
      </dgm:prSet>
      <dgm:spPr/>
    </dgm:pt>
    <dgm:pt modelId="{B3E2367B-0C36-460C-97F1-07AC9045DA1A}" type="pres">
      <dgm:prSet presAssocID="{A0747184-D581-44BC-B499-F5C0445BE313}" presName="node" presStyleLbl="node1" presStyleIdx="0" presStyleCnt="4">
        <dgm:presLayoutVars>
          <dgm:bulletEnabled val="1"/>
        </dgm:presLayoutVars>
      </dgm:prSet>
      <dgm:spPr/>
    </dgm:pt>
    <dgm:pt modelId="{5F7D7406-B371-4CD2-B93A-350A4181AA79}" type="pres">
      <dgm:prSet presAssocID="{DF8BA7D5-A0F8-41CD-9BC5-DE39D034A34D}" presName="sibTrans" presStyleCnt="0"/>
      <dgm:spPr/>
    </dgm:pt>
    <dgm:pt modelId="{CC6A0D29-7CDB-4BA6-8903-822E199B8152}" type="pres">
      <dgm:prSet presAssocID="{359DA111-20E7-43E2-A973-6970E08CF27A}" presName="node" presStyleLbl="node1" presStyleIdx="1" presStyleCnt="4">
        <dgm:presLayoutVars>
          <dgm:bulletEnabled val="1"/>
        </dgm:presLayoutVars>
      </dgm:prSet>
      <dgm:spPr/>
    </dgm:pt>
    <dgm:pt modelId="{FC7BC01D-E785-4268-97C2-20CE993C4433}" type="pres">
      <dgm:prSet presAssocID="{76850A7A-22BF-4D3F-964D-7A27AD75EF21}" presName="sibTrans" presStyleCnt="0"/>
      <dgm:spPr/>
    </dgm:pt>
    <dgm:pt modelId="{64B446F0-368E-4319-85DC-99164F1A1378}" type="pres">
      <dgm:prSet presAssocID="{67CDAC45-B36F-4AF9-BF80-AD8378CDC6A0}" presName="node" presStyleLbl="node1" presStyleIdx="2" presStyleCnt="4">
        <dgm:presLayoutVars>
          <dgm:bulletEnabled val="1"/>
        </dgm:presLayoutVars>
      </dgm:prSet>
      <dgm:spPr/>
    </dgm:pt>
    <dgm:pt modelId="{E92774E4-3130-4121-ADC9-2DB9A62394A1}" type="pres">
      <dgm:prSet presAssocID="{A842A11B-F4DC-435B-B7FA-74277654CD50}" presName="sibTrans" presStyleCnt="0"/>
      <dgm:spPr/>
    </dgm:pt>
    <dgm:pt modelId="{174E2D8C-32C3-41FB-9434-F3D947CA1ABB}" type="pres">
      <dgm:prSet presAssocID="{04B5B7CE-8179-4911-B804-2B712D459DB8}" presName="node" presStyleLbl="node1" presStyleIdx="3" presStyleCnt="4">
        <dgm:presLayoutVars>
          <dgm:bulletEnabled val="1"/>
        </dgm:presLayoutVars>
      </dgm:prSet>
      <dgm:spPr/>
    </dgm:pt>
  </dgm:ptLst>
  <dgm:cxnLst>
    <dgm:cxn modelId="{1309D211-023E-454E-999B-F6DD2FC9AE3A}" type="presOf" srcId="{04B5B7CE-8179-4911-B804-2B712D459DB8}" destId="{174E2D8C-32C3-41FB-9434-F3D947CA1ABB}" srcOrd="0" destOrd="0" presId="urn:microsoft.com/office/officeart/2005/8/layout/default"/>
    <dgm:cxn modelId="{DD640614-8305-49BC-A1DC-7D2971811846}" type="presOf" srcId="{C505E8B4-E678-48BA-9167-1D242E14183E}" destId="{BBBBE6C7-C8EB-4F6A-98D9-09A12993872B}" srcOrd="0" destOrd="0" presId="urn:microsoft.com/office/officeart/2005/8/layout/default"/>
    <dgm:cxn modelId="{AB67922C-F6D0-41BB-A0A4-305567B5CBCF}" type="presOf" srcId="{359DA111-20E7-43E2-A973-6970E08CF27A}" destId="{CC6A0D29-7CDB-4BA6-8903-822E199B8152}" srcOrd="0" destOrd="0" presId="urn:microsoft.com/office/officeart/2005/8/layout/default"/>
    <dgm:cxn modelId="{15114F3E-CF6F-450E-97E9-FB2A27F3F093}" type="presOf" srcId="{A0747184-D581-44BC-B499-F5C0445BE313}" destId="{B3E2367B-0C36-460C-97F1-07AC9045DA1A}" srcOrd="0" destOrd="0" presId="urn:microsoft.com/office/officeart/2005/8/layout/default"/>
    <dgm:cxn modelId="{CEA35069-A69F-486C-BA0E-18CD02A3748E}" srcId="{C505E8B4-E678-48BA-9167-1D242E14183E}" destId="{359DA111-20E7-43E2-A973-6970E08CF27A}" srcOrd="1" destOrd="0" parTransId="{9AAB2A4F-77ED-492B-81E4-3318E2327EA1}" sibTransId="{76850A7A-22BF-4D3F-964D-7A27AD75EF21}"/>
    <dgm:cxn modelId="{349642A6-80C6-4A7F-8D29-98545A92E6F4}" srcId="{C505E8B4-E678-48BA-9167-1D242E14183E}" destId="{A0747184-D581-44BC-B499-F5C0445BE313}" srcOrd="0" destOrd="0" parTransId="{10CA21A0-F419-48DA-A7AD-5D1AD8BA2F08}" sibTransId="{DF8BA7D5-A0F8-41CD-9BC5-DE39D034A34D}"/>
    <dgm:cxn modelId="{342BD3B7-269B-4469-A0AA-B51D4398D3E8}" type="presOf" srcId="{67CDAC45-B36F-4AF9-BF80-AD8378CDC6A0}" destId="{64B446F0-368E-4319-85DC-99164F1A1378}" srcOrd="0" destOrd="0" presId="urn:microsoft.com/office/officeart/2005/8/layout/default"/>
    <dgm:cxn modelId="{28F9E5CC-3045-4832-A396-13340BC3E40A}" srcId="{C505E8B4-E678-48BA-9167-1D242E14183E}" destId="{67CDAC45-B36F-4AF9-BF80-AD8378CDC6A0}" srcOrd="2" destOrd="0" parTransId="{F0192A45-D09A-4777-9B39-03908750D296}" sibTransId="{A842A11B-F4DC-435B-B7FA-74277654CD50}"/>
    <dgm:cxn modelId="{BF6B82F9-BCAB-4081-B5C9-DEBF5C6F447F}" srcId="{C505E8B4-E678-48BA-9167-1D242E14183E}" destId="{04B5B7CE-8179-4911-B804-2B712D459DB8}" srcOrd="3" destOrd="0" parTransId="{2C86A4FB-B7D0-4C27-A6BE-F99830B82BB7}" sibTransId="{9AF443BE-91D4-4CFA-9CA6-FCAC07A59D67}"/>
    <dgm:cxn modelId="{E4872EAD-9F43-49BA-8736-095C499DEE01}" type="presParOf" srcId="{BBBBE6C7-C8EB-4F6A-98D9-09A12993872B}" destId="{B3E2367B-0C36-460C-97F1-07AC9045DA1A}" srcOrd="0" destOrd="0" presId="urn:microsoft.com/office/officeart/2005/8/layout/default"/>
    <dgm:cxn modelId="{1B77C11F-B1F7-49F2-B185-3156FC7761FD}" type="presParOf" srcId="{BBBBE6C7-C8EB-4F6A-98D9-09A12993872B}" destId="{5F7D7406-B371-4CD2-B93A-350A4181AA79}" srcOrd="1" destOrd="0" presId="urn:microsoft.com/office/officeart/2005/8/layout/default"/>
    <dgm:cxn modelId="{2743BD6C-247C-43DD-AD9F-2CC36C86379A}" type="presParOf" srcId="{BBBBE6C7-C8EB-4F6A-98D9-09A12993872B}" destId="{CC6A0D29-7CDB-4BA6-8903-822E199B8152}" srcOrd="2" destOrd="0" presId="urn:microsoft.com/office/officeart/2005/8/layout/default"/>
    <dgm:cxn modelId="{39AB1C4D-36E7-4A3F-885B-949D832A4C7F}" type="presParOf" srcId="{BBBBE6C7-C8EB-4F6A-98D9-09A12993872B}" destId="{FC7BC01D-E785-4268-97C2-20CE993C4433}" srcOrd="3" destOrd="0" presId="urn:microsoft.com/office/officeart/2005/8/layout/default"/>
    <dgm:cxn modelId="{375578B8-6C77-4598-A3B5-C08C1A8875A8}" type="presParOf" srcId="{BBBBE6C7-C8EB-4F6A-98D9-09A12993872B}" destId="{64B446F0-368E-4319-85DC-99164F1A1378}" srcOrd="4" destOrd="0" presId="urn:microsoft.com/office/officeart/2005/8/layout/default"/>
    <dgm:cxn modelId="{1E68FDAE-5EF5-4A68-A0BD-124E1BCD4191}" type="presParOf" srcId="{BBBBE6C7-C8EB-4F6A-98D9-09A12993872B}" destId="{E92774E4-3130-4121-ADC9-2DB9A62394A1}" srcOrd="5" destOrd="0" presId="urn:microsoft.com/office/officeart/2005/8/layout/default"/>
    <dgm:cxn modelId="{6ED75670-6070-4505-9DEB-707DA2BF6827}" type="presParOf" srcId="{BBBBE6C7-C8EB-4F6A-98D9-09A12993872B}" destId="{174E2D8C-32C3-41FB-9434-F3D947CA1ABB}"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6A251-1C3D-43FB-9B93-370D3E30FA15}"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0874208-08AC-4CE4-B04F-A1B2038B7770}">
      <dgm:prSet/>
      <dgm:spPr/>
      <dgm:t>
        <a:bodyPr/>
        <a:lstStyle/>
        <a:p>
          <a:pPr>
            <a:lnSpc>
              <a:spcPct val="100000"/>
            </a:lnSpc>
          </a:pPr>
          <a:r>
            <a:rPr lang="en-US" b="1" dirty="0"/>
            <a:t>Use of organic materials for the production of products and energy</a:t>
          </a:r>
        </a:p>
      </dgm:t>
    </dgm:pt>
    <dgm:pt modelId="{0EB18EB0-D534-449A-9E51-AFEA4AD8137F}" type="parTrans" cxnId="{99A56380-84F3-4E2A-979F-AF03D6C30BB5}">
      <dgm:prSet/>
      <dgm:spPr/>
      <dgm:t>
        <a:bodyPr/>
        <a:lstStyle/>
        <a:p>
          <a:endParaRPr lang="en-US"/>
        </a:p>
      </dgm:t>
    </dgm:pt>
    <dgm:pt modelId="{1C968086-8814-41A0-A456-6B9251B2E7A2}" type="sibTrans" cxnId="{99A56380-84F3-4E2A-979F-AF03D6C30BB5}">
      <dgm:prSet/>
      <dgm:spPr/>
      <dgm:t>
        <a:bodyPr/>
        <a:lstStyle/>
        <a:p>
          <a:endParaRPr lang="en-US"/>
        </a:p>
      </dgm:t>
    </dgm:pt>
    <dgm:pt modelId="{E6AB94D7-1210-45A1-BCEC-888C28B17042}">
      <dgm:prSet/>
      <dgm:spPr/>
      <dgm:t>
        <a:bodyPr/>
        <a:lstStyle/>
        <a:p>
          <a:pPr>
            <a:lnSpc>
              <a:spcPct val="100000"/>
            </a:lnSpc>
          </a:pPr>
          <a:r>
            <a:rPr lang="en-US" b="1" dirty="0"/>
            <a:t>Environmentally friendly use of plants ,algae and waste</a:t>
          </a:r>
        </a:p>
      </dgm:t>
    </dgm:pt>
    <dgm:pt modelId="{CF94A383-1AF6-435E-AE36-FCBE2BEC202C}" type="parTrans" cxnId="{FFB2BFCA-609C-4603-9698-C458C788DC72}">
      <dgm:prSet/>
      <dgm:spPr/>
      <dgm:t>
        <a:bodyPr/>
        <a:lstStyle/>
        <a:p>
          <a:endParaRPr lang="en-US"/>
        </a:p>
      </dgm:t>
    </dgm:pt>
    <dgm:pt modelId="{9F712C30-A1B7-4A47-BB48-991AB873F3F2}" type="sibTrans" cxnId="{FFB2BFCA-609C-4603-9698-C458C788DC72}">
      <dgm:prSet/>
      <dgm:spPr/>
      <dgm:t>
        <a:bodyPr/>
        <a:lstStyle/>
        <a:p>
          <a:endParaRPr lang="en-US"/>
        </a:p>
      </dgm:t>
    </dgm:pt>
    <dgm:pt modelId="{59A0F758-6575-428D-A13D-98D0AF1F12EE}">
      <dgm:prSet/>
      <dgm:spPr/>
      <dgm:t>
        <a:bodyPr/>
        <a:lstStyle/>
        <a:p>
          <a:pPr>
            <a:lnSpc>
              <a:spcPct val="100000"/>
            </a:lnSpc>
          </a:pPr>
          <a:r>
            <a:rPr lang="en-US" b="1" dirty="0"/>
            <a:t>Chemical, thermal and physical processing</a:t>
          </a:r>
        </a:p>
      </dgm:t>
    </dgm:pt>
    <dgm:pt modelId="{BAF1DD0A-0A21-4A5B-B2BF-2248ED50D1B1}" type="parTrans" cxnId="{491262EB-6267-45AC-B3ED-67FEF5A194EA}">
      <dgm:prSet/>
      <dgm:spPr/>
      <dgm:t>
        <a:bodyPr/>
        <a:lstStyle/>
        <a:p>
          <a:endParaRPr lang="en-US"/>
        </a:p>
      </dgm:t>
    </dgm:pt>
    <dgm:pt modelId="{ED7C5EA8-377A-49A0-980E-36EA2C795088}" type="sibTrans" cxnId="{491262EB-6267-45AC-B3ED-67FEF5A194EA}">
      <dgm:prSet/>
      <dgm:spPr/>
      <dgm:t>
        <a:bodyPr/>
        <a:lstStyle/>
        <a:p>
          <a:endParaRPr lang="en-US"/>
        </a:p>
      </dgm:t>
    </dgm:pt>
    <dgm:pt modelId="{9E8DA155-D640-433D-A87C-04D86B945B20}" type="pres">
      <dgm:prSet presAssocID="{F356A251-1C3D-43FB-9B93-370D3E30FA15}" presName="root" presStyleCnt="0">
        <dgm:presLayoutVars>
          <dgm:dir/>
          <dgm:resizeHandles val="exact"/>
        </dgm:presLayoutVars>
      </dgm:prSet>
      <dgm:spPr/>
    </dgm:pt>
    <dgm:pt modelId="{51FF1E6B-AA29-4359-9111-B8CD284D6078}" type="pres">
      <dgm:prSet presAssocID="{70874208-08AC-4CE4-B04F-A1B2038B7770}" presName="compNode" presStyleCnt="0"/>
      <dgm:spPr/>
    </dgm:pt>
    <dgm:pt modelId="{277562C4-7D8A-4811-A36E-3233C4F5588A}" type="pres">
      <dgm:prSet presAssocID="{70874208-08AC-4CE4-B04F-A1B2038B777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Återvinna"/>
        </a:ext>
      </dgm:extLst>
    </dgm:pt>
    <dgm:pt modelId="{9FCFCC16-95C9-4156-821F-28AFEBBC45DA}" type="pres">
      <dgm:prSet presAssocID="{70874208-08AC-4CE4-B04F-A1B2038B7770}" presName="spaceRect" presStyleCnt="0"/>
      <dgm:spPr/>
    </dgm:pt>
    <dgm:pt modelId="{F66040EA-51C5-4655-AABD-20FA248DFA8D}" type="pres">
      <dgm:prSet presAssocID="{70874208-08AC-4CE4-B04F-A1B2038B7770}" presName="textRect" presStyleLbl="revTx" presStyleIdx="0" presStyleCnt="3">
        <dgm:presLayoutVars>
          <dgm:chMax val="1"/>
          <dgm:chPref val="1"/>
        </dgm:presLayoutVars>
      </dgm:prSet>
      <dgm:spPr/>
    </dgm:pt>
    <dgm:pt modelId="{0F80D2D6-0A42-4B21-8D30-F694A7745BCA}" type="pres">
      <dgm:prSet presAssocID="{1C968086-8814-41A0-A456-6B9251B2E7A2}" presName="sibTrans" presStyleCnt="0"/>
      <dgm:spPr/>
    </dgm:pt>
    <dgm:pt modelId="{1F1E8E3B-418A-4C6E-A6C1-C5E6B0C37D4D}" type="pres">
      <dgm:prSet presAssocID="{E6AB94D7-1210-45A1-BCEC-888C28B17042}" presName="compNode" presStyleCnt="0"/>
      <dgm:spPr/>
    </dgm:pt>
    <dgm:pt modelId="{452336BB-6BF3-4136-A89F-7E320C301E6F}" type="pres">
      <dgm:prSet presAssocID="{E6AB94D7-1210-45A1-BCEC-888C28B1704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ckulent"/>
        </a:ext>
      </dgm:extLst>
    </dgm:pt>
    <dgm:pt modelId="{6903656D-EAA2-49D0-9945-C15D90E36231}" type="pres">
      <dgm:prSet presAssocID="{E6AB94D7-1210-45A1-BCEC-888C28B17042}" presName="spaceRect" presStyleCnt="0"/>
      <dgm:spPr/>
    </dgm:pt>
    <dgm:pt modelId="{9BBDBE2D-C78F-43F3-8B60-0F76674D0B80}" type="pres">
      <dgm:prSet presAssocID="{E6AB94D7-1210-45A1-BCEC-888C28B17042}" presName="textRect" presStyleLbl="revTx" presStyleIdx="1" presStyleCnt="3">
        <dgm:presLayoutVars>
          <dgm:chMax val="1"/>
          <dgm:chPref val="1"/>
        </dgm:presLayoutVars>
      </dgm:prSet>
      <dgm:spPr/>
    </dgm:pt>
    <dgm:pt modelId="{1A9930E9-2875-42F6-8D88-9C4FC333D481}" type="pres">
      <dgm:prSet presAssocID="{9F712C30-A1B7-4A47-BB48-991AB873F3F2}" presName="sibTrans" presStyleCnt="0"/>
      <dgm:spPr/>
    </dgm:pt>
    <dgm:pt modelId="{DE6553F2-1AD5-40EB-8F48-C70BF336EE2F}" type="pres">
      <dgm:prSet presAssocID="{59A0F758-6575-428D-A13D-98D0AF1F12EE}" presName="compNode" presStyleCnt="0"/>
      <dgm:spPr/>
    </dgm:pt>
    <dgm:pt modelId="{9F3338FC-B43E-4414-BFD4-6652A6847008}" type="pres">
      <dgm:prSet presAssocID="{59A0F758-6575-428D-A13D-98D0AF1F12E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ktriker"/>
        </a:ext>
      </dgm:extLst>
    </dgm:pt>
    <dgm:pt modelId="{5BAE4C8C-8082-437D-9655-E8D311E067AC}" type="pres">
      <dgm:prSet presAssocID="{59A0F758-6575-428D-A13D-98D0AF1F12EE}" presName="spaceRect" presStyleCnt="0"/>
      <dgm:spPr/>
    </dgm:pt>
    <dgm:pt modelId="{D118A58F-3149-49C1-82FD-F39127CBBCB1}" type="pres">
      <dgm:prSet presAssocID="{59A0F758-6575-428D-A13D-98D0AF1F12EE}" presName="textRect" presStyleLbl="revTx" presStyleIdx="2" presStyleCnt="3">
        <dgm:presLayoutVars>
          <dgm:chMax val="1"/>
          <dgm:chPref val="1"/>
        </dgm:presLayoutVars>
      </dgm:prSet>
      <dgm:spPr/>
    </dgm:pt>
  </dgm:ptLst>
  <dgm:cxnLst>
    <dgm:cxn modelId="{42A91F71-ECE8-42CC-8D6A-9CAA6AFACCA2}" type="presOf" srcId="{F356A251-1C3D-43FB-9B93-370D3E30FA15}" destId="{9E8DA155-D640-433D-A87C-04D86B945B20}" srcOrd="0" destOrd="0" presId="urn:microsoft.com/office/officeart/2018/2/layout/IconLabelList"/>
    <dgm:cxn modelId="{99A56380-84F3-4E2A-979F-AF03D6C30BB5}" srcId="{F356A251-1C3D-43FB-9B93-370D3E30FA15}" destId="{70874208-08AC-4CE4-B04F-A1B2038B7770}" srcOrd="0" destOrd="0" parTransId="{0EB18EB0-D534-449A-9E51-AFEA4AD8137F}" sibTransId="{1C968086-8814-41A0-A456-6B9251B2E7A2}"/>
    <dgm:cxn modelId="{37E09086-B3CA-4F91-92B9-2FB5B6BC00E1}" type="presOf" srcId="{59A0F758-6575-428D-A13D-98D0AF1F12EE}" destId="{D118A58F-3149-49C1-82FD-F39127CBBCB1}" srcOrd="0" destOrd="0" presId="urn:microsoft.com/office/officeart/2018/2/layout/IconLabelList"/>
    <dgm:cxn modelId="{50284E9D-71A7-4E59-A0A5-DE62372DA8CD}" type="presOf" srcId="{E6AB94D7-1210-45A1-BCEC-888C28B17042}" destId="{9BBDBE2D-C78F-43F3-8B60-0F76674D0B80}" srcOrd="0" destOrd="0" presId="urn:microsoft.com/office/officeart/2018/2/layout/IconLabelList"/>
    <dgm:cxn modelId="{FFB2BFCA-609C-4603-9698-C458C788DC72}" srcId="{F356A251-1C3D-43FB-9B93-370D3E30FA15}" destId="{E6AB94D7-1210-45A1-BCEC-888C28B17042}" srcOrd="1" destOrd="0" parTransId="{CF94A383-1AF6-435E-AE36-FCBE2BEC202C}" sibTransId="{9F712C30-A1B7-4A47-BB48-991AB873F3F2}"/>
    <dgm:cxn modelId="{747180CC-01C6-44D8-A4F8-28A06FCDEC8A}" type="presOf" srcId="{70874208-08AC-4CE4-B04F-A1B2038B7770}" destId="{F66040EA-51C5-4655-AABD-20FA248DFA8D}" srcOrd="0" destOrd="0" presId="urn:microsoft.com/office/officeart/2018/2/layout/IconLabelList"/>
    <dgm:cxn modelId="{491262EB-6267-45AC-B3ED-67FEF5A194EA}" srcId="{F356A251-1C3D-43FB-9B93-370D3E30FA15}" destId="{59A0F758-6575-428D-A13D-98D0AF1F12EE}" srcOrd="2" destOrd="0" parTransId="{BAF1DD0A-0A21-4A5B-B2BF-2248ED50D1B1}" sibTransId="{ED7C5EA8-377A-49A0-980E-36EA2C795088}"/>
    <dgm:cxn modelId="{1297501C-9037-4300-AEEA-991CB7D1407E}" type="presParOf" srcId="{9E8DA155-D640-433D-A87C-04D86B945B20}" destId="{51FF1E6B-AA29-4359-9111-B8CD284D6078}" srcOrd="0" destOrd="0" presId="urn:microsoft.com/office/officeart/2018/2/layout/IconLabelList"/>
    <dgm:cxn modelId="{C2209254-332E-4852-B1EC-089E4C6B540E}" type="presParOf" srcId="{51FF1E6B-AA29-4359-9111-B8CD284D6078}" destId="{277562C4-7D8A-4811-A36E-3233C4F5588A}" srcOrd="0" destOrd="0" presId="urn:microsoft.com/office/officeart/2018/2/layout/IconLabelList"/>
    <dgm:cxn modelId="{1FA7097E-FF91-4162-8B82-8860C4692FC4}" type="presParOf" srcId="{51FF1E6B-AA29-4359-9111-B8CD284D6078}" destId="{9FCFCC16-95C9-4156-821F-28AFEBBC45DA}" srcOrd="1" destOrd="0" presId="urn:microsoft.com/office/officeart/2018/2/layout/IconLabelList"/>
    <dgm:cxn modelId="{11B7B812-8EE3-4F57-9AFD-01CD1326471C}" type="presParOf" srcId="{51FF1E6B-AA29-4359-9111-B8CD284D6078}" destId="{F66040EA-51C5-4655-AABD-20FA248DFA8D}" srcOrd="2" destOrd="0" presId="urn:microsoft.com/office/officeart/2018/2/layout/IconLabelList"/>
    <dgm:cxn modelId="{589BE326-3770-407C-8FFE-9C1EF65D4014}" type="presParOf" srcId="{9E8DA155-D640-433D-A87C-04D86B945B20}" destId="{0F80D2D6-0A42-4B21-8D30-F694A7745BCA}" srcOrd="1" destOrd="0" presId="urn:microsoft.com/office/officeart/2018/2/layout/IconLabelList"/>
    <dgm:cxn modelId="{EDD61082-6A63-4854-AE70-A23CE0BDE084}" type="presParOf" srcId="{9E8DA155-D640-433D-A87C-04D86B945B20}" destId="{1F1E8E3B-418A-4C6E-A6C1-C5E6B0C37D4D}" srcOrd="2" destOrd="0" presId="urn:microsoft.com/office/officeart/2018/2/layout/IconLabelList"/>
    <dgm:cxn modelId="{37133B11-8731-481C-B81A-06960C80AB47}" type="presParOf" srcId="{1F1E8E3B-418A-4C6E-A6C1-C5E6B0C37D4D}" destId="{452336BB-6BF3-4136-A89F-7E320C301E6F}" srcOrd="0" destOrd="0" presId="urn:microsoft.com/office/officeart/2018/2/layout/IconLabelList"/>
    <dgm:cxn modelId="{AAFA526B-7904-4CCB-8E55-D7F451EA1309}" type="presParOf" srcId="{1F1E8E3B-418A-4C6E-A6C1-C5E6B0C37D4D}" destId="{6903656D-EAA2-49D0-9945-C15D90E36231}" srcOrd="1" destOrd="0" presId="urn:microsoft.com/office/officeart/2018/2/layout/IconLabelList"/>
    <dgm:cxn modelId="{18483BBD-73F2-4D1A-8F3E-27D5EC5D95AA}" type="presParOf" srcId="{1F1E8E3B-418A-4C6E-A6C1-C5E6B0C37D4D}" destId="{9BBDBE2D-C78F-43F3-8B60-0F76674D0B80}" srcOrd="2" destOrd="0" presId="urn:microsoft.com/office/officeart/2018/2/layout/IconLabelList"/>
    <dgm:cxn modelId="{2EDF7569-4F7B-49CE-8BF0-DC65CA9F4057}" type="presParOf" srcId="{9E8DA155-D640-433D-A87C-04D86B945B20}" destId="{1A9930E9-2875-42F6-8D88-9C4FC333D481}" srcOrd="3" destOrd="0" presId="urn:microsoft.com/office/officeart/2018/2/layout/IconLabelList"/>
    <dgm:cxn modelId="{615225CD-0072-404A-9105-21F0CD39D654}" type="presParOf" srcId="{9E8DA155-D640-433D-A87C-04D86B945B20}" destId="{DE6553F2-1AD5-40EB-8F48-C70BF336EE2F}" srcOrd="4" destOrd="0" presId="urn:microsoft.com/office/officeart/2018/2/layout/IconLabelList"/>
    <dgm:cxn modelId="{95057019-F086-4E90-8FBC-C22A29046C18}" type="presParOf" srcId="{DE6553F2-1AD5-40EB-8F48-C70BF336EE2F}" destId="{9F3338FC-B43E-4414-BFD4-6652A6847008}" srcOrd="0" destOrd="0" presId="urn:microsoft.com/office/officeart/2018/2/layout/IconLabelList"/>
    <dgm:cxn modelId="{D1011B2A-4034-4829-9383-8A118A08A2AC}" type="presParOf" srcId="{DE6553F2-1AD5-40EB-8F48-C70BF336EE2F}" destId="{5BAE4C8C-8082-437D-9655-E8D311E067AC}" srcOrd="1" destOrd="0" presId="urn:microsoft.com/office/officeart/2018/2/layout/IconLabelList"/>
    <dgm:cxn modelId="{D655402C-6166-41F5-85F1-051A66B265F2}" type="presParOf" srcId="{DE6553F2-1AD5-40EB-8F48-C70BF336EE2F}" destId="{D118A58F-3149-49C1-82FD-F39127CBBCB1}"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E3FF6E-844C-4F13-B423-4B355160C9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5356B1D-3D66-4D5B-93C3-682772F6E517}">
      <dgm:prSet/>
      <dgm:spPr/>
      <dgm:t>
        <a:bodyPr/>
        <a:lstStyle/>
        <a:p>
          <a:r>
            <a:rPr lang="sv-SE" dirty="0"/>
            <a:t>Protein </a:t>
          </a:r>
          <a:r>
            <a:rPr lang="sv-SE" dirty="0">
              <a:latin typeface="Corbel" panose="020B0503020204020204"/>
            </a:rPr>
            <a:t>Extraktion</a:t>
          </a:r>
          <a:endParaRPr lang="en-US" dirty="0"/>
        </a:p>
      </dgm:t>
    </dgm:pt>
    <dgm:pt modelId="{8485122E-D757-43F9-BBEE-20DF0E58C181}" type="parTrans" cxnId="{1C2598BE-55CD-45AF-8562-D785C96A65ED}">
      <dgm:prSet/>
      <dgm:spPr/>
      <dgm:t>
        <a:bodyPr/>
        <a:lstStyle/>
        <a:p>
          <a:endParaRPr lang="en-US"/>
        </a:p>
      </dgm:t>
    </dgm:pt>
    <dgm:pt modelId="{94D2A12D-63A6-4C72-B397-17AC74525AB8}" type="sibTrans" cxnId="{1C2598BE-55CD-45AF-8562-D785C96A65ED}">
      <dgm:prSet/>
      <dgm:spPr/>
      <dgm:t>
        <a:bodyPr/>
        <a:lstStyle/>
        <a:p>
          <a:endParaRPr lang="en-US"/>
        </a:p>
      </dgm:t>
    </dgm:pt>
    <dgm:pt modelId="{176CE330-E550-4E86-A8FA-A119329C6D92}">
      <dgm:prSet/>
      <dgm:spPr/>
      <dgm:t>
        <a:bodyPr/>
        <a:lstStyle/>
        <a:p>
          <a:r>
            <a:rPr lang="en-US" dirty="0">
              <a:latin typeface="Corbel" panose="020B0503020204020204"/>
            </a:rPr>
            <a:t>Seegras-Bioraffinerie</a:t>
          </a:r>
          <a:endParaRPr lang="en-US" dirty="0"/>
        </a:p>
      </dgm:t>
    </dgm:pt>
    <dgm:pt modelId="{B13FE517-85F0-4225-AF4E-774F59F8A1D1}" type="parTrans" cxnId="{5A0A6027-D1F5-4AA6-8D58-76290B3EFE8D}">
      <dgm:prSet/>
      <dgm:spPr/>
      <dgm:t>
        <a:bodyPr/>
        <a:lstStyle/>
        <a:p>
          <a:endParaRPr lang="en-US"/>
        </a:p>
      </dgm:t>
    </dgm:pt>
    <dgm:pt modelId="{0B600977-7CCC-4D66-ABF0-2F8599F7CD46}" type="sibTrans" cxnId="{5A0A6027-D1F5-4AA6-8D58-76290B3EFE8D}">
      <dgm:prSet/>
      <dgm:spPr/>
      <dgm:t>
        <a:bodyPr/>
        <a:lstStyle/>
        <a:p>
          <a:endParaRPr lang="en-US"/>
        </a:p>
      </dgm:t>
    </dgm:pt>
    <dgm:pt modelId="{BA51CFDA-95CD-4A1C-B196-25A89ABFE62D}">
      <dgm:prSet/>
      <dgm:spPr/>
      <dgm:t>
        <a:bodyPr/>
        <a:lstStyle/>
        <a:p>
          <a:r>
            <a:rPr lang="sv-SE" dirty="0"/>
            <a:t>Biogas </a:t>
          </a:r>
          <a:r>
            <a:rPr lang="sv-SE" dirty="0">
              <a:latin typeface="Corbel" panose="020B0503020204020204"/>
            </a:rPr>
            <a:t>Produktion</a:t>
          </a:r>
          <a:endParaRPr lang="sv-SE" dirty="0"/>
        </a:p>
      </dgm:t>
    </dgm:pt>
    <dgm:pt modelId="{CC2FFF3A-4820-4783-875F-C66C58458F17}" type="parTrans" cxnId="{3C0DC09F-37E9-4F95-91E4-AADBE2A9B040}">
      <dgm:prSet/>
      <dgm:spPr/>
      <dgm:t>
        <a:bodyPr/>
        <a:lstStyle/>
        <a:p>
          <a:endParaRPr lang="sv-SE"/>
        </a:p>
      </dgm:t>
    </dgm:pt>
    <dgm:pt modelId="{697FB21D-7EFE-493D-9C9D-3BF362679A8F}" type="sibTrans" cxnId="{3C0DC09F-37E9-4F95-91E4-AADBE2A9B040}">
      <dgm:prSet/>
      <dgm:spPr/>
      <dgm:t>
        <a:bodyPr/>
        <a:lstStyle/>
        <a:p>
          <a:endParaRPr lang="sv-SE"/>
        </a:p>
      </dgm:t>
    </dgm:pt>
    <dgm:pt modelId="{8D7033DA-D260-4C4A-AAFE-8CC0940EE771}" type="pres">
      <dgm:prSet presAssocID="{7AE3FF6E-844C-4F13-B423-4B355160C93A}" presName="linear" presStyleCnt="0">
        <dgm:presLayoutVars>
          <dgm:animLvl val="lvl"/>
          <dgm:resizeHandles val="exact"/>
        </dgm:presLayoutVars>
      </dgm:prSet>
      <dgm:spPr/>
    </dgm:pt>
    <dgm:pt modelId="{7C85A16F-48E0-4F69-9414-7D0D1BCD4690}" type="pres">
      <dgm:prSet presAssocID="{BA51CFDA-95CD-4A1C-B196-25A89ABFE62D}" presName="parentText" presStyleLbl="node1" presStyleIdx="0" presStyleCnt="3">
        <dgm:presLayoutVars>
          <dgm:chMax val="0"/>
          <dgm:bulletEnabled val="1"/>
        </dgm:presLayoutVars>
      </dgm:prSet>
      <dgm:spPr/>
    </dgm:pt>
    <dgm:pt modelId="{308C1EB7-5358-429F-9181-EDFDA35531F5}" type="pres">
      <dgm:prSet presAssocID="{697FB21D-7EFE-493D-9C9D-3BF362679A8F}" presName="spacer" presStyleCnt="0"/>
      <dgm:spPr/>
    </dgm:pt>
    <dgm:pt modelId="{8BD304F1-D813-45F6-A280-5D8BB327C7FD}" type="pres">
      <dgm:prSet presAssocID="{25356B1D-3D66-4D5B-93C3-682772F6E517}" presName="parentText" presStyleLbl="node1" presStyleIdx="1" presStyleCnt="3">
        <dgm:presLayoutVars>
          <dgm:chMax val="0"/>
          <dgm:bulletEnabled val="1"/>
        </dgm:presLayoutVars>
      </dgm:prSet>
      <dgm:spPr/>
    </dgm:pt>
    <dgm:pt modelId="{E2D75338-4733-47A3-856C-FC7BC63D7650}" type="pres">
      <dgm:prSet presAssocID="{94D2A12D-63A6-4C72-B397-17AC74525AB8}" presName="spacer" presStyleCnt="0"/>
      <dgm:spPr/>
    </dgm:pt>
    <dgm:pt modelId="{DB852A9E-641B-408B-906B-722A8562532E}" type="pres">
      <dgm:prSet presAssocID="{176CE330-E550-4E86-A8FA-A119329C6D92}" presName="parentText" presStyleLbl="node1" presStyleIdx="2" presStyleCnt="3">
        <dgm:presLayoutVars>
          <dgm:chMax val="0"/>
          <dgm:bulletEnabled val="1"/>
        </dgm:presLayoutVars>
      </dgm:prSet>
      <dgm:spPr/>
    </dgm:pt>
  </dgm:ptLst>
  <dgm:cxnLst>
    <dgm:cxn modelId="{5A0A6027-D1F5-4AA6-8D58-76290B3EFE8D}" srcId="{7AE3FF6E-844C-4F13-B423-4B355160C93A}" destId="{176CE330-E550-4E86-A8FA-A119329C6D92}" srcOrd="2" destOrd="0" parTransId="{B13FE517-85F0-4225-AF4E-774F59F8A1D1}" sibTransId="{0B600977-7CCC-4D66-ABF0-2F8599F7CD46}"/>
    <dgm:cxn modelId="{B7855558-F044-4C37-A12F-FEB3B1441F1E}" type="presOf" srcId="{7AE3FF6E-844C-4F13-B423-4B355160C93A}" destId="{8D7033DA-D260-4C4A-AAFE-8CC0940EE771}" srcOrd="0" destOrd="0" presId="urn:microsoft.com/office/officeart/2005/8/layout/vList2"/>
    <dgm:cxn modelId="{3C0DC09F-37E9-4F95-91E4-AADBE2A9B040}" srcId="{7AE3FF6E-844C-4F13-B423-4B355160C93A}" destId="{BA51CFDA-95CD-4A1C-B196-25A89ABFE62D}" srcOrd="0" destOrd="0" parTransId="{CC2FFF3A-4820-4783-875F-C66C58458F17}" sibTransId="{697FB21D-7EFE-493D-9C9D-3BF362679A8F}"/>
    <dgm:cxn modelId="{F61F96AF-7B5B-46C1-9FF5-B96A5C0B060F}" type="presOf" srcId="{176CE330-E550-4E86-A8FA-A119329C6D92}" destId="{DB852A9E-641B-408B-906B-722A8562532E}" srcOrd="0" destOrd="0" presId="urn:microsoft.com/office/officeart/2005/8/layout/vList2"/>
    <dgm:cxn modelId="{D0A4ABB9-38B9-4C52-B63D-9A1A7C1E6F26}" type="presOf" srcId="{25356B1D-3D66-4D5B-93C3-682772F6E517}" destId="{8BD304F1-D813-45F6-A280-5D8BB327C7FD}" srcOrd="0" destOrd="0" presId="urn:microsoft.com/office/officeart/2005/8/layout/vList2"/>
    <dgm:cxn modelId="{04323DBC-BF65-4E08-A0F2-C5D0FD11A674}" type="presOf" srcId="{BA51CFDA-95CD-4A1C-B196-25A89ABFE62D}" destId="{7C85A16F-48E0-4F69-9414-7D0D1BCD4690}" srcOrd="0" destOrd="0" presId="urn:microsoft.com/office/officeart/2005/8/layout/vList2"/>
    <dgm:cxn modelId="{1C2598BE-55CD-45AF-8562-D785C96A65ED}" srcId="{7AE3FF6E-844C-4F13-B423-4B355160C93A}" destId="{25356B1D-3D66-4D5B-93C3-682772F6E517}" srcOrd="1" destOrd="0" parTransId="{8485122E-D757-43F9-BBEE-20DF0E58C181}" sibTransId="{94D2A12D-63A6-4C72-B397-17AC74525AB8}"/>
    <dgm:cxn modelId="{12A9CB57-C589-43F5-A1EE-1A37113364DC}" type="presParOf" srcId="{8D7033DA-D260-4C4A-AAFE-8CC0940EE771}" destId="{7C85A16F-48E0-4F69-9414-7D0D1BCD4690}" srcOrd="0" destOrd="0" presId="urn:microsoft.com/office/officeart/2005/8/layout/vList2"/>
    <dgm:cxn modelId="{108203EA-B92B-4547-9A24-808677518D21}" type="presParOf" srcId="{8D7033DA-D260-4C4A-AAFE-8CC0940EE771}" destId="{308C1EB7-5358-429F-9181-EDFDA35531F5}" srcOrd="1" destOrd="0" presId="urn:microsoft.com/office/officeart/2005/8/layout/vList2"/>
    <dgm:cxn modelId="{FF023439-6FDB-42E6-A4BF-8C0B34B93949}" type="presParOf" srcId="{8D7033DA-D260-4C4A-AAFE-8CC0940EE771}" destId="{8BD304F1-D813-45F6-A280-5D8BB327C7FD}" srcOrd="2" destOrd="0" presId="urn:microsoft.com/office/officeart/2005/8/layout/vList2"/>
    <dgm:cxn modelId="{86E584DF-CC52-4C92-A55B-F39A1D78E22B}" type="presParOf" srcId="{8D7033DA-D260-4C4A-AAFE-8CC0940EE771}" destId="{E2D75338-4733-47A3-856C-FC7BC63D7650}" srcOrd="3" destOrd="0" presId="urn:microsoft.com/office/officeart/2005/8/layout/vList2"/>
    <dgm:cxn modelId="{2A49801A-4208-4DEA-BB4F-0EB18779D985}" type="presParOf" srcId="{8D7033DA-D260-4C4A-AAFE-8CC0940EE771}" destId="{DB852A9E-641B-408B-906B-722A8562532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367B-0C36-460C-97F1-07AC9045DA1A}">
      <dsp:nvSpPr>
        <dsp:cNvPr id="0" name=""/>
        <dsp:cNvSpPr/>
      </dsp:nvSpPr>
      <dsp:spPr>
        <a:xfrm>
          <a:off x="1676617"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sv-SE" sz="2400" kern="1200" dirty="0" err="1">
              <a:solidFill>
                <a:srgbClr val="FFFFFF"/>
              </a:solidFill>
              <a:latin typeface="Calibri"/>
              <a:ea typeface="Calibri"/>
              <a:cs typeface="Calibri"/>
            </a:rPr>
            <a:t>Der</a:t>
          </a:r>
          <a:r>
            <a:rPr lang="sv-SE" sz="2400" kern="1200" dirty="0">
              <a:solidFill>
                <a:srgbClr val="FFFFFF"/>
              </a:solidFill>
              <a:latin typeface="Calibri"/>
              <a:ea typeface="Calibri"/>
              <a:cs typeface="Calibri"/>
            </a:rPr>
            <a:t> </a:t>
          </a:r>
          <a:r>
            <a:rPr lang="sv-SE" sz="2400" kern="1200" dirty="0" err="1">
              <a:solidFill>
                <a:srgbClr val="FFFFFF"/>
              </a:solidFill>
              <a:latin typeface="Calibri"/>
              <a:ea typeface="Calibri"/>
              <a:cs typeface="Calibri"/>
            </a:rPr>
            <a:t>Unterschied</a:t>
          </a:r>
          <a:r>
            <a:rPr lang="sv-SE" sz="2400" kern="1200" dirty="0">
              <a:solidFill>
                <a:srgbClr val="FFFFFF"/>
              </a:solidFill>
              <a:latin typeface="Calibri"/>
              <a:ea typeface="Calibri"/>
              <a:cs typeface="Calibri"/>
            </a:rPr>
            <a:t> </a:t>
          </a:r>
          <a:r>
            <a:rPr lang="sv-SE" sz="2400" kern="1200" dirty="0" err="1">
              <a:solidFill>
                <a:srgbClr val="FFFFFF"/>
              </a:solidFill>
              <a:latin typeface="Calibri"/>
              <a:ea typeface="Calibri"/>
              <a:cs typeface="Calibri"/>
            </a:rPr>
            <a:t>zwischen</a:t>
          </a:r>
          <a:r>
            <a:rPr lang="sv-SE" sz="2400" kern="1200" dirty="0">
              <a:solidFill>
                <a:srgbClr val="FFFFFF"/>
              </a:solidFill>
              <a:latin typeface="Calibri"/>
              <a:ea typeface="Calibri"/>
              <a:cs typeface="Calibri"/>
            </a:rPr>
            <a:t> </a:t>
          </a:r>
          <a:r>
            <a:rPr lang="sv-SE" sz="2400" kern="1200" dirty="0" err="1">
              <a:solidFill>
                <a:srgbClr val="FFFFFF"/>
              </a:solidFill>
              <a:latin typeface="Calibri"/>
              <a:ea typeface="Calibri"/>
              <a:cs typeface="Calibri"/>
            </a:rPr>
            <a:t>der</a:t>
          </a:r>
          <a:r>
            <a:rPr lang="sv-SE" sz="2400" kern="1200" dirty="0">
              <a:solidFill>
                <a:srgbClr val="FFFFFF"/>
              </a:solidFill>
              <a:latin typeface="Calibri"/>
              <a:ea typeface="Calibri"/>
              <a:cs typeface="Calibri"/>
            </a:rPr>
            <a:t> </a:t>
          </a:r>
          <a:r>
            <a:rPr lang="sv-SE" sz="2400" kern="1200" dirty="0" err="1">
              <a:solidFill>
                <a:srgbClr val="FFFFFF"/>
              </a:solidFill>
              <a:latin typeface="Calibri"/>
              <a:ea typeface="Calibri"/>
              <a:cs typeface="Calibri"/>
            </a:rPr>
            <a:t>linearen</a:t>
          </a:r>
          <a:r>
            <a:rPr lang="sv-SE" sz="2400" kern="1200" dirty="0">
              <a:solidFill>
                <a:srgbClr val="FFFFFF"/>
              </a:solidFill>
              <a:latin typeface="Calibri"/>
              <a:ea typeface="Calibri"/>
              <a:cs typeface="Calibri"/>
            </a:rPr>
            <a:t> </a:t>
          </a:r>
          <a:r>
            <a:rPr lang="sv-SE" sz="2400" kern="1200" dirty="0" err="1">
              <a:solidFill>
                <a:srgbClr val="FFFFFF"/>
              </a:solidFill>
              <a:latin typeface="Calibri"/>
              <a:ea typeface="Calibri"/>
              <a:cs typeface="Calibri"/>
            </a:rPr>
            <a:t>und</a:t>
          </a:r>
          <a:r>
            <a:rPr lang="sv-SE" sz="2400" kern="1200" dirty="0">
              <a:solidFill>
                <a:srgbClr val="FFFFFF"/>
              </a:solidFill>
              <a:latin typeface="Calibri"/>
              <a:ea typeface="Calibri"/>
              <a:cs typeface="Calibri"/>
            </a:rPr>
            <a:t> </a:t>
          </a:r>
          <a:r>
            <a:rPr lang="sv-SE" sz="2400" kern="1200" dirty="0" err="1">
              <a:solidFill>
                <a:srgbClr val="FFFFFF"/>
              </a:solidFill>
              <a:latin typeface="Calibri"/>
              <a:ea typeface="Calibri"/>
              <a:cs typeface="Calibri"/>
            </a:rPr>
            <a:t>der</a:t>
          </a:r>
          <a:r>
            <a:rPr lang="sv-SE" sz="2400" kern="1200" dirty="0">
              <a:solidFill>
                <a:srgbClr val="FFFFFF"/>
              </a:solidFill>
              <a:latin typeface="Calibri"/>
              <a:ea typeface="Calibri"/>
              <a:cs typeface="Calibri"/>
            </a:rPr>
            <a:t> </a:t>
          </a:r>
          <a:r>
            <a:rPr lang="sv-SE" sz="2400" kern="1200" dirty="0" err="1">
              <a:solidFill>
                <a:srgbClr val="FFFFFF"/>
              </a:solidFill>
              <a:latin typeface="Calibri"/>
              <a:ea typeface="Calibri"/>
              <a:cs typeface="Calibri"/>
            </a:rPr>
            <a:t>zirkulären</a:t>
          </a:r>
          <a:r>
            <a:rPr lang="sv-SE" sz="2400" kern="1200" dirty="0">
              <a:solidFill>
                <a:srgbClr val="FFFFFF"/>
              </a:solidFill>
              <a:latin typeface="Calibri"/>
              <a:ea typeface="Calibri"/>
              <a:cs typeface="Calibri"/>
            </a:rPr>
            <a:t> Bioökonomie</a:t>
          </a:r>
          <a:endParaRPr lang="sv-SE" sz="2400" kern="1200" dirty="0"/>
        </a:p>
      </dsp:txBody>
      <dsp:txXfrm>
        <a:off x="1676617" y="1381"/>
        <a:ext cx="3104489" cy="1862693"/>
      </dsp:txXfrm>
    </dsp:sp>
    <dsp:sp modelId="{CC6A0D29-7CDB-4BA6-8903-822E199B8152}">
      <dsp:nvSpPr>
        <dsp:cNvPr id="0" name=""/>
        <dsp:cNvSpPr/>
      </dsp:nvSpPr>
      <dsp:spPr>
        <a:xfrm>
          <a:off x="5091555"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err="1"/>
            <a:t>Wichtigste</a:t>
          </a:r>
          <a:r>
            <a:rPr lang="en-US" sz="2400" kern="1200" dirty="0"/>
            <a:t> </a:t>
          </a:r>
          <a:r>
            <a:rPr lang="en-US" sz="2400" kern="1200" dirty="0" err="1"/>
            <a:t>Produktionsschritte</a:t>
          </a:r>
          <a:r>
            <a:rPr lang="en-US" sz="2400" kern="1200" dirty="0"/>
            <a:t> in Bioraffinerien</a:t>
          </a:r>
          <a:endParaRPr lang="sv-SE" sz="2400" kern="1200" dirty="0"/>
        </a:p>
      </dsp:txBody>
      <dsp:txXfrm>
        <a:off x="5091555" y="1381"/>
        <a:ext cx="3104489" cy="1862693"/>
      </dsp:txXfrm>
    </dsp:sp>
    <dsp:sp modelId="{64B446F0-368E-4319-85DC-99164F1A1378}">
      <dsp:nvSpPr>
        <dsp:cNvPr id="0" name=""/>
        <dsp:cNvSpPr/>
      </dsp:nvSpPr>
      <dsp:spPr>
        <a:xfrm>
          <a:off x="1676617"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Nutzung</a:t>
          </a:r>
          <a:r>
            <a:rPr lang="en-US" sz="2400" kern="1200" dirty="0"/>
            <a:t> von Biogas und </a:t>
          </a:r>
          <a:r>
            <a:rPr lang="en-US" sz="2400" kern="1200" dirty="0">
              <a:latin typeface="Corbel" panose="020B0503020204020204"/>
            </a:rPr>
            <a:t>Reststoffen</a:t>
          </a:r>
          <a:r>
            <a:rPr lang="en-US" sz="2400" kern="1200" dirty="0"/>
            <a:t> aus Bioraffinerien</a:t>
          </a:r>
          <a:endParaRPr lang="sv-SE" sz="2400" kern="1200" dirty="0"/>
        </a:p>
      </dsp:txBody>
      <dsp:txXfrm>
        <a:off x="1676617" y="2174524"/>
        <a:ext cx="3104489" cy="1862693"/>
      </dsp:txXfrm>
    </dsp:sp>
    <dsp:sp modelId="{174E2D8C-32C3-41FB-9434-F3D947CA1ABB}">
      <dsp:nvSpPr>
        <dsp:cNvPr id="0" name=""/>
        <dsp:cNvSpPr/>
      </dsp:nvSpPr>
      <dsp:spPr>
        <a:xfrm>
          <a:off x="5091555"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sv-SE" sz="2400" kern="1200" dirty="0"/>
            <a:t>Nachhaltige Strategien für den Übergang zu einer stärker biobasierten Wirtschaft</a:t>
          </a:r>
          <a:endParaRPr lang="sv-SE" sz="2400" kern="1200" dirty="0">
            <a:latin typeface="Corbel" panose="020B0503020204020204"/>
          </a:endParaRPr>
        </a:p>
      </dsp:txBody>
      <dsp:txXfrm>
        <a:off x="5091555" y="2174524"/>
        <a:ext cx="3104489" cy="1862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562C4-7D8A-4811-A36E-3233C4F5588A}">
      <dsp:nvSpPr>
        <dsp:cNvPr id="0" name=""/>
        <dsp:cNvSpPr/>
      </dsp:nvSpPr>
      <dsp:spPr>
        <a:xfrm>
          <a:off x="1003615" y="731577"/>
          <a:ext cx="1264087" cy="12640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6040EA-51C5-4655-AABD-20FA248DFA8D}">
      <dsp:nvSpPr>
        <dsp:cNvPr id="0" name=""/>
        <dsp:cNvSpPr/>
      </dsp:nvSpPr>
      <dsp:spPr>
        <a:xfrm>
          <a:off x="231117"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Use of organic materials for the production of products and energy</a:t>
          </a:r>
        </a:p>
      </dsp:txBody>
      <dsp:txXfrm>
        <a:off x="231117" y="2345892"/>
        <a:ext cx="2809082" cy="720000"/>
      </dsp:txXfrm>
    </dsp:sp>
    <dsp:sp modelId="{452336BB-6BF3-4136-A89F-7E320C301E6F}">
      <dsp:nvSpPr>
        <dsp:cNvPr id="0" name=""/>
        <dsp:cNvSpPr/>
      </dsp:nvSpPr>
      <dsp:spPr>
        <a:xfrm>
          <a:off x="4304287" y="731577"/>
          <a:ext cx="1264087" cy="12640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BDBE2D-C78F-43F3-8B60-0F76674D0B80}">
      <dsp:nvSpPr>
        <dsp:cNvPr id="0" name=""/>
        <dsp:cNvSpPr/>
      </dsp:nvSpPr>
      <dsp:spPr>
        <a:xfrm>
          <a:off x="3531790"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Environmentally friendly use of plants ,algae and waste</a:t>
          </a:r>
        </a:p>
      </dsp:txBody>
      <dsp:txXfrm>
        <a:off x="3531790" y="2345892"/>
        <a:ext cx="2809082" cy="720000"/>
      </dsp:txXfrm>
    </dsp:sp>
    <dsp:sp modelId="{9F3338FC-B43E-4414-BFD4-6652A6847008}">
      <dsp:nvSpPr>
        <dsp:cNvPr id="0" name=""/>
        <dsp:cNvSpPr/>
      </dsp:nvSpPr>
      <dsp:spPr>
        <a:xfrm>
          <a:off x="7604960" y="731577"/>
          <a:ext cx="1264087" cy="12640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18A58F-3149-49C1-82FD-F39127CBBCB1}">
      <dsp:nvSpPr>
        <dsp:cNvPr id="0" name=""/>
        <dsp:cNvSpPr/>
      </dsp:nvSpPr>
      <dsp:spPr>
        <a:xfrm>
          <a:off x="6832462"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Chemical, thermal and physical processing</a:t>
          </a:r>
        </a:p>
      </dsp:txBody>
      <dsp:txXfrm>
        <a:off x="6832462" y="2345892"/>
        <a:ext cx="2809082"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5A16F-48E0-4F69-9414-7D0D1BCD4690}">
      <dsp:nvSpPr>
        <dsp:cNvPr id="0" name=""/>
        <dsp:cNvSpPr/>
      </dsp:nvSpPr>
      <dsp:spPr>
        <a:xfrm>
          <a:off x="0" y="624605"/>
          <a:ext cx="4754880" cy="9354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sv-SE" sz="3900" kern="1200" dirty="0"/>
            <a:t>Biogas </a:t>
          </a:r>
          <a:r>
            <a:rPr lang="sv-SE" sz="3900" kern="1200" dirty="0">
              <a:latin typeface="Corbel" panose="020B0503020204020204"/>
            </a:rPr>
            <a:t>Produktion</a:t>
          </a:r>
          <a:endParaRPr lang="sv-SE" sz="3900" kern="1200" dirty="0"/>
        </a:p>
      </dsp:txBody>
      <dsp:txXfrm>
        <a:off x="45663" y="670268"/>
        <a:ext cx="4663554" cy="844089"/>
      </dsp:txXfrm>
    </dsp:sp>
    <dsp:sp modelId="{8BD304F1-D813-45F6-A280-5D8BB327C7FD}">
      <dsp:nvSpPr>
        <dsp:cNvPr id="0" name=""/>
        <dsp:cNvSpPr/>
      </dsp:nvSpPr>
      <dsp:spPr>
        <a:xfrm>
          <a:off x="0" y="1672340"/>
          <a:ext cx="4754880" cy="9354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sv-SE" sz="3900" kern="1200" dirty="0"/>
            <a:t>Protein </a:t>
          </a:r>
          <a:r>
            <a:rPr lang="sv-SE" sz="3900" kern="1200" dirty="0">
              <a:latin typeface="Corbel" panose="020B0503020204020204"/>
            </a:rPr>
            <a:t>Extraktion</a:t>
          </a:r>
          <a:endParaRPr lang="en-US" sz="3900" kern="1200" dirty="0"/>
        </a:p>
      </dsp:txBody>
      <dsp:txXfrm>
        <a:off x="45663" y="1718003"/>
        <a:ext cx="4663554" cy="844089"/>
      </dsp:txXfrm>
    </dsp:sp>
    <dsp:sp modelId="{DB852A9E-641B-408B-906B-722A8562532E}">
      <dsp:nvSpPr>
        <dsp:cNvPr id="0" name=""/>
        <dsp:cNvSpPr/>
      </dsp:nvSpPr>
      <dsp:spPr>
        <a:xfrm>
          <a:off x="0" y="2720075"/>
          <a:ext cx="4754880" cy="9354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dirty="0">
              <a:latin typeface="Corbel" panose="020B0503020204020204"/>
            </a:rPr>
            <a:t>Seegras-Bioraffinerie</a:t>
          </a:r>
          <a:endParaRPr lang="en-US" sz="3900" kern="1200" dirty="0"/>
        </a:p>
      </dsp:txBody>
      <dsp:txXfrm>
        <a:off x="45663" y="2765738"/>
        <a:ext cx="4663554" cy="8440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2F2AC-FC87-406B-B0F7-8F8B294BDFE1}" type="datetimeFigureOut">
              <a:rPr lang="sv-SE" smtClean="0"/>
              <a:t>2025-03-07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E7DAC-F397-4073-A179-6D214EB121FD}" type="slidenum">
              <a:rPr lang="sv-SE" smtClean="0"/>
              <a:t>‹#›</a:t>
            </a:fld>
            <a:endParaRPr lang="sv-SE"/>
          </a:p>
        </p:txBody>
      </p:sp>
    </p:spTree>
    <p:extLst>
      <p:ext uri="{BB962C8B-B14F-4D97-AF65-F5344CB8AC3E}">
        <p14:creationId xmlns:p14="http://schemas.microsoft.com/office/powerpoint/2010/main" val="127297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a:t>
            </a:fld>
            <a:endParaRPr lang="sv-SE"/>
          </a:p>
        </p:txBody>
      </p:sp>
    </p:spTree>
    <p:extLst>
      <p:ext uri="{BB962C8B-B14F-4D97-AF65-F5344CB8AC3E}">
        <p14:creationId xmlns:p14="http://schemas.microsoft.com/office/powerpoint/2010/main" val="155897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Print or copy the task for the students - review the correct answer on the next slide</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10</a:t>
            </a:fld>
            <a:endParaRPr lang="sv-SE"/>
          </a:p>
        </p:txBody>
      </p:sp>
    </p:spTree>
    <p:extLst>
      <p:ext uri="{BB962C8B-B14F-4D97-AF65-F5344CB8AC3E}">
        <p14:creationId xmlns:p14="http://schemas.microsoft.com/office/powerpoint/2010/main" val="422001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11</a:t>
            </a:fld>
            <a:endParaRPr lang="sv-SE"/>
          </a:p>
        </p:txBody>
      </p:sp>
    </p:spTree>
    <p:extLst>
      <p:ext uri="{BB962C8B-B14F-4D97-AF65-F5344CB8AC3E}">
        <p14:creationId xmlns:p14="http://schemas.microsoft.com/office/powerpoint/2010/main" val="4201397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12</a:t>
            </a:fld>
            <a:endParaRPr lang="sv-SE"/>
          </a:p>
        </p:txBody>
      </p:sp>
    </p:spTree>
    <p:extLst>
      <p:ext uri="{BB962C8B-B14F-4D97-AF65-F5344CB8AC3E}">
        <p14:creationId xmlns:p14="http://schemas.microsoft.com/office/powerpoint/2010/main" val="316281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13</a:t>
            </a:fld>
            <a:endParaRPr lang="sv-SE"/>
          </a:p>
        </p:txBody>
      </p:sp>
    </p:spTree>
    <p:extLst>
      <p:ext uri="{BB962C8B-B14F-4D97-AF65-F5344CB8AC3E}">
        <p14:creationId xmlns:p14="http://schemas.microsoft.com/office/powerpoint/2010/main" val="255595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en-US" dirty="0"/>
              <a:t>Hydrothermal carbonization (HTC) is a technology by which a wet biomass can be processed into a higher value material. The process involves heating the wet biomass for a few hours to 200-250°C under high pressure to avoid boiling.</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15</a:t>
            </a:fld>
            <a:endParaRPr lang="sv-SE"/>
          </a:p>
        </p:txBody>
      </p:sp>
    </p:spTree>
    <p:extLst>
      <p:ext uri="{BB962C8B-B14F-4D97-AF65-F5344CB8AC3E}">
        <p14:creationId xmlns:p14="http://schemas.microsoft.com/office/powerpoint/2010/main" val="675860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16</a:t>
            </a:fld>
            <a:endParaRPr lang="sv-SE"/>
          </a:p>
        </p:txBody>
      </p:sp>
    </p:spTree>
    <p:extLst>
      <p:ext uri="{BB962C8B-B14F-4D97-AF65-F5344CB8AC3E}">
        <p14:creationId xmlns:p14="http://schemas.microsoft.com/office/powerpoint/2010/main" val="502214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17</a:t>
            </a:fld>
            <a:endParaRPr lang="sv-SE"/>
          </a:p>
        </p:txBody>
      </p:sp>
    </p:spTree>
    <p:extLst>
      <p:ext uri="{BB962C8B-B14F-4D97-AF65-F5344CB8AC3E}">
        <p14:creationId xmlns:p14="http://schemas.microsoft.com/office/powerpoint/2010/main" val="949247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18</a:t>
            </a:fld>
            <a:endParaRPr lang="sv-SE"/>
          </a:p>
        </p:txBody>
      </p:sp>
    </p:spTree>
    <p:extLst>
      <p:ext uri="{BB962C8B-B14F-4D97-AF65-F5344CB8AC3E}">
        <p14:creationId xmlns:p14="http://schemas.microsoft.com/office/powerpoint/2010/main" val="3156419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19</a:t>
            </a:fld>
            <a:endParaRPr lang="sv-SE"/>
          </a:p>
        </p:txBody>
      </p:sp>
    </p:spTree>
    <p:extLst>
      <p:ext uri="{BB962C8B-B14F-4D97-AF65-F5344CB8AC3E}">
        <p14:creationId xmlns:p14="http://schemas.microsoft.com/office/powerpoint/2010/main" val="1137996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A bio-based economy contributes to more sustainable methods and to reducing climate change. </a:t>
            </a:r>
          </a:p>
          <a:p>
            <a:endParaRPr lang="en-US" dirty="0"/>
          </a:p>
          <a:p>
            <a:endParaRPr lang="en-US" dirty="0"/>
          </a:p>
          <a:p>
            <a:r>
              <a:rPr lang="en-US" dirty="0"/>
              <a:t>This is done with everything from very simple technology – such as reusing production waste as resources in the manufacture of new products – to advanced technology – such as producing new materials, for example bioplastics, from components from the original biomass. The aim is always to achieve the most efficient material flows possible, especially with regard to carbon</a:t>
            </a:r>
          </a:p>
          <a:p>
            <a:endParaRPr lang="en-US" dirty="0"/>
          </a:p>
          <a:p>
            <a:r>
              <a:rPr lang="en-US" dirty="0"/>
              <a:t>A renewable resource is a natural resource that depletes more slowly than it is replenished. The resource must have ways to recover to be called renewable. However, they can become non-renewable if they are used to a greater extent than nature's ability to regenerate them.</a:t>
            </a:r>
          </a:p>
          <a:p>
            <a:r>
              <a:rPr lang="en-US" dirty="0"/>
              <a:t>A CIRCULAR bioeconomy can contribute to more sustainable practices and to reducing climate change. This can be done with everything from very simple technology – such as reusing production waste as resources in the manufacture of new products – to very advanced technology – such as producing new materials, for example bioplastics, from components from the original biomass. The aim is always to achieve the most efficient material flows possible, especially with regard to carbon.</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20</a:t>
            </a:fld>
            <a:endParaRPr lang="sv-SE"/>
          </a:p>
        </p:txBody>
      </p:sp>
    </p:spTree>
    <p:extLst>
      <p:ext uri="{BB962C8B-B14F-4D97-AF65-F5344CB8AC3E}">
        <p14:creationId xmlns:p14="http://schemas.microsoft.com/office/powerpoint/2010/main" val="3576423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a:t>
            </a:fld>
            <a:endParaRPr lang="sv-SE"/>
          </a:p>
        </p:txBody>
      </p:sp>
    </p:spTree>
    <p:extLst>
      <p:ext uri="{BB962C8B-B14F-4D97-AF65-F5344CB8AC3E}">
        <p14:creationId xmlns:p14="http://schemas.microsoft.com/office/powerpoint/2010/main" val="989732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21</a:t>
            </a:fld>
            <a:endParaRPr lang="sv-SE"/>
          </a:p>
        </p:txBody>
      </p:sp>
    </p:spTree>
    <p:extLst>
      <p:ext uri="{BB962C8B-B14F-4D97-AF65-F5344CB8AC3E}">
        <p14:creationId xmlns:p14="http://schemas.microsoft.com/office/powerpoint/2010/main" val="30164369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22</a:t>
            </a:fld>
            <a:endParaRPr lang="sv-SE"/>
          </a:p>
        </p:txBody>
      </p:sp>
    </p:spTree>
    <p:extLst>
      <p:ext uri="{BB962C8B-B14F-4D97-AF65-F5344CB8AC3E}">
        <p14:creationId xmlns:p14="http://schemas.microsoft.com/office/powerpoint/2010/main" val="538467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3</a:t>
            </a:fld>
            <a:endParaRPr lang="sv-SE"/>
          </a:p>
        </p:txBody>
      </p:sp>
    </p:spTree>
    <p:extLst>
      <p:ext uri="{BB962C8B-B14F-4D97-AF65-F5344CB8AC3E}">
        <p14:creationId xmlns:p14="http://schemas.microsoft.com/office/powerpoint/2010/main" val="257050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4</a:t>
            </a:fld>
            <a:endParaRPr lang="sv-SE"/>
          </a:p>
        </p:txBody>
      </p:sp>
    </p:spTree>
    <p:extLst>
      <p:ext uri="{BB962C8B-B14F-4D97-AF65-F5344CB8AC3E}">
        <p14:creationId xmlns:p14="http://schemas.microsoft.com/office/powerpoint/2010/main" val="239277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5</a:t>
            </a:fld>
            <a:endParaRPr lang="sv-SE"/>
          </a:p>
        </p:txBody>
      </p:sp>
    </p:spTree>
    <p:extLst>
      <p:ext uri="{BB962C8B-B14F-4D97-AF65-F5344CB8AC3E}">
        <p14:creationId xmlns:p14="http://schemas.microsoft.com/office/powerpoint/2010/main" val="41582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6</a:t>
            </a:fld>
            <a:endParaRPr lang="sv-SE"/>
          </a:p>
        </p:txBody>
      </p:sp>
    </p:spTree>
    <p:extLst>
      <p:ext uri="{BB962C8B-B14F-4D97-AF65-F5344CB8AC3E}">
        <p14:creationId xmlns:p14="http://schemas.microsoft.com/office/powerpoint/2010/main" val="2783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3,47 min</a:t>
            </a:r>
          </a:p>
        </p:txBody>
      </p:sp>
      <p:sp>
        <p:nvSpPr>
          <p:cNvPr id="4" name="Platshållare för bildnummer 3"/>
          <p:cNvSpPr>
            <a:spLocks noGrp="1"/>
          </p:cNvSpPr>
          <p:nvPr>
            <p:ph type="sldNum" sz="quarter" idx="5"/>
          </p:nvPr>
        </p:nvSpPr>
        <p:spPr/>
        <p:txBody>
          <a:bodyPr/>
          <a:lstStyle/>
          <a:p>
            <a:fld id="{99AE7DAC-F397-4073-A179-6D214EB121FD}" type="slidenum">
              <a:rPr lang="sv-SE" smtClean="0"/>
              <a:t>7</a:t>
            </a:fld>
            <a:endParaRPr lang="sv-SE"/>
          </a:p>
        </p:txBody>
      </p:sp>
    </p:spTree>
    <p:extLst>
      <p:ext uri="{BB962C8B-B14F-4D97-AF65-F5344CB8AC3E}">
        <p14:creationId xmlns:p14="http://schemas.microsoft.com/office/powerpoint/2010/main" val="155784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8</a:t>
            </a:fld>
            <a:endParaRPr lang="sv-SE"/>
          </a:p>
        </p:txBody>
      </p:sp>
    </p:spTree>
    <p:extLst>
      <p:ext uri="{BB962C8B-B14F-4D97-AF65-F5344CB8AC3E}">
        <p14:creationId xmlns:p14="http://schemas.microsoft.com/office/powerpoint/2010/main" val="34619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9</a:t>
            </a:fld>
            <a:endParaRPr lang="sv-SE"/>
          </a:p>
        </p:txBody>
      </p:sp>
    </p:spTree>
    <p:extLst>
      <p:ext uri="{BB962C8B-B14F-4D97-AF65-F5344CB8AC3E}">
        <p14:creationId xmlns:p14="http://schemas.microsoft.com/office/powerpoint/2010/main" val="3224320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sv-SE"/>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714657-8179-4480-A823-1BFADF3ECB9B}" type="slidenum">
              <a:rPr lang="sv-SE" smtClean="0"/>
              <a:t>‹#›</a:t>
            </a:fld>
            <a:endParaRPr lang="sv-SE"/>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79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66068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2223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04348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v-SE"/>
              <a:t>Klicka här för att ändra mall för rubrikformat</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2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408330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DA17AE9-A3D1-4617-8166-E6C4283D6811}" type="datetimeFigureOut">
              <a:rPr lang="sv-SE" smtClean="0"/>
              <a:t>2025-03-07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8716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DA17AE9-A3D1-4617-8166-E6C4283D6811}" type="datetimeFigureOut">
              <a:rPr lang="sv-SE" smtClean="0"/>
              <a:t>2025-03-07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5596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17AE9-A3D1-4617-8166-E6C4283D6811}" type="datetimeFigureOut">
              <a:rPr lang="sv-SE" smtClean="0"/>
              <a:t>2025-03-07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60782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172058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98622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sv-SE"/>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8714657-8179-4480-A823-1BFADF3ECB9B}" type="slidenum">
              <a:rPr lang="sv-SE" smtClean="0"/>
              <a:t>‹#›</a:t>
            </a:fld>
            <a:endParaRPr lang="sv-SE"/>
          </a:p>
        </p:txBody>
      </p:sp>
    </p:spTree>
    <p:extLst>
      <p:ext uri="{BB962C8B-B14F-4D97-AF65-F5344CB8AC3E}">
        <p14:creationId xmlns:p14="http://schemas.microsoft.com/office/powerpoint/2010/main" val="162884210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x-jZmE-2_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6EE11D-B2A4-512D-9B3F-B9BED59E6F96}"/>
              </a:ext>
            </a:extLst>
          </p:cNvPr>
          <p:cNvSpPr>
            <a:spLocks noGrp="1"/>
          </p:cNvSpPr>
          <p:nvPr>
            <p:ph type="ctrTitle"/>
          </p:nvPr>
        </p:nvSpPr>
        <p:spPr>
          <a:xfrm>
            <a:off x="3215729" y="1764407"/>
            <a:ext cx="5760846" cy="2310312"/>
          </a:xfrm>
        </p:spPr>
        <p:txBody>
          <a:bodyPr>
            <a:normAutofit fontScale="90000"/>
          </a:bodyPr>
          <a:lstStyle/>
          <a:p>
            <a:pPr>
              <a:lnSpc>
                <a:spcPct val="107000"/>
              </a:lnSpc>
              <a:spcAft>
                <a:spcPts val="800"/>
              </a:spcAft>
            </a:pPr>
            <a:r>
              <a:rPr lang="sv-SE" sz="5400" kern="100" dirty="0" err="1">
                <a:solidFill>
                  <a:schemeClr val="tx1"/>
                </a:solidFill>
                <a:latin typeface="Calibri"/>
                <a:ea typeface="Calibri"/>
                <a:cs typeface="Times New Roman"/>
              </a:rPr>
              <a:t>Die</a:t>
            </a:r>
            <a:r>
              <a:rPr lang="sv-SE" sz="5400" kern="100" dirty="0">
                <a:solidFill>
                  <a:schemeClr val="tx1"/>
                </a:solidFill>
                <a:latin typeface="Calibri"/>
                <a:ea typeface="Calibri"/>
                <a:cs typeface="Times New Roman"/>
              </a:rPr>
              <a:t> </a:t>
            </a:r>
            <a:r>
              <a:rPr lang="sv-SE" sz="5400" kern="100" dirty="0" err="1">
                <a:solidFill>
                  <a:schemeClr val="tx1"/>
                </a:solidFill>
                <a:latin typeface="Calibri"/>
                <a:ea typeface="Calibri"/>
                <a:cs typeface="Times New Roman"/>
              </a:rPr>
              <a:t>zirkulare</a:t>
            </a:r>
            <a:r>
              <a:rPr lang="sv-SE" sz="5400" kern="100" dirty="0">
                <a:solidFill>
                  <a:schemeClr val="tx1"/>
                </a:solidFill>
                <a:latin typeface="Calibri"/>
                <a:ea typeface="Calibri"/>
                <a:cs typeface="Times New Roman"/>
              </a:rPr>
              <a:t> </a:t>
            </a:r>
            <a:r>
              <a:rPr lang="sv-SE" sz="5400" kern="100" dirty="0" err="1">
                <a:solidFill>
                  <a:schemeClr val="tx1"/>
                </a:solidFill>
                <a:latin typeface="Calibri"/>
                <a:ea typeface="Calibri"/>
                <a:cs typeface="Times New Roman"/>
              </a:rPr>
              <a:t>Bioökonomie</a:t>
            </a:r>
            <a:r>
              <a:rPr lang="sv-SE" sz="5400" kern="100" dirty="0">
                <a:solidFill>
                  <a:schemeClr val="tx1"/>
                </a:solidFill>
                <a:latin typeface="Calibri"/>
                <a:ea typeface="Calibri"/>
                <a:cs typeface="Times New Roman"/>
              </a:rPr>
              <a:t> </a:t>
            </a:r>
            <a:br>
              <a:rPr lang="sv-SE" sz="5400" kern="100" dirty="0">
                <a:latin typeface="Calibri" panose="020F0502020204030204" pitchFamily="34" charset="0"/>
                <a:ea typeface="Calibri" panose="020F0502020204030204" pitchFamily="34" charset="0"/>
                <a:cs typeface="Times New Roman" panose="02020603050405020304" pitchFamily="18" charset="0"/>
              </a:rPr>
            </a:br>
            <a:endParaRPr lang="sv-SE" sz="5200" dirty="0">
              <a:solidFill>
                <a:schemeClr val="tx1"/>
              </a:solidFill>
            </a:endParaRPr>
          </a:p>
        </p:txBody>
      </p:sp>
      <p:sp>
        <p:nvSpPr>
          <p:cNvPr id="3" name="Underrubrik 2">
            <a:extLst>
              <a:ext uri="{FF2B5EF4-FFF2-40B4-BE49-F238E27FC236}">
                <a16:creationId xmlns:a16="http://schemas.microsoft.com/office/drawing/2014/main" id="{EB02F595-9078-456B-EBC5-A9600FD4245D}"/>
              </a:ext>
            </a:extLst>
          </p:cNvPr>
          <p:cNvSpPr>
            <a:spLocks noGrp="1"/>
          </p:cNvSpPr>
          <p:nvPr>
            <p:ph type="subTitle" idx="1"/>
          </p:nvPr>
        </p:nvSpPr>
        <p:spPr>
          <a:xfrm>
            <a:off x="3215729" y="4165152"/>
            <a:ext cx="5760846" cy="682079"/>
          </a:xfrm>
        </p:spPr>
        <p:txBody>
          <a:bodyPr vert="horz" lIns="91440" tIns="45720" rIns="91440" bIns="45720" rtlCol="0" anchor="t">
            <a:normAutofit/>
          </a:bodyPr>
          <a:lstStyle/>
          <a:p>
            <a:r>
              <a:rPr lang="sv-SE" dirty="0" err="1">
                <a:solidFill>
                  <a:schemeClr val="tx2"/>
                </a:solidFill>
              </a:rPr>
              <a:t>Was</a:t>
            </a:r>
            <a:r>
              <a:rPr lang="sv-SE" dirty="0">
                <a:solidFill>
                  <a:schemeClr val="tx2"/>
                </a:solidFill>
              </a:rPr>
              <a:t> is </a:t>
            </a:r>
            <a:r>
              <a:rPr lang="sv-SE" dirty="0" err="1">
                <a:solidFill>
                  <a:schemeClr val="tx2"/>
                </a:solidFill>
              </a:rPr>
              <a:t>das</a:t>
            </a:r>
            <a:r>
              <a:rPr lang="sv-SE" dirty="0">
                <a:solidFill>
                  <a:schemeClr val="tx2"/>
                </a:solidFill>
              </a:rPr>
              <a:t>?</a:t>
            </a:r>
            <a:endParaRPr lang="en-US" dirty="0">
              <a:solidFill>
                <a:schemeClr val="tx2"/>
              </a:solidFill>
            </a:endParaRPr>
          </a:p>
        </p:txBody>
      </p:sp>
      <p:pic>
        <p:nvPicPr>
          <p:cNvPr id="4" name="Picture 3" descr="A close-up of a flag&#10;&#10;AI-generated content may be incorrect.">
            <a:extLst>
              <a:ext uri="{FF2B5EF4-FFF2-40B4-BE49-F238E27FC236}">
                <a16:creationId xmlns:a16="http://schemas.microsoft.com/office/drawing/2014/main" id="{EEF0AF34-41EE-3078-3C35-AE62CDB8C0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12998" y="5198560"/>
            <a:ext cx="2703064" cy="1143263"/>
          </a:xfrm>
          <a:prstGeom prst="rect">
            <a:avLst/>
          </a:prstGeom>
          <a:ln>
            <a:solidFill>
              <a:schemeClr val="tx1"/>
            </a:solidFill>
          </a:ln>
        </p:spPr>
      </p:pic>
    </p:spTree>
    <p:extLst>
      <p:ext uri="{BB962C8B-B14F-4D97-AF65-F5344CB8AC3E}">
        <p14:creationId xmlns:p14="http://schemas.microsoft.com/office/powerpoint/2010/main" val="190910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A77DE4-6FDD-D9A2-2E43-EED014D36FF2}"/>
              </a:ext>
            </a:extLst>
          </p:cNvPr>
          <p:cNvSpPr>
            <a:spLocks noGrp="1"/>
          </p:cNvSpPr>
          <p:nvPr>
            <p:ph type="title"/>
          </p:nvPr>
        </p:nvSpPr>
        <p:spPr>
          <a:xfrm>
            <a:off x="1143000" y="295422"/>
            <a:ext cx="9875520" cy="1761978"/>
          </a:xfrm>
        </p:spPr>
        <p:txBody>
          <a:bodyPr vert="horz" lIns="91440" tIns="45720" rIns="91440" bIns="45720" rtlCol="0" anchor="ctr">
            <a:noAutofit/>
          </a:bodyPr>
          <a:lstStyle/>
          <a:p>
            <a:r>
              <a:rPr lang="sv-SE" sz="2400" err="1">
                <a:ea typeface="+mj-lt"/>
                <a:cs typeface="+mj-lt"/>
              </a:rPr>
              <a:t>Begriffe</a:t>
            </a:r>
            <a:r>
              <a:rPr lang="sv-SE" sz="2400" dirty="0">
                <a:ea typeface="+mj-lt"/>
                <a:cs typeface="+mj-lt"/>
              </a:rPr>
              <a:t> </a:t>
            </a:r>
            <a:r>
              <a:rPr lang="sv-SE" sz="2400" err="1">
                <a:ea typeface="+mj-lt"/>
                <a:cs typeface="+mj-lt"/>
              </a:rPr>
              <a:t>und</a:t>
            </a:r>
            <a:r>
              <a:rPr lang="sv-SE" sz="2400" dirty="0">
                <a:ea typeface="+mj-lt"/>
                <a:cs typeface="+mj-lt"/>
              </a:rPr>
              <a:t> </a:t>
            </a:r>
            <a:r>
              <a:rPr lang="sv-SE" sz="2400" err="1">
                <a:ea typeface="+mj-lt"/>
                <a:cs typeface="+mj-lt"/>
              </a:rPr>
              <a:t>Aussagen</a:t>
            </a:r>
            <a:r>
              <a:rPr lang="sv-SE" sz="2400" dirty="0">
                <a:ea typeface="+mj-lt"/>
                <a:cs typeface="+mj-lt"/>
              </a:rPr>
              <a:t> - </a:t>
            </a:r>
            <a:r>
              <a:rPr lang="sv-SE" sz="2400" err="1">
                <a:ea typeface="+mj-lt"/>
                <a:cs typeface="+mj-lt"/>
              </a:rPr>
              <a:t>Ordnen</a:t>
            </a:r>
            <a:r>
              <a:rPr lang="sv-SE" sz="2400" dirty="0">
                <a:ea typeface="+mj-lt"/>
                <a:cs typeface="+mj-lt"/>
              </a:rPr>
              <a:t> </a:t>
            </a:r>
            <a:r>
              <a:rPr lang="sv-SE" sz="2400" err="1">
                <a:ea typeface="+mj-lt"/>
                <a:cs typeface="+mj-lt"/>
              </a:rPr>
              <a:t>Sie</a:t>
            </a:r>
            <a:r>
              <a:rPr lang="sv-SE" sz="2400" dirty="0">
                <a:ea typeface="+mj-lt"/>
                <a:cs typeface="+mj-lt"/>
              </a:rPr>
              <a:t> den </a:t>
            </a:r>
            <a:r>
              <a:rPr lang="sv-SE" sz="2400" err="1">
                <a:ea typeface="+mj-lt"/>
                <a:cs typeface="+mj-lt"/>
              </a:rPr>
              <a:t>richtigen</a:t>
            </a:r>
            <a:r>
              <a:rPr lang="sv-SE" sz="2400" dirty="0">
                <a:ea typeface="+mj-lt"/>
                <a:cs typeface="+mj-lt"/>
              </a:rPr>
              <a:t> </a:t>
            </a:r>
            <a:r>
              <a:rPr lang="sv-SE" sz="2400" err="1">
                <a:ea typeface="+mj-lt"/>
                <a:cs typeface="+mj-lt"/>
              </a:rPr>
              <a:t>Begriff</a:t>
            </a:r>
            <a:r>
              <a:rPr lang="sv-SE" sz="2400" dirty="0">
                <a:ea typeface="+mj-lt"/>
                <a:cs typeface="+mj-lt"/>
              </a:rPr>
              <a:t> </a:t>
            </a:r>
            <a:r>
              <a:rPr lang="sv-SE" sz="2400" err="1">
                <a:ea typeface="+mj-lt"/>
                <a:cs typeface="+mj-lt"/>
              </a:rPr>
              <a:t>der</a:t>
            </a:r>
            <a:r>
              <a:rPr lang="sv-SE" sz="2400" dirty="0">
                <a:ea typeface="+mj-lt"/>
                <a:cs typeface="+mj-lt"/>
              </a:rPr>
              <a:t> </a:t>
            </a:r>
            <a:r>
              <a:rPr lang="sv-SE" sz="2400" err="1">
                <a:ea typeface="+mj-lt"/>
                <a:cs typeface="+mj-lt"/>
              </a:rPr>
              <a:t>richtigen</a:t>
            </a:r>
            <a:r>
              <a:rPr lang="sv-SE" sz="2400" dirty="0">
                <a:ea typeface="+mj-lt"/>
                <a:cs typeface="+mj-lt"/>
              </a:rPr>
              <a:t> </a:t>
            </a:r>
            <a:r>
              <a:rPr lang="sv-SE" sz="2400" err="1">
                <a:ea typeface="+mj-lt"/>
                <a:cs typeface="+mj-lt"/>
              </a:rPr>
              <a:t>Aussage</a:t>
            </a:r>
            <a:r>
              <a:rPr lang="sv-SE" sz="2400" dirty="0">
                <a:ea typeface="+mj-lt"/>
                <a:cs typeface="+mj-lt"/>
              </a:rPr>
              <a:t> </a:t>
            </a:r>
            <a:r>
              <a:rPr lang="sv-SE" sz="2400" err="1">
                <a:ea typeface="+mj-lt"/>
                <a:cs typeface="+mj-lt"/>
              </a:rPr>
              <a:t>zu</a:t>
            </a:r>
            <a:r>
              <a:rPr lang="sv-SE" sz="2400" dirty="0">
                <a:ea typeface="+mj-lt"/>
                <a:cs typeface="+mj-lt"/>
              </a:rPr>
              <a:t>....  (</a:t>
            </a:r>
            <a:r>
              <a:rPr lang="sv-SE" sz="2400" err="1">
                <a:ea typeface="+mj-lt"/>
                <a:cs typeface="+mj-lt"/>
              </a:rPr>
              <a:t>Schreiben</a:t>
            </a:r>
            <a:r>
              <a:rPr lang="sv-SE" sz="2400" dirty="0">
                <a:ea typeface="+mj-lt"/>
                <a:cs typeface="+mj-lt"/>
              </a:rPr>
              <a:t> </a:t>
            </a:r>
            <a:r>
              <a:rPr lang="sv-SE" sz="2400" err="1">
                <a:ea typeface="+mj-lt"/>
                <a:cs typeface="+mj-lt"/>
              </a:rPr>
              <a:t>Sie</a:t>
            </a:r>
            <a:r>
              <a:rPr lang="sv-SE" sz="2400" dirty="0">
                <a:ea typeface="+mj-lt"/>
                <a:cs typeface="+mj-lt"/>
              </a:rPr>
              <a:t> </a:t>
            </a:r>
            <a:r>
              <a:rPr lang="sv-SE" sz="2400" err="1">
                <a:ea typeface="+mj-lt"/>
                <a:cs typeface="+mj-lt"/>
              </a:rPr>
              <a:t>die</a:t>
            </a:r>
            <a:r>
              <a:rPr lang="sv-SE" sz="2400" dirty="0">
                <a:ea typeface="+mj-lt"/>
                <a:cs typeface="+mj-lt"/>
              </a:rPr>
              <a:t> Nummer des </a:t>
            </a:r>
            <a:r>
              <a:rPr lang="sv-SE" sz="2400" err="1">
                <a:ea typeface="+mj-lt"/>
                <a:cs typeface="+mj-lt"/>
              </a:rPr>
              <a:t>Begriffs</a:t>
            </a:r>
            <a:r>
              <a:rPr lang="sv-SE" sz="2400" dirty="0">
                <a:ea typeface="+mj-lt"/>
                <a:cs typeface="+mj-lt"/>
              </a:rPr>
              <a:t> </a:t>
            </a:r>
            <a:r>
              <a:rPr lang="sv-SE" sz="2400" err="1">
                <a:ea typeface="+mj-lt"/>
                <a:cs typeface="+mj-lt"/>
              </a:rPr>
              <a:t>vor</a:t>
            </a:r>
            <a:r>
              <a:rPr lang="sv-SE" sz="2400" dirty="0">
                <a:ea typeface="+mj-lt"/>
                <a:cs typeface="+mj-lt"/>
              </a:rPr>
              <a:t> </a:t>
            </a:r>
            <a:r>
              <a:rPr lang="sv-SE" sz="2400" err="1">
                <a:ea typeface="+mj-lt"/>
                <a:cs typeface="+mj-lt"/>
              </a:rPr>
              <a:t>die</a:t>
            </a:r>
            <a:r>
              <a:rPr lang="sv-SE" sz="2400" dirty="0">
                <a:ea typeface="+mj-lt"/>
                <a:cs typeface="+mj-lt"/>
              </a:rPr>
              <a:t> </a:t>
            </a:r>
            <a:r>
              <a:rPr lang="sv-SE" sz="2400" err="1">
                <a:ea typeface="+mj-lt"/>
                <a:cs typeface="+mj-lt"/>
              </a:rPr>
              <a:t>richtige</a:t>
            </a:r>
            <a:r>
              <a:rPr lang="sv-SE" sz="2400" dirty="0">
                <a:ea typeface="+mj-lt"/>
                <a:cs typeface="+mj-lt"/>
              </a:rPr>
              <a:t> </a:t>
            </a:r>
            <a:r>
              <a:rPr lang="sv-SE" sz="2400" err="1">
                <a:ea typeface="+mj-lt"/>
                <a:cs typeface="+mj-lt"/>
              </a:rPr>
              <a:t>Aussage</a:t>
            </a:r>
            <a:r>
              <a:rPr lang="sv-SE" sz="2400" dirty="0">
                <a:ea typeface="+mj-lt"/>
                <a:cs typeface="+mj-lt"/>
              </a:rPr>
              <a:t>)</a:t>
            </a:r>
            <a:endParaRPr lang="sv-SE" sz="2400"/>
          </a:p>
        </p:txBody>
      </p:sp>
      <p:graphicFrame>
        <p:nvGraphicFramePr>
          <p:cNvPr id="6" name="Platshållare för innehåll 5">
            <a:extLst>
              <a:ext uri="{FF2B5EF4-FFF2-40B4-BE49-F238E27FC236}">
                <a16:creationId xmlns:a16="http://schemas.microsoft.com/office/drawing/2014/main" id="{B484964F-E485-10A7-D29C-A9813677C108}"/>
              </a:ext>
            </a:extLst>
          </p:cNvPr>
          <p:cNvGraphicFramePr>
            <a:graphicFrameLocks noGrp="1"/>
          </p:cNvGraphicFramePr>
          <p:nvPr>
            <p:ph idx="1"/>
            <p:extLst>
              <p:ext uri="{D42A27DB-BD31-4B8C-83A1-F6EECF244321}">
                <p14:modId xmlns:p14="http://schemas.microsoft.com/office/powerpoint/2010/main" val="1425021967"/>
              </p:ext>
            </p:extLst>
          </p:nvPr>
        </p:nvGraphicFramePr>
        <p:xfrm>
          <a:off x="3514165" y="1524000"/>
          <a:ext cx="4912658" cy="4638108"/>
        </p:xfrm>
        <a:graphic>
          <a:graphicData uri="http://schemas.openxmlformats.org/drawingml/2006/table">
            <a:tbl>
              <a:tblPr firstRow="1" firstCol="1" bandRow="1"/>
              <a:tblGrid>
                <a:gridCol w="1916522">
                  <a:extLst>
                    <a:ext uri="{9D8B030D-6E8A-4147-A177-3AD203B41FA5}">
                      <a16:colId xmlns:a16="http://schemas.microsoft.com/office/drawing/2014/main" val="3742038323"/>
                    </a:ext>
                  </a:extLst>
                </a:gridCol>
                <a:gridCol w="236421">
                  <a:extLst>
                    <a:ext uri="{9D8B030D-6E8A-4147-A177-3AD203B41FA5}">
                      <a16:colId xmlns:a16="http://schemas.microsoft.com/office/drawing/2014/main" val="3682408610"/>
                    </a:ext>
                  </a:extLst>
                </a:gridCol>
                <a:gridCol w="2759715">
                  <a:extLst>
                    <a:ext uri="{9D8B030D-6E8A-4147-A177-3AD203B41FA5}">
                      <a16:colId xmlns:a16="http://schemas.microsoft.com/office/drawing/2014/main" val="645172075"/>
                    </a:ext>
                  </a:extLst>
                </a:gridCol>
              </a:tblGrid>
              <a:tr h="430958">
                <a:tc>
                  <a:txBody>
                    <a:bodyPr/>
                    <a:lstStyle/>
                    <a:p>
                      <a:pPr>
                        <a:lnSpc>
                          <a:spcPct val="107000"/>
                        </a:lnSpc>
                        <a:spcAft>
                          <a:spcPts val="800"/>
                        </a:spcAft>
                      </a:pPr>
                      <a:r>
                        <a:rPr lang="sv-SE" sz="600" b="1" kern="1200" dirty="0">
                          <a:solidFill>
                            <a:srgbClr val="000000"/>
                          </a:solidFill>
                          <a:effectLst/>
                          <a:latin typeface="Corbel"/>
                          <a:ea typeface="+mn-ea"/>
                          <a:cs typeface="+mn-cs"/>
                        </a:rPr>
                        <a:t>1.</a:t>
                      </a:r>
                      <a:r>
                        <a:rPr lang="sv-SE" sz="700" b="1" kern="0" dirty="0">
                          <a:effectLst/>
                          <a:latin typeface="Calibri"/>
                          <a:ea typeface="Calibri"/>
                          <a:cs typeface="Calibri"/>
                        </a:rPr>
                        <a:t> </a:t>
                      </a:r>
                      <a:r>
                        <a:rPr lang="en-US" sz="700" b="1" kern="0" dirty="0" err="1">
                          <a:effectLst/>
                          <a:latin typeface="Calibri"/>
                          <a:ea typeface="Calibri"/>
                          <a:cs typeface="Calibri"/>
                        </a:rPr>
                        <a:t>Zirkulare</a:t>
                      </a:r>
                      <a:r>
                        <a:rPr lang="en-US" sz="700" b="1" kern="0" dirty="0">
                          <a:effectLst/>
                          <a:latin typeface="Calibri"/>
                          <a:ea typeface="Calibri"/>
                          <a:cs typeface="Calibri"/>
                        </a:rPr>
                        <a:t> </a:t>
                      </a:r>
                      <a:r>
                        <a:rPr lang="en-US" sz="700" b="1" kern="0" dirty="0" err="1">
                          <a:effectLst/>
                          <a:latin typeface="Calibri"/>
                          <a:ea typeface="Calibri"/>
                          <a:cs typeface="Calibri"/>
                        </a:rPr>
                        <a:t>Bioökonomie</a:t>
                      </a:r>
                      <a:endParaRPr lang="sv-SE" sz="700" kern="100" dirty="0" err="1">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US" sz="600" b="0" i="0" u="none" strike="noStrike" kern="100" noProof="0" dirty="0">
                          <a:solidFill>
                            <a:srgbClr val="000000"/>
                          </a:solidFill>
                          <a:effectLst/>
                        </a:rPr>
                        <a:t>Die Menge an </a:t>
                      </a:r>
                      <a:r>
                        <a:rPr lang="en-US" sz="600" b="0" i="0" u="none" strike="noStrike" kern="100" noProof="0" dirty="0" err="1">
                          <a:solidFill>
                            <a:srgbClr val="000000"/>
                          </a:solidFill>
                          <a:effectLst/>
                        </a:rPr>
                        <a:t>Treibhausgasen</a:t>
                      </a:r>
                      <a:r>
                        <a:rPr lang="en-US" sz="600" b="0" i="0" u="none" strike="noStrike" kern="100" noProof="0" dirty="0">
                          <a:solidFill>
                            <a:srgbClr val="000000"/>
                          </a:solidFill>
                          <a:effectLst/>
                        </a:rPr>
                        <a:t>, die </a:t>
                      </a:r>
                      <a:r>
                        <a:rPr lang="en-US" sz="600" b="0" i="0" u="none" strike="noStrike" kern="100" noProof="0" dirty="0" err="1">
                          <a:solidFill>
                            <a:srgbClr val="000000"/>
                          </a:solidFill>
                          <a:effectLst/>
                        </a:rPr>
                        <a:t>durch</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eine</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Tätigkeit</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eine</a:t>
                      </a:r>
                      <a:r>
                        <a:rPr lang="en-US" sz="600" b="0" i="0" u="none" strike="noStrike" kern="100" noProof="0" dirty="0">
                          <a:solidFill>
                            <a:srgbClr val="000000"/>
                          </a:solidFill>
                          <a:effectLst/>
                        </a:rPr>
                        <a:t> Gruppe, </a:t>
                      </a:r>
                      <a:r>
                        <a:rPr lang="en-US" sz="600" b="0" i="0" u="none" strike="noStrike" kern="100" noProof="0" dirty="0" err="1">
                          <a:solidFill>
                            <a:srgbClr val="000000"/>
                          </a:solidFill>
                          <a:effectLst/>
                        </a:rPr>
                        <a:t>einen</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Prozess</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oder</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eine</a:t>
                      </a:r>
                      <a:r>
                        <a:rPr lang="en-US" sz="600" b="0" i="0" u="none" strike="noStrike" kern="100" noProof="0" dirty="0">
                          <a:solidFill>
                            <a:srgbClr val="000000"/>
                          </a:solidFill>
                          <a:effectLst/>
                        </a:rPr>
                        <a:t> Person in die Umwelt </a:t>
                      </a:r>
                      <a:r>
                        <a:rPr lang="en-US" sz="600" b="0" i="0" u="none" strike="noStrike" kern="100" noProof="0" dirty="0" err="1">
                          <a:solidFill>
                            <a:srgbClr val="000000"/>
                          </a:solidFill>
                          <a:effectLst/>
                        </a:rPr>
                        <a:t>freigesetzt</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wird</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normalerweise</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gemessen</a:t>
                      </a:r>
                      <a:r>
                        <a:rPr lang="en-US" sz="600" b="0" i="0" u="none" strike="noStrike" kern="100" noProof="0" dirty="0">
                          <a:solidFill>
                            <a:srgbClr val="000000"/>
                          </a:solidFill>
                          <a:effectLst/>
                        </a:rPr>
                        <a:t> in </a:t>
                      </a:r>
                      <a:r>
                        <a:rPr lang="en-US" sz="600" b="0" i="0" u="none" strike="noStrike" kern="100" noProof="0" dirty="0" err="1">
                          <a:solidFill>
                            <a:srgbClr val="000000"/>
                          </a:solidFill>
                          <a:effectLst/>
                        </a:rPr>
                        <a:t>Kilogramm</a:t>
                      </a:r>
                      <a:r>
                        <a:rPr lang="en-US" sz="600" b="0" i="0" u="none" strike="noStrike" kern="100" noProof="0" dirty="0">
                          <a:solidFill>
                            <a:srgbClr val="000000"/>
                          </a:solidFill>
                          <a:effectLst/>
                        </a:rPr>
                        <a:t> </a:t>
                      </a:r>
                      <a:r>
                        <a:rPr lang="en-US" sz="600" b="0" i="0" u="none" strike="noStrike" kern="100" noProof="0" dirty="0" err="1">
                          <a:solidFill>
                            <a:srgbClr val="000000"/>
                          </a:solidFill>
                          <a:effectLst/>
                        </a:rPr>
                        <a:t>Kohlendioxid</a:t>
                      </a:r>
                      <a:r>
                        <a:rPr lang="en-US" sz="600" b="0" i="0" u="none" strike="noStrike" kern="100" noProof="0" dirty="0">
                          <a:solidFill>
                            <a:srgbClr val="000000"/>
                          </a:solidFill>
                          <a:effectLst/>
                        </a:rPr>
                        <a:t>. </a:t>
                      </a:r>
                      <a:endParaRPr lang="en-US"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730466"/>
                  </a:ext>
                </a:extLst>
              </a:tr>
              <a:tr h="213061">
                <a:tc>
                  <a:txBody>
                    <a:bodyPr/>
                    <a:lstStyle/>
                    <a:p>
                      <a:pPr>
                        <a:lnSpc>
                          <a:spcPct val="107000"/>
                        </a:lnSpc>
                        <a:spcAft>
                          <a:spcPts val="800"/>
                        </a:spcAft>
                      </a:pPr>
                      <a:r>
                        <a:rPr lang="sv-SE" sz="600" b="1" kern="1200" dirty="0">
                          <a:solidFill>
                            <a:srgbClr val="000000"/>
                          </a:solidFill>
                          <a:effectLst/>
                          <a:latin typeface="Corbel"/>
                          <a:ea typeface="+mn-ea"/>
                          <a:cs typeface="+mn-cs"/>
                        </a:rPr>
                        <a:t>2.</a:t>
                      </a:r>
                      <a:r>
                        <a:rPr lang="sv-SE" sz="700" b="1" kern="0" dirty="0">
                          <a:effectLst/>
                          <a:latin typeface="Calibri"/>
                          <a:ea typeface="Calibri"/>
                          <a:cs typeface="Calibri"/>
                        </a:rPr>
                        <a:t> </a:t>
                      </a:r>
                      <a:r>
                        <a:rPr lang="en-US" sz="700" b="1" kern="0" dirty="0">
                          <a:effectLst/>
                          <a:latin typeface="Calibri"/>
                          <a:ea typeface="Calibri"/>
                          <a:cs typeface="Calibri"/>
                        </a:rPr>
                        <a:t>Blaue </a:t>
                      </a:r>
                      <a:r>
                        <a:rPr lang="en-US" sz="700" b="1" kern="0" dirty="0" err="1">
                          <a:effectLst/>
                          <a:latin typeface="Calibri"/>
                          <a:ea typeface="Calibri"/>
                          <a:cs typeface="Calibri"/>
                        </a:rPr>
                        <a:t>Bioökonomie</a:t>
                      </a:r>
                      <a:endParaRPr lang="sv-SE" sz="700" kern="100" dirty="0" err="1">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00" noProof="0" dirty="0">
                          <a:effectLst/>
                        </a:rPr>
                        <a:t>Eine </a:t>
                      </a:r>
                      <a:r>
                        <a:rPr lang="en-GB" sz="600" b="0" i="0" u="none" strike="noStrike" kern="100" noProof="0" dirty="0" err="1">
                          <a:effectLst/>
                        </a:rPr>
                        <a:t>Raffinerie</a:t>
                      </a:r>
                      <a:r>
                        <a:rPr lang="en-GB" sz="600" b="0" i="0" u="none" strike="noStrike" kern="100" noProof="0" dirty="0">
                          <a:effectLst/>
                        </a:rPr>
                        <a:t>, die </a:t>
                      </a:r>
                      <a:r>
                        <a:rPr lang="en-GB" sz="600" b="0" i="0" u="none" strike="noStrike" kern="100" noProof="0" dirty="0" err="1">
                          <a:effectLst/>
                        </a:rPr>
                        <a:t>Biomasse</a:t>
                      </a:r>
                      <a:r>
                        <a:rPr lang="en-GB" sz="600" b="0" i="0" u="none" strike="noStrike" kern="100" noProof="0" dirty="0">
                          <a:effectLst/>
                        </a:rPr>
                        <a:t> in Energie und </a:t>
                      </a:r>
                      <a:r>
                        <a:rPr lang="en-GB" sz="600" b="0" i="0" u="none" strike="noStrike" kern="100" noProof="0" dirty="0" err="1">
                          <a:effectLst/>
                        </a:rPr>
                        <a:t>andere</a:t>
                      </a:r>
                      <a:r>
                        <a:rPr lang="en-GB" sz="600" b="0" i="0" u="none" strike="noStrike" kern="100" noProof="0" dirty="0">
                          <a:effectLst/>
                        </a:rPr>
                        <a:t> </a:t>
                      </a:r>
                      <a:r>
                        <a:rPr lang="en-GB" sz="600" b="0" i="0" u="none" strike="noStrike" kern="100" noProof="0" dirty="0" err="1">
                          <a:effectLst/>
                        </a:rPr>
                        <a:t>nützliche</a:t>
                      </a:r>
                      <a:r>
                        <a:rPr lang="en-GB" sz="600" b="0" i="0" u="none" strike="noStrike" kern="100" noProof="0" dirty="0">
                          <a:effectLst/>
                        </a:rPr>
                        <a:t> </a:t>
                      </a:r>
                      <a:r>
                        <a:rPr lang="en-GB" sz="600" b="0" i="0" u="none" strike="noStrike" kern="100" noProof="0" dirty="0" err="1">
                          <a:effectLst/>
                        </a:rPr>
                        <a:t>Nebenprodukte</a:t>
                      </a:r>
                      <a:r>
                        <a:rPr lang="en-GB" sz="600" b="0" i="0" u="none" strike="noStrike" kern="100" noProof="0" dirty="0">
                          <a:effectLst/>
                        </a:rPr>
                        <a:t> (</a:t>
                      </a:r>
                      <a:r>
                        <a:rPr lang="en-GB" sz="600" b="0" i="0" u="none" strike="noStrike" kern="100" noProof="0" dirty="0" err="1">
                          <a:effectLst/>
                        </a:rPr>
                        <a:t>wie</a:t>
                      </a:r>
                      <a:r>
                        <a:rPr lang="en-GB" sz="600" b="0" i="0" u="none" strike="noStrike" kern="100" noProof="0" dirty="0">
                          <a:effectLst/>
                        </a:rPr>
                        <a:t> </a:t>
                      </a:r>
                      <a:r>
                        <a:rPr lang="en-GB" sz="600" b="0" i="0" u="none" strike="noStrike" kern="100" noProof="0" dirty="0" err="1">
                          <a:effectLst/>
                        </a:rPr>
                        <a:t>Chemikalien</a:t>
                      </a:r>
                      <a:r>
                        <a:rPr lang="en-GB" sz="600" b="0" i="0" u="none" strike="noStrike" kern="100" noProof="0" dirty="0">
                          <a:effectLst/>
                        </a:rPr>
                        <a:t>) </a:t>
                      </a:r>
                      <a:r>
                        <a:rPr lang="en-GB" sz="600" b="0" i="0" u="none" strike="noStrike" kern="100" noProof="0" dirty="0" err="1">
                          <a:effectLst/>
                        </a:rPr>
                        <a:t>umwandelt</a:t>
                      </a:r>
                      <a:r>
                        <a:rPr lang="en-GB" sz="600" b="0" i="0" u="none" strike="noStrike" kern="100" noProof="0" dirty="0">
                          <a:effectLst/>
                        </a:rPr>
                        <a:t>.</a:t>
                      </a:r>
                      <a:endParaRPr lang="en-US"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18953"/>
                  </a:ext>
                </a:extLst>
              </a:tr>
              <a:tr h="305464">
                <a:tc>
                  <a:txBody>
                    <a:bodyPr/>
                    <a:lstStyle/>
                    <a:p>
                      <a:pPr>
                        <a:lnSpc>
                          <a:spcPct val="107000"/>
                        </a:lnSpc>
                        <a:spcAft>
                          <a:spcPts val="800"/>
                        </a:spcAft>
                      </a:pPr>
                      <a:r>
                        <a:rPr lang="sv-SE" sz="600" b="1" kern="1200" dirty="0">
                          <a:solidFill>
                            <a:srgbClr val="000000"/>
                          </a:solidFill>
                          <a:effectLst/>
                          <a:latin typeface="Corbel"/>
                          <a:ea typeface="+mn-ea"/>
                          <a:cs typeface="+mn-cs"/>
                        </a:rPr>
                        <a:t>3. Biogas</a:t>
                      </a: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r>
                        <a:rPr lang="en-GB" sz="600" b="0" i="0" u="none" strike="noStrike" kern="100" noProof="0" dirty="0">
                          <a:effectLst/>
                        </a:rPr>
                        <a:t>Ein </a:t>
                      </a:r>
                      <a:r>
                        <a:rPr lang="en-GB" sz="600" b="0" i="0" u="none" strike="noStrike" kern="100" noProof="0" dirty="0" err="1">
                          <a:effectLst/>
                        </a:rPr>
                        <a:t>erneuerbarer</a:t>
                      </a:r>
                      <a:r>
                        <a:rPr lang="en-GB" sz="600" b="0" i="0" u="none" strike="noStrike" kern="100" noProof="0" dirty="0">
                          <a:effectLst/>
                        </a:rPr>
                        <a:t> </a:t>
                      </a:r>
                      <a:r>
                        <a:rPr lang="en-GB" sz="600" b="0" i="0" u="none" strike="noStrike" kern="100" noProof="0" dirty="0" err="1">
                          <a:effectLst/>
                        </a:rPr>
                        <a:t>Kraftstoff</a:t>
                      </a:r>
                      <a:r>
                        <a:rPr lang="en-GB" sz="600" b="0" i="0" u="none" strike="noStrike" kern="100" noProof="0" dirty="0">
                          <a:effectLst/>
                        </a:rPr>
                        <a:t>, der </a:t>
                      </a:r>
                      <a:r>
                        <a:rPr lang="en-GB" sz="600" b="0" i="0" u="none" strike="noStrike" kern="100" noProof="0" dirty="0" err="1">
                          <a:effectLst/>
                        </a:rPr>
                        <a:t>aus</a:t>
                      </a:r>
                      <a:r>
                        <a:rPr lang="en-GB" sz="600" b="0" i="0" u="none" strike="noStrike" kern="100" noProof="0" dirty="0">
                          <a:effectLst/>
                        </a:rPr>
                        <a:t> </a:t>
                      </a:r>
                      <a:r>
                        <a:rPr lang="en-GB" sz="600" b="0" i="0" u="none" strike="noStrike" kern="100" noProof="0" dirty="0" err="1">
                          <a:effectLst/>
                        </a:rPr>
                        <a:t>Pflanzen</a:t>
                      </a:r>
                      <a:r>
                        <a:rPr lang="en-GB" sz="600" b="0" i="0" u="none" strike="noStrike" kern="100" noProof="0" dirty="0">
                          <a:effectLst/>
                        </a:rPr>
                        <a:t> und </a:t>
                      </a:r>
                      <a:r>
                        <a:rPr lang="en-GB" sz="600" b="0" i="0" u="none" strike="noStrike" kern="100" noProof="0" dirty="0" err="1">
                          <a:effectLst/>
                        </a:rPr>
                        <a:t>Tieren</a:t>
                      </a:r>
                      <a:r>
                        <a:rPr lang="en-GB" sz="600" b="0" i="0" u="none" strike="noStrike" kern="100" noProof="0" dirty="0">
                          <a:effectLst/>
                        </a:rPr>
                        <a:t> </a:t>
                      </a:r>
                      <a:r>
                        <a:rPr lang="en-GB" sz="600" b="0" i="0" u="none" strike="noStrike" kern="100" noProof="0" dirty="0" err="1">
                          <a:effectLst/>
                        </a:rPr>
                        <a:t>gewonnen</a:t>
                      </a:r>
                      <a:r>
                        <a:rPr lang="en-GB" sz="600" b="0" i="0" u="none" strike="noStrike" kern="100" noProof="0" dirty="0">
                          <a:effectLst/>
                        </a:rPr>
                        <a:t> </a:t>
                      </a:r>
                      <a:r>
                        <a:rPr lang="en-GB" sz="600" b="0" i="0" u="none" strike="noStrike" kern="100" noProof="0" dirty="0" err="1">
                          <a:effectLst/>
                        </a:rPr>
                        <a:t>wird</a:t>
                      </a:r>
                      <a:r>
                        <a:rPr lang="en-GB" sz="600" b="0" i="0" u="none" strike="noStrike" kern="100" noProof="0" dirty="0">
                          <a:effectLst/>
                        </a:rPr>
                        <a:t>, </a:t>
                      </a:r>
                      <a:r>
                        <a:rPr lang="en-GB" sz="600" b="0" i="0" u="none" strike="noStrike" kern="100" noProof="0" dirty="0" err="1">
                          <a:effectLst/>
                        </a:rPr>
                        <a:t>wie</a:t>
                      </a:r>
                      <a:r>
                        <a:rPr lang="en-GB" sz="600" b="0" i="0" u="none" strike="noStrike" kern="100" noProof="0" dirty="0">
                          <a:effectLst/>
                        </a:rPr>
                        <a:t> z. B. </a:t>
                      </a:r>
                      <a:r>
                        <a:rPr lang="en-GB" sz="600" b="0" i="0" u="none" strike="noStrike" kern="100" noProof="0" dirty="0" err="1">
                          <a:effectLst/>
                        </a:rPr>
                        <a:t>pflanzliche</a:t>
                      </a:r>
                      <a:r>
                        <a:rPr lang="en-GB" sz="600" b="0" i="0" u="none" strike="noStrike" kern="100" noProof="0" dirty="0">
                          <a:effectLst/>
                        </a:rPr>
                        <a:t> Fette </a:t>
                      </a:r>
                      <a:r>
                        <a:rPr lang="en-GB" sz="600" b="0" i="0" u="none" strike="noStrike" kern="100" noProof="0" dirty="0" err="1">
                          <a:effectLst/>
                        </a:rPr>
                        <a:t>oder</a:t>
                      </a:r>
                      <a:r>
                        <a:rPr lang="en-GB" sz="600" b="0" i="0" u="none" strike="noStrike" kern="100" noProof="0" dirty="0">
                          <a:effectLst/>
                        </a:rPr>
                        <a:t> </a:t>
                      </a:r>
                      <a:r>
                        <a:rPr lang="en-GB" sz="600" b="0" i="0" u="none" strike="noStrike" kern="100" noProof="0" dirty="0" err="1">
                          <a:effectLst/>
                        </a:rPr>
                        <a:t>Schmierfette</a:t>
                      </a:r>
                      <a:r>
                        <a:rPr lang="en-GB" sz="600" b="0" i="0" u="none" strike="noStrike" kern="100" noProof="0" dirty="0">
                          <a:effectLst/>
                        </a:rPr>
                        <a:t>, die in </a:t>
                      </a:r>
                      <a:r>
                        <a:rPr lang="en-GB" sz="600" b="0" i="0" u="none" strike="noStrike" kern="100" noProof="0" dirty="0" err="1">
                          <a:effectLst/>
                        </a:rPr>
                        <a:t>Dieselmotoren</a:t>
                      </a:r>
                      <a:r>
                        <a:rPr lang="en-GB" sz="600" b="0" i="0" u="none" strike="noStrike" kern="100" noProof="0" dirty="0">
                          <a:effectLst/>
                        </a:rPr>
                        <a:t> </a:t>
                      </a:r>
                      <a:r>
                        <a:rPr lang="en-GB" sz="600" b="0" i="0" u="none" strike="noStrike" kern="100" noProof="0" dirty="0" err="1">
                          <a:effectLst/>
                        </a:rPr>
                        <a:t>verwendet</a:t>
                      </a:r>
                      <a:r>
                        <a:rPr lang="en-GB" sz="600" b="0" i="0" u="none" strike="noStrike" kern="100" noProof="0" dirty="0">
                          <a:effectLst/>
                        </a:rPr>
                        <a:t> </a:t>
                      </a:r>
                      <a:r>
                        <a:rPr lang="en-GB" sz="600" b="0" i="0" u="none" strike="noStrike" kern="100" noProof="0" dirty="0" err="1">
                          <a:effectLst/>
                        </a:rPr>
                        <a:t>werden</a:t>
                      </a:r>
                      <a:r>
                        <a:rPr lang="en-GB" sz="600" b="0" i="0" u="none" strike="noStrike" kern="100" noProof="0" dirty="0">
                          <a:effectLst/>
                        </a:rPr>
                        <a:t>.  </a:t>
                      </a:r>
                      <a:endParaRPr lang="en-US" b="0" i="0" u="none" strike="noStrike" noProof="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4146413"/>
                  </a:ext>
                </a:extLst>
              </a:tr>
              <a:tr h="255826">
                <a:tc>
                  <a:txBody>
                    <a:bodyPr/>
                    <a:lstStyle/>
                    <a:p>
                      <a:pPr>
                        <a:lnSpc>
                          <a:spcPct val="107000"/>
                        </a:lnSpc>
                        <a:spcAft>
                          <a:spcPts val="800"/>
                        </a:spcAft>
                      </a:pPr>
                      <a:r>
                        <a:rPr lang="sv-SE" sz="600" b="1" kern="1200" dirty="0">
                          <a:solidFill>
                            <a:srgbClr val="000000"/>
                          </a:solidFill>
                          <a:effectLst/>
                          <a:latin typeface="Corbel"/>
                          <a:ea typeface="+mn-ea"/>
                          <a:cs typeface="+mn-cs"/>
                        </a:rPr>
                        <a:t>4. </a:t>
                      </a:r>
                      <a:r>
                        <a:rPr lang="sv-SE" sz="600" b="1" kern="1200" dirty="0" err="1">
                          <a:solidFill>
                            <a:srgbClr val="000000"/>
                          </a:solidFill>
                          <a:effectLst/>
                          <a:latin typeface="Corbel"/>
                          <a:ea typeface="+mn-ea"/>
                          <a:cs typeface="+mn-cs"/>
                        </a:rPr>
                        <a:t>Biobasiert</a:t>
                      </a:r>
                      <a:endParaRPr lang="sv-SE" sz="700" kern="100" dirty="0" err="1">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0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200" noProof="0" dirty="0" err="1">
                          <a:solidFill>
                            <a:srgbClr val="000000"/>
                          </a:solidFill>
                          <a:effectLst/>
                        </a:rPr>
                        <a:t>Schließung</a:t>
                      </a:r>
                      <a:r>
                        <a:rPr lang="en-GB" sz="600" b="0" i="0" u="none" strike="noStrike" kern="1200" noProof="0" dirty="0">
                          <a:solidFill>
                            <a:srgbClr val="000000"/>
                          </a:solidFill>
                          <a:effectLst/>
                        </a:rPr>
                        <a:t> des </a:t>
                      </a:r>
                      <a:r>
                        <a:rPr lang="en-GB" sz="600" b="0" i="0" u="none" strike="noStrike" kern="1200" noProof="0" dirty="0" err="1">
                          <a:solidFill>
                            <a:srgbClr val="000000"/>
                          </a:solidFill>
                          <a:effectLst/>
                        </a:rPr>
                        <a:t>Kreislaufs</a:t>
                      </a:r>
                      <a:r>
                        <a:rPr lang="en-GB" sz="600" b="0" i="0" u="none" strike="noStrike" kern="1200" noProof="0" dirty="0">
                          <a:solidFill>
                            <a:srgbClr val="000000"/>
                          </a:solidFill>
                          <a:effectLst/>
                        </a:rPr>
                        <a:t> und Recycling, </a:t>
                      </a:r>
                      <a:r>
                        <a:rPr lang="en-GB" sz="600" b="0" i="0" u="none" strike="noStrike" kern="1200" noProof="0" dirty="0" err="1">
                          <a:solidFill>
                            <a:srgbClr val="000000"/>
                          </a:solidFill>
                          <a:effectLst/>
                        </a:rPr>
                        <a:t>Wiederverwendung</a:t>
                      </a:r>
                      <a:r>
                        <a:rPr lang="en-GB" sz="600" b="0" i="0" u="none" strike="noStrike" kern="1200" noProof="0" dirty="0">
                          <a:solidFill>
                            <a:srgbClr val="000000"/>
                          </a:solidFill>
                          <a:effectLst/>
                        </a:rPr>
                        <a:t> von </a:t>
                      </a:r>
                      <a:r>
                        <a:rPr lang="en-GB" sz="600" b="0" i="0" u="none" strike="noStrike" kern="1200" noProof="0" dirty="0" err="1">
                          <a:solidFill>
                            <a:srgbClr val="000000"/>
                          </a:solidFill>
                          <a:effectLst/>
                        </a:rPr>
                        <a:t>biologischen</a:t>
                      </a:r>
                      <a:r>
                        <a:rPr lang="en-GB" sz="600" b="0" i="0" u="none" strike="noStrike" kern="1200" noProof="0" dirty="0">
                          <a:solidFill>
                            <a:srgbClr val="000000"/>
                          </a:solidFill>
                          <a:effectLst/>
                        </a:rPr>
                        <a:t> </a:t>
                      </a:r>
                      <a:r>
                        <a:rPr lang="en-GB" sz="600" b="0" i="0" u="none" strike="noStrike" kern="1200" noProof="0" dirty="0" err="1">
                          <a:solidFill>
                            <a:srgbClr val="000000"/>
                          </a:solidFill>
                          <a:effectLst/>
                        </a:rPr>
                        <a:t>Ressourcen</a:t>
                      </a:r>
                      <a:r>
                        <a:rPr lang="en-GB" sz="600" b="0" i="0" u="none" strike="noStrike" kern="1200" noProof="0" dirty="0">
                          <a:solidFill>
                            <a:srgbClr val="000000"/>
                          </a:solidFill>
                          <a:effectLst/>
                        </a:rPr>
                        <a:t>.  </a:t>
                      </a:r>
                      <a:endParaRPr lang="en-US" b="0" i="0" u="none" strike="noStrike" noProof="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4383963"/>
                  </a:ext>
                </a:extLst>
              </a:tr>
              <a:tr h="434633">
                <a:tc>
                  <a:txBody>
                    <a:bodyPr/>
                    <a:lstStyle/>
                    <a:p>
                      <a:pPr>
                        <a:lnSpc>
                          <a:spcPct val="107000"/>
                        </a:lnSpc>
                        <a:spcAft>
                          <a:spcPts val="800"/>
                        </a:spcAft>
                      </a:pPr>
                      <a:r>
                        <a:rPr lang="sv-SE" sz="600" b="1" kern="1200" dirty="0">
                          <a:solidFill>
                            <a:srgbClr val="000000"/>
                          </a:solidFill>
                          <a:effectLst/>
                          <a:latin typeface="Corbel"/>
                          <a:ea typeface="+mn-ea"/>
                          <a:cs typeface="+mn-cs"/>
                        </a:rPr>
                        <a:t>5. Biometan  (RNG)</a:t>
                      </a: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00" noProof="0" dirty="0">
                          <a:effectLst/>
                        </a:rPr>
                        <a:t>Sie </a:t>
                      </a:r>
                      <a:r>
                        <a:rPr lang="en-GB" sz="600" b="0" i="0" u="none" strike="noStrike" kern="100" noProof="0" dirty="0" err="1">
                          <a:effectLst/>
                        </a:rPr>
                        <a:t>basieren</a:t>
                      </a:r>
                      <a:r>
                        <a:rPr lang="en-GB" sz="600" b="0" i="0" u="none" strike="noStrike" kern="100" noProof="0" dirty="0">
                          <a:effectLst/>
                        </a:rPr>
                        <a:t> auf </a:t>
                      </a:r>
                      <a:r>
                        <a:rPr lang="en-GB" sz="600" b="0" i="0" u="none" strike="noStrike" kern="100" noProof="0" dirty="0" err="1">
                          <a:effectLst/>
                        </a:rPr>
                        <a:t>biologischen</a:t>
                      </a:r>
                      <a:r>
                        <a:rPr lang="en-GB" sz="600" b="0" i="0" u="none" strike="noStrike" kern="100" noProof="0" dirty="0">
                          <a:effectLst/>
                        </a:rPr>
                        <a:t> </a:t>
                      </a:r>
                      <a:r>
                        <a:rPr lang="en-GB" sz="600" b="0" i="0" u="none" strike="noStrike" kern="100" noProof="0" dirty="0" err="1">
                          <a:effectLst/>
                        </a:rPr>
                        <a:t>Materialien</a:t>
                      </a:r>
                      <a:r>
                        <a:rPr lang="en-GB" sz="600" b="0" i="0" u="none" strike="noStrike" kern="100" noProof="0" dirty="0">
                          <a:effectLst/>
                        </a:rPr>
                        <a:t>, </a:t>
                      </a:r>
                      <a:r>
                        <a:rPr lang="en-GB" sz="600" b="0" i="0" u="none" strike="noStrike" kern="100" noProof="0" dirty="0" err="1">
                          <a:effectLst/>
                        </a:rPr>
                        <a:t>insbesondere</a:t>
                      </a:r>
                      <a:r>
                        <a:rPr lang="en-GB" sz="600" b="0" i="0" u="none" strike="noStrike" kern="100" noProof="0" dirty="0">
                          <a:effectLst/>
                        </a:rPr>
                        <a:t> auf </a:t>
                      </a:r>
                      <a:r>
                        <a:rPr lang="en-GB" sz="600" b="0" i="0" u="none" strike="noStrike" kern="100" noProof="0" dirty="0" err="1">
                          <a:effectLst/>
                        </a:rPr>
                        <a:t>landwirtschaftlichen</a:t>
                      </a:r>
                      <a:r>
                        <a:rPr lang="en-GB" sz="600" b="0" i="0" u="none" strike="noStrike" kern="100" noProof="0" dirty="0">
                          <a:effectLst/>
                        </a:rPr>
                        <a:t> </a:t>
                      </a:r>
                      <a:r>
                        <a:rPr lang="en-GB" sz="600" b="0" i="0" u="none" strike="noStrike" kern="100" noProof="0" dirty="0" err="1">
                          <a:effectLst/>
                        </a:rPr>
                        <a:t>oder</a:t>
                      </a:r>
                      <a:r>
                        <a:rPr lang="en-GB" sz="600" b="0" i="0" u="none" strike="noStrike" kern="100" noProof="0" dirty="0">
                          <a:effectLst/>
                        </a:rPr>
                        <a:t> </a:t>
                      </a:r>
                      <a:r>
                        <a:rPr lang="en-GB" sz="600" b="0" i="0" u="none" strike="noStrike" kern="100" noProof="0" dirty="0" err="1">
                          <a:effectLst/>
                        </a:rPr>
                        <a:t>forstwirtschaftlichen</a:t>
                      </a:r>
                      <a:r>
                        <a:rPr lang="en-GB" sz="600" b="0" i="0" u="none" strike="noStrike" kern="100" noProof="0" dirty="0">
                          <a:effectLst/>
                        </a:rPr>
                        <a:t> </a:t>
                      </a:r>
                      <a:r>
                        <a:rPr lang="en-GB" sz="600" b="0" i="0" u="none" strike="noStrike" kern="100" noProof="0" dirty="0" err="1">
                          <a:effectLst/>
                        </a:rPr>
                        <a:t>Ressourcen</a:t>
                      </a:r>
                      <a:r>
                        <a:rPr lang="en-GB" sz="600" b="0" i="0" u="none" strike="noStrike" kern="100" noProof="0" dirty="0">
                          <a:effectLst/>
                        </a:rPr>
                        <a:t>.   </a:t>
                      </a:r>
                      <a:endParaRPr lang="en-US" b="0" i="0" u="none" strike="noStrike" noProof="0" dirty="0"/>
                    </a:p>
                    <a:p>
                      <a:pPr>
                        <a:lnSpc>
                          <a:spcPct val="107000"/>
                        </a:lnSpc>
                        <a:spcAft>
                          <a:spcPts val="800"/>
                        </a:spcAft>
                      </a:pP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989695"/>
                  </a:ext>
                </a:extLst>
              </a:tr>
              <a:tr h="213061">
                <a:tc>
                  <a:txBody>
                    <a:bodyPr/>
                    <a:lstStyle/>
                    <a:p>
                      <a:pPr>
                        <a:lnSpc>
                          <a:spcPct val="107000"/>
                        </a:lnSpc>
                        <a:spcAft>
                          <a:spcPts val="800"/>
                        </a:spcAft>
                      </a:pPr>
                      <a:r>
                        <a:rPr lang="sv-SE" sz="600" b="1" kern="1200" dirty="0">
                          <a:solidFill>
                            <a:srgbClr val="000000"/>
                          </a:solidFill>
                          <a:effectLst/>
                          <a:latin typeface="Corbel"/>
                          <a:ea typeface="+mn-ea"/>
                          <a:cs typeface="+mn-cs"/>
                        </a:rPr>
                        <a:t>6. Emissionen</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alibri"/>
                        <a:ea typeface="Calibri"/>
                        <a:cs typeface="Times New Roman"/>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00" noProof="0" dirty="0">
                          <a:effectLst/>
                        </a:rPr>
                        <a:t>Eine Art </a:t>
                      </a:r>
                      <a:r>
                        <a:rPr lang="en-GB" sz="600" b="0" i="0" u="none" strike="noStrike" kern="100" noProof="0" dirty="0" err="1">
                          <a:effectLst/>
                        </a:rPr>
                        <a:t>Holzkohle</a:t>
                      </a:r>
                      <a:r>
                        <a:rPr lang="en-GB" sz="600" b="0" i="0" u="none" strike="noStrike" kern="100" noProof="0" dirty="0">
                          <a:effectLst/>
                        </a:rPr>
                        <a:t> </a:t>
                      </a:r>
                      <a:r>
                        <a:rPr lang="en-GB" sz="600" b="0" i="0" u="none" strike="noStrike" kern="100" noProof="0" dirty="0" err="1">
                          <a:effectLst/>
                        </a:rPr>
                        <a:t>aus</a:t>
                      </a:r>
                      <a:r>
                        <a:rPr lang="en-GB" sz="600" b="0" i="0" u="none" strike="noStrike" kern="100" noProof="0" dirty="0">
                          <a:effectLst/>
                        </a:rPr>
                        <a:t> </a:t>
                      </a:r>
                      <a:r>
                        <a:rPr lang="en-GB" sz="600" b="0" i="0" u="none" strike="noStrike" kern="100" noProof="0" dirty="0" err="1">
                          <a:effectLst/>
                        </a:rPr>
                        <a:t>Biomasse</a:t>
                      </a:r>
                      <a:r>
                        <a:rPr lang="en-GB" sz="600" b="0" i="0" u="none" strike="noStrike" kern="100" noProof="0" dirty="0">
                          <a:effectLst/>
                        </a:rPr>
                        <a:t>, die </a:t>
                      </a:r>
                      <a:r>
                        <a:rPr lang="en-GB" sz="600" b="0" i="0" u="none" strike="noStrike" kern="100" noProof="0" dirty="0" err="1">
                          <a:effectLst/>
                        </a:rPr>
                        <a:t>zur</a:t>
                      </a:r>
                      <a:r>
                        <a:rPr lang="en-GB" sz="600" b="0" i="0" u="none" strike="noStrike" kern="100" noProof="0" dirty="0">
                          <a:effectLst/>
                        </a:rPr>
                        <a:t> </a:t>
                      </a:r>
                      <a:r>
                        <a:rPr lang="en-GB" sz="600" b="0" i="0" u="none" strike="noStrike" kern="100" noProof="0" dirty="0" err="1">
                          <a:effectLst/>
                        </a:rPr>
                        <a:t>Verbesserung</a:t>
                      </a:r>
                      <a:r>
                        <a:rPr lang="en-GB" sz="600" b="0" i="0" u="none" strike="noStrike" kern="100" noProof="0" dirty="0">
                          <a:effectLst/>
                        </a:rPr>
                        <a:t> der </a:t>
                      </a:r>
                      <a:r>
                        <a:rPr lang="en-GB" sz="600" b="0" i="0" u="none" strike="noStrike" kern="100" noProof="0" dirty="0" err="1">
                          <a:effectLst/>
                        </a:rPr>
                        <a:t>Nährstoffversorgung</a:t>
                      </a:r>
                      <a:r>
                        <a:rPr lang="en-GB" sz="600" b="0" i="0" u="none" strike="noStrike" kern="100" noProof="0" dirty="0">
                          <a:effectLst/>
                        </a:rPr>
                        <a:t> des </a:t>
                      </a:r>
                      <a:r>
                        <a:rPr lang="en-GB" sz="600" b="0" i="0" u="none" strike="noStrike" kern="100" noProof="0" dirty="0" err="1">
                          <a:effectLst/>
                        </a:rPr>
                        <a:t>Bodens</a:t>
                      </a:r>
                      <a:r>
                        <a:rPr lang="en-GB" sz="600" b="0" i="0" u="none" strike="noStrike" kern="100" noProof="0" dirty="0">
                          <a:effectLst/>
                        </a:rPr>
                        <a:t> </a:t>
                      </a:r>
                      <a:r>
                        <a:rPr lang="en-GB" sz="600" b="0" i="0" u="none" strike="noStrike" kern="100" noProof="0" dirty="0" err="1">
                          <a:effectLst/>
                        </a:rPr>
                        <a:t>verwendet</a:t>
                      </a:r>
                      <a:r>
                        <a:rPr lang="en-GB" sz="600" b="0" i="0" u="none" strike="noStrike" kern="100" noProof="0" dirty="0">
                          <a:effectLst/>
                        </a:rPr>
                        <a:t> </a:t>
                      </a:r>
                      <a:r>
                        <a:rPr lang="en-GB" sz="600" b="0" i="0" u="none" strike="noStrike" kern="100" noProof="0" dirty="0" err="1">
                          <a:effectLst/>
                        </a:rPr>
                        <a:t>wird</a:t>
                      </a:r>
                      <a:r>
                        <a:rPr lang="en-GB" sz="600" b="0" i="0" u="none" strike="noStrike" kern="100" noProof="0" dirty="0">
                          <a:effectLst/>
                        </a:rPr>
                        <a:t>.  </a:t>
                      </a:r>
                      <a:endParaRPr lang="en-US" b="0" i="0" u="none" strike="noStrike" noProof="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155410"/>
                  </a:ext>
                </a:extLst>
              </a:tr>
              <a:tr h="213061">
                <a:tc>
                  <a:txBody>
                    <a:bodyPr/>
                    <a:lstStyle/>
                    <a:p>
                      <a:pPr>
                        <a:lnSpc>
                          <a:spcPct val="107000"/>
                        </a:lnSpc>
                        <a:spcAft>
                          <a:spcPts val="800"/>
                        </a:spcAft>
                      </a:pPr>
                      <a:r>
                        <a:rPr lang="sv-SE" sz="600" b="1" kern="1200" dirty="0">
                          <a:solidFill>
                            <a:srgbClr val="000000"/>
                          </a:solidFill>
                          <a:effectLst/>
                          <a:latin typeface="Corbel"/>
                          <a:ea typeface="+mn-ea"/>
                          <a:cs typeface="+mn-cs"/>
                        </a:rPr>
                        <a:t>7. </a:t>
                      </a:r>
                      <a:r>
                        <a:rPr lang="sv-SE" sz="600" b="1" kern="1200" dirty="0" err="1">
                          <a:solidFill>
                            <a:srgbClr val="000000"/>
                          </a:solidFill>
                          <a:effectLst/>
                          <a:latin typeface="Corbel"/>
                          <a:ea typeface="+mn-ea"/>
                          <a:cs typeface="+mn-cs"/>
                        </a:rPr>
                        <a:t>Bioraffinerie</a:t>
                      </a:r>
                      <a:endParaRPr lang="sv-SE" sz="700" kern="100" dirty="0" err="1">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00" noProof="0" dirty="0" err="1">
                          <a:effectLst/>
                        </a:rPr>
                        <a:t>Düngemittel</a:t>
                      </a:r>
                      <a:r>
                        <a:rPr lang="en-GB" sz="600" b="0" i="0" u="none" strike="noStrike" kern="100" noProof="0" dirty="0">
                          <a:effectLst/>
                        </a:rPr>
                        <a:t> </a:t>
                      </a:r>
                      <a:r>
                        <a:rPr lang="en-GB" sz="600" b="0" i="0" u="none" strike="noStrike" kern="100" noProof="0" dirty="0" err="1">
                          <a:effectLst/>
                        </a:rPr>
                        <a:t>biologischen</a:t>
                      </a:r>
                      <a:r>
                        <a:rPr lang="en-GB" sz="600" b="0" i="0" u="none" strike="noStrike" kern="100" noProof="0" dirty="0">
                          <a:effectLst/>
                        </a:rPr>
                        <a:t> </a:t>
                      </a:r>
                      <a:r>
                        <a:rPr lang="en-GB" sz="600" b="0" i="0" u="none" strike="noStrike" kern="100" noProof="0" dirty="0" err="1">
                          <a:effectLst/>
                        </a:rPr>
                        <a:t>Ursprungs</a:t>
                      </a:r>
                      <a:r>
                        <a:rPr lang="en-GB" sz="600" b="0" i="0" u="none" strike="noStrike" kern="100" noProof="0" dirty="0">
                          <a:effectLst/>
                        </a:rPr>
                        <a:t>, das </a:t>
                      </a:r>
                      <a:r>
                        <a:rPr lang="en-GB" sz="600" b="0" i="0" u="none" strike="noStrike" kern="100" noProof="0" dirty="0" err="1">
                          <a:effectLst/>
                        </a:rPr>
                        <a:t>lebende</a:t>
                      </a:r>
                      <a:r>
                        <a:rPr lang="en-GB" sz="600" b="0" i="0" u="none" strike="noStrike" kern="100" noProof="0" dirty="0">
                          <a:effectLst/>
                        </a:rPr>
                        <a:t> </a:t>
                      </a:r>
                      <a:r>
                        <a:rPr lang="en-GB" sz="600" b="0" i="0" u="none" strike="noStrike" kern="100" noProof="0" dirty="0" err="1">
                          <a:effectLst/>
                        </a:rPr>
                        <a:t>Mikroorganismen</a:t>
                      </a:r>
                      <a:r>
                        <a:rPr lang="en-GB" sz="600" b="0" i="0" u="none" strike="noStrike" kern="100" noProof="0" dirty="0">
                          <a:effectLst/>
                        </a:rPr>
                        <a:t> </a:t>
                      </a:r>
                      <a:r>
                        <a:rPr lang="en-GB" sz="600" b="0" i="0" u="none" strike="noStrike" kern="100" noProof="0" dirty="0" err="1">
                          <a:effectLst/>
                        </a:rPr>
                        <a:t>enthält</a:t>
                      </a:r>
                      <a:r>
                        <a:rPr lang="en-GB" sz="600" b="0" i="0" u="none" strike="noStrike" kern="100" noProof="0" dirty="0">
                          <a:effectLst/>
                        </a:rPr>
                        <a:t>.</a:t>
                      </a:r>
                      <a:endParaRPr lang="en-US" b="0" i="0" u="none" strike="noStrike" noProof="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205694"/>
                  </a:ext>
                </a:extLst>
              </a:tr>
              <a:tr h="539907">
                <a:tc>
                  <a:txBody>
                    <a:bodyPr/>
                    <a:lstStyle/>
                    <a:p>
                      <a:pPr>
                        <a:lnSpc>
                          <a:spcPct val="107000"/>
                        </a:lnSpc>
                        <a:spcAft>
                          <a:spcPts val="800"/>
                        </a:spcAft>
                      </a:pPr>
                      <a:r>
                        <a:rPr lang="sv-SE" sz="600" b="1" kern="1200" dirty="0">
                          <a:solidFill>
                            <a:srgbClr val="000000"/>
                          </a:solidFill>
                          <a:effectLst/>
                          <a:latin typeface="Corbel"/>
                          <a:ea typeface="+mn-ea"/>
                          <a:cs typeface="+mn-cs"/>
                        </a:rPr>
                        <a:t>8. </a:t>
                      </a:r>
                      <a:r>
                        <a:rPr lang="sv-SE" sz="600" b="1" kern="1200" dirty="0" err="1">
                          <a:solidFill>
                            <a:srgbClr val="000000"/>
                          </a:solidFill>
                          <a:effectLst/>
                          <a:latin typeface="Corbel"/>
                          <a:ea typeface="+mn-ea"/>
                          <a:cs typeface="+mn-cs"/>
                        </a:rPr>
                        <a:t>Biomasse</a:t>
                      </a:r>
                      <a:endParaRPr lang="sv-SE" sz="700" kern="100" dirty="0" err="1">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00" noProof="0" dirty="0">
                          <a:effectLst/>
                        </a:rPr>
                        <a:t>Auch </a:t>
                      </a:r>
                      <a:r>
                        <a:rPr lang="en-GB" sz="600" b="0" i="0" u="none" strike="noStrike" kern="100" noProof="0" dirty="0" err="1">
                          <a:effectLst/>
                        </a:rPr>
                        <a:t>als</a:t>
                      </a:r>
                      <a:r>
                        <a:rPr lang="en-GB" sz="600" b="0" i="0" u="none" strike="noStrike" kern="100" noProof="0" dirty="0">
                          <a:effectLst/>
                        </a:rPr>
                        <a:t> </a:t>
                      </a:r>
                      <a:r>
                        <a:rPr lang="en-GB" sz="600" b="0" i="0" u="none" strike="noStrike" kern="100" noProof="0" dirty="0" err="1">
                          <a:effectLst/>
                        </a:rPr>
                        <a:t>erneuerbares</a:t>
                      </a:r>
                      <a:r>
                        <a:rPr lang="en-GB" sz="600" b="0" i="0" u="none" strike="noStrike" kern="100" noProof="0" dirty="0">
                          <a:effectLst/>
                        </a:rPr>
                        <a:t> </a:t>
                      </a:r>
                      <a:r>
                        <a:rPr lang="en-GB" sz="600" b="0" i="0" u="none" strike="noStrike" kern="100" noProof="0" dirty="0" err="1">
                          <a:effectLst/>
                        </a:rPr>
                        <a:t>Erdgas</a:t>
                      </a:r>
                      <a:r>
                        <a:rPr lang="en-GB" sz="600" b="0" i="0" u="none" strike="noStrike" kern="100" noProof="0" dirty="0">
                          <a:effectLst/>
                        </a:rPr>
                        <a:t> </a:t>
                      </a:r>
                      <a:r>
                        <a:rPr lang="en-GB" sz="600" b="0" i="0" u="none" strike="noStrike" kern="100" noProof="0" dirty="0" err="1">
                          <a:effectLst/>
                        </a:rPr>
                        <a:t>bekannt</a:t>
                      </a:r>
                      <a:r>
                        <a:rPr lang="en-GB" sz="600" b="0" i="0" u="none" strike="noStrike" kern="100" noProof="0" dirty="0">
                          <a:effectLst/>
                        </a:rPr>
                        <a:t>, </a:t>
                      </a:r>
                      <a:r>
                        <a:rPr lang="en-GB" sz="600" b="0" i="0" u="none" strike="noStrike" kern="100" noProof="0" dirty="0" err="1">
                          <a:effectLst/>
                        </a:rPr>
                        <a:t>ist</a:t>
                      </a:r>
                      <a:r>
                        <a:rPr lang="en-GB" sz="600" b="0" i="0" u="none" strike="noStrike" kern="100" noProof="0" dirty="0">
                          <a:effectLst/>
                        </a:rPr>
                        <a:t> Biogas, das auf </a:t>
                      </a:r>
                      <a:r>
                        <a:rPr lang="en-GB" sz="600" b="0" i="0" u="none" strike="noStrike" kern="100" noProof="0" dirty="0" err="1">
                          <a:effectLst/>
                        </a:rPr>
                        <a:t>eine</a:t>
                      </a:r>
                      <a:r>
                        <a:rPr lang="en-GB" sz="600" b="0" i="0" u="none" strike="noStrike" kern="100" noProof="0" dirty="0">
                          <a:effectLst/>
                        </a:rPr>
                        <a:t> </a:t>
                      </a:r>
                      <a:r>
                        <a:rPr lang="en-GB" sz="600" b="0" i="0" u="none" strike="noStrike" kern="100" noProof="0" dirty="0" err="1">
                          <a:effectLst/>
                        </a:rPr>
                        <a:t>ähnliche</a:t>
                      </a:r>
                      <a:r>
                        <a:rPr lang="en-GB" sz="600" b="0" i="0" u="none" strike="noStrike" kern="100" noProof="0" dirty="0">
                          <a:effectLst/>
                        </a:rPr>
                        <a:t> </a:t>
                      </a:r>
                      <a:r>
                        <a:rPr lang="en-GB" sz="600" b="0" i="0" u="none" strike="noStrike" kern="100" noProof="0" dirty="0" err="1">
                          <a:effectLst/>
                        </a:rPr>
                        <a:t>Qualität</a:t>
                      </a:r>
                      <a:r>
                        <a:rPr lang="en-GB" sz="600" b="0" i="0" u="none" strike="noStrike" kern="100" noProof="0" dirty="0">
                          <a:effectLst/>
                        </a:rPr>
                        <a:t> </a:t>
                      </a:r>
                      <a:r>
                        <a:rPr lang="en-GB" sz="600" b="0" i="0" u="none" strike="noStrike" kern="100" noProof="0" dirty="0" err="1">
                          <a:effectLst/>
                        </a:rPr>
                        <a:t>wie</a:t>
                      </a:r>
                      <a:r>
                        <a:rPr lang="en-GB" sz="600" b="0" i="0" u="none" strike="noStrike" kern="100" noProof="0" dirty="0">
                          <a:effectLst/>
                        </a:rPr>
                        <a:t> </a:t>
                      </a:r>
                      <a:r>
                        <a:rPr lang="en-GB" sz="600" b="0" i="0" u="none" strike="noStrike" kern="100" noProof="0" dirty="0" err="1">
                          <a:effectLst/>
                        </a:rPr>
                        <a:t>fossiles</a:t>
                      </a:r>
                      <a:r>
                        <a:rPr lang="en-GB" sz="600" b="0" i="0" u="none" strike="noStrike" kern="100" noProof="0" dirty="0">
                          <a:effectLst/>
                        </a:rPr>
                        <a:t> </a:t>
                      </a:r>
                      <a:r>
                        <a:rPr lang="en-GB" sz="600" b="0" i="0" u="none" strike="noStrike" kern="100" noProof="0" dirty="0" err="1">
                          <a:effectLst/>
                        </a:rPr>
                        <a:t>Erdgas</a:t>
                      </a:r>
                      <a:r>
                        <a:rPr lang="en-GB" sz="600" b="0" i="0" u="none" strike="noStrike" kern="100" noProof="0" dirty="0">
                          <a:effectLst/>
                        </a:rPr>
                        <a:t> </a:t>
                      </a:r>
                      <a:r>
                        <a:rPr lang="en-GB" sz="600" b="0" i="0" u="none" strike="noStrike" kern="100" noProof="0" dirty="0" err="1">
                          <a:effectLst/>
                        </a:rPr>
                        <a:t>aufbereitet</a:t>
                      </a:r>
                      <a:r>
                        <a:rPr lang="en-GB" sz="600" b="0" i="0" u="none" strike="noStrike" kern="100" noProof="0" dirty="0">
                          <a:effectLst/>
                        </a:rPr>
                        <a:t> </a:t>
                      </a:r>
                      <a:r>
                        <a:rPr lang="en-GB" sz="600" b="0" i="0" u="none" strike="noStrike" kern="100" noProof="0" dirty="0" err="1">
                          <a:effectLst/>
                        </a:rPr>
                        <a:t>wurde</a:t>
                      </a:r>
                      <a:r>
                        <a:rPr lang="en-GB" sz="600" b="0" i="0" u="none" strike="noStrike" kern="100" noProof="0" dirty="0">
                          <a:effectLst/>
                        </a:rPr>
                        <a:t> und </a:t>
                      </a:r>
                      <a:r>
                        <a:rPr lang="en-GB" sz="600" b="0" i="0" u="none" strike="noStrike" kern="100" noProof="0" dirty="0" err="1">
                          <a:effectLst/>
                        </a:rPr>
                        <a:t>eine</a:t>
                      </a:r>
                      <a:r>
                        <a:rPr lang="en-GB" sz="600" b="0" i="0" u="none" strike="noStrike" kern="100" noProof="0" dirty="0">
                          <a:effectLst/>
                        </a:rPr>
                        <a:t> </a:t>
                      </a:r>
                      <a:r>
                        <a:rPr lang="en-GB" sz="600" b="0" i="0" u="none" strike="noStrike" kern="100" noProof="0" dirty="0" err="1">
                          <a:effectLst/>
                        </a:rPr>
                        <a:t>Methankonzentration</a:t>
                      </a:r>
                      <a:r>
                        <a:rPr lang="en-GB" sz="600" b="0" i="0" u="none" strike="noStrike" kern="100" noProof="0" dirty="0">
                          <a:effectLst/>
                        </a:rPr>
                        <a:t> von </a:t>
                      </a:r>
                      <a:r>
                        <a:rPr lang="en-GB" sz="600" b="0" i="0" u="none" strike="noStrike" kern="100" noProof="0" dirty="0" err="1">
                          <a:effectLst/>
                        </a:rPr>
                        <a:t>mindestens</a:t>
                      </a:r>
                      <a:r>
                        <a:rPr lang="en-GB" sz="600" b="0" i="0" u="none" strike="noStrike" kern="100" noProof="0" dirty="0">
                          <a:effectLst/>
                        </a:rPr>
                        <a:t> 90 % </a:t>
                      </a:r>
                      <a:r>
                        <a:rPr lang="en-GB" sz="600" b="0" i="0" u="none" strike="noStrike" kern="100" noProof="0" dirty="0" err="1">
                          <a:effectLst/>
                        </a:rPr>
                        <a:t>aufweist</a:t>
                      </a:r>
                      <a:r>
                        <a:rPr lang="en-GB" sz="600" b="0" i="0" u="none" strike="noStrike" kern="100" noProof="0" dirty="0">
                          <a:effectLst/>
                        </a:rPr>
                        <a:t>. Es </a:t>
                      </a:r>
                      <a:r>
                        <a:rPr lang="en-GB" sz="600" b="0" i="0" u="none" strike="noStrike" kern="100" noProof="0" dirty="0" err="1">
                          <a:effectLst/>
                        </a:rPr>
                        <a:t>wird</a:t>
                      </a:r>
                      <a:r>
                        <a:rPr lang="en-GB" sz="600" b="0" i="0" u="none" strike="noStrike" kern="100" noProof="0" dirty="0">
                          <a:effectLst/>
                        </a:rPr>
                        <a:t> </a:t>
                      </a:r>
                      <a:r>
                        <a:rPr lang="en-GB" sz="600" b="0" i="0" u="none" strike="noStrike" kern="100" noProof="0" dirty="0" err="1">
                          <a:effectLst/>
                        </a:rPr>
                        <a:t>durch</a:t>
                      </a:r>
                      <a:r>
                        <a:rPr lang="en-GB" sz="600" b="0" i="0" u="none" strike="noStrike" kern="100" noProof="0" dirty="0">
                          <a:effectLst/>
                        </a:rPr>
                        <a:t> die </a:t>
                      </a:r>
                      <a:r>
                        <a:rPr lang="en-GB" sz="600" b="0" i="0" u="none" strike="noStrike" kern="100" noProof="0" dirty="0" err="1">
                          <a:effectLst/>
                        </a:rPr>
                        <a:t>Entfernung</a:t>
                      </a:r>
                      <a:r>
                        <a:rPr lang="en-GB" sz="600" b="0" i="0" u="none" strike="noStrike" kern="100" noProof="0" dirty="0">
                          <a:effectLst/>
                        </a:rPr>
                        <a:t> von CO2 und </a:t>
                      </a:r>
                      <a:r>
                        <a:rPr lang="en-GB" sz="600" b="0" i="0" u="none" strike="noStrike" kern="100" noProof="0" dirty="0" err="1">
                          <a:effectLst/>
                        </a:rPr>
                        <a:t>anderen</a:t>
                      </a:r>
                      <a:r>
                        <a:rPr lang="en-GB" sz="600" b="0" i="0" u="none" strike="noStrike" kern="100" noProof="0" dirty="0">
                          <a:effectLst/>
                        </a:rPr>
                        <a:t> </a:t>
                      </a:r>
                      <a:r>
                        <a:rPr lang="en-GB" sz="600" b="0" i="0" u="none" strike="noStrike" kern="100" noProof="0" dirty="0" err="1">
                          <a:effectLst/>
                        </a:rPr>
                        <a:t>Verunreinigungen</a:t>
                      </a:r>
                      <a:r>
                        <a:rPr lang="en-GB" sz="600" b="0" i="0" u="none" strike="noStrike" kern="100" noProof="0" dirty="0">
                          <a:effectLst/>
                        </a:rPr>
                        <a:t> </a:t>
                      </a:r>
                      <a:r>
                        <a:rPr lang="en-GB" sz="600" b="0" i="0" u="none" strike="noStrike" kern="100" noProof="0" dirty="0" err="1">
                          <a:effectLst/>
                        </a:rPr>
                        <a:t>aus</a:t>
                      </a:r>
                      <a:r>
                        <a:rPr lang="en-GB" sz="600" b="0" i="0" u="none" strike="noStrike" kern="100" noProof="0" dirty="0">
                          <a:effectLst/>
                        </a:rPr>
                        <a:t> Biogas </a:t>
                      </a:r>
                      <a:r>
                        <a:rPr lang="en-GB" sz="600" b="0" i="0" u="none" strike="noStrike" kern="100" noProof="0" dirty="0" err="1">
                          <a:effectLst/>
                        </a:rPr>
                        <a:t>gewonnen</a:t>
                      </a:r>
                      <a:r>
                        <a:rPr lang="en-GB" sz="600" b="0" i="0" u="none" strike="noStrike" kern="100" noProof="0" dirty="0">
                          <a:effectLst/>
                        </a:rPr>
                        <a:t>.  </a:t>
                      </a:r>
                      <a:endParaRPr lang="en-US" b="0" i="0" u="none" strike="noStrike" noProof="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43387"/>
                  </a:ext>
                </a:extLst>
              </a:tr>
              <a:tr h="322002">
                <a:tc>
                  <a:txBody>
                    <a:bodyPr/>
                    <a:lstStyle/>
                    <a:p>
                      <a:pPr>
                        <a:lnSpc>
                          <a:spcPct val="107000"/>
                        </a:lnSpc>
                        <a:spcAft>
                          <a:spcPts val="800"/>
                        </a:spcAft>
                      </a:pPr>
                      <a:r>
                        <a:rPr lang="sv-SE" sz="600" b="1" kern="1200" dirty="0">
                          <a:solidFill>
                            <a:srgbClr val="000000"/>
                          </a:solidFill>
                          <a:effectLst/>
                          <a:latin typeface="Corbel"/>
                          <a:ea typeface="+mn-ea"/>
                          <a:cs typeface="+mn-cs"/>
                        </a:rPr>
                        <a:t>9. </a:t>
                      </a:r>
                      <a:r>
                        <a:rPr lang="sv-SE" sz="600" b="1" kern="1200" dirty="0" err="1">
                          <a:solidFill>
                            <a:srgbClr val="000000"/>
                          </a:solidFill>
                          <a:effectLst/>
                          <a:latin typeface="Corbel"/>
                          <a:ea typeface="+mn-ea"/>
                          <a:cs typeface="+mn-cs"/>
                        </a:rPr>
                        <a:t>Biodünger</a:t>
                      </a:r>
                      <a:endParaRPr lang="sv-SE" sz="700" kern="100" dirty="0" err="1">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buNone/>
                      </a:pPr>
                      <a:r>
                        <a:rPr lang="en-GB" sz="600" b="0" i="0" u="none" strike="noStrike" kern="100" noProof="0" dirty="0" err="1">
                          <a:effectLst/>
                        </a:rPr>
                        <a:t>Produkt</a:t>
                      </a:r>
                      <a:r>
                        <a:rPr lang="en-GB" sz="600" b="0" i="0" u="none" strike="noStrike" kern="100" noProof="0" dirty="0">
                          <a:effectLst/>
                        </a:rPr>
                        <a:t>, das </a:t>
                      </a:r>
                      <a:r>
                        <a:rPr lang="en-GB" sz="600" b="0" i="0" u="none" strike="noStrike" kern="100" noProof="0" dirty="0" err="1">
                          <a:effectLst/>
                        </a:rPr>
                        <a:t>aus</a:t>
                      </a:r>
                      <a:r>
                        <a:rPr lang="en-GB" sz="600" b="0" i="0" u="none" strike="noStrike" kern="100" noProof="0" dirty="0">
                          <a:effectLst/>
                        </a:rPr>
                        <a:t> </a:t>
                      </a:r>
                      <a:r>
                        <a:rPr lang="en-GB" sz="600" b="0" i="0" u="none" strike="noStrike" kern="100" noProof="0" dirty="0" err="1">
                          <a:effectLst/>
                        </a:rPr>
                        <a:t>einer</a:t>
                      </a:r>
                      <a:r>
                        <a:rPr lang="en-GB" sz="600" b="0" i="0" u="none" strike="noStrike" kern="100" noProof="0" dirty="0">
                          <a:effectLst/>
                        </a:rPr>
                        <a:t> </a:t>
                      </a:r>
                      <a:r>
                        <a:rPr lang="en-GB" sz="600" b="0" i="0" u="none" strike="noStrike" kern="100" noProof="0" dirty="0" err="1">
                          <a:effectLst/>
                        </a:rPr>
                        <a:t>erneuerbaren</a:t>
                      </a:r>
                      <a:r>
                        <a:rPr lang="en-GB" sz="600" b="0" i="0" u="none" strike="noStrike" kern="100" noProof="0" dirty="0">
                          <a:effectLst/>
                        </a:rPr>
                        <a:t> </a:t>
                      </a:r>
                      <a:r>
                        <a:rPr lang="en-GB" sz="600" b="0" i="0" u="none" strike="noStrike" kern="100" noProof="0" dirty="0" err="1">
                          <a:effectLst/>
                        </a:rPr>
                        <a:t>pflanzlichen</a:t>
                      </a:r>
                      <a:r>
                        <a:rPr lang="en-GB" sz="600" b="0" i="0" u="none" strike="noStrike" kern="100" noProof="0" dirty="0">
                          <a:effectLst/>
                        </a:rPr>
                        <a:t> Quelle und </a:t>
                      </a:r>
                      <a:r>
                        <a:rPr lang="en-GB" sz="600" b="0" i="0" u="none" strike="noStrike" kern="100" noProof="0" dirty="0" err="1">
                          <a:effectLst/>
                        </a:rPr>
                        <a:t>nicht</a:t>
                      </a:r>
                      <a:r>
                        <a:rPr lang="en-GB" sz="600" b="0" i="0" u="none" strike="noStrike" kern="100" noProof="0" dirty="0">
                          <a:effectLst/>
                        </a:rPr>
                        <a:t> </a:t>
                      </a:r>
                      <a:r>
                        <a:rPr lang="en-GB" sz="600" b="0" i="0" u="none" strike="noStrike" kern="100" noProof="0" dirty="0" err="1">
                          <a:effectLst/>
                        </a:rPr>
                        <a:t>aus</a:t>
                      </a:r>
                      <a:r>
                        <a:rPr lang="en-GB" sz="600" b="0" i="0" u="none" strike="noStrike" kern="100" noProof="0" dirty="0">
                          <a:effectLst/>
                        </a:rPr>
                        <a:t> </a:t>
                      </a:r>
                      <a:r>
                        <a:rPr lang="en-GB" sz="600" b="0" i="0" u="none" strike="noStrike" kern="100" noProof="0" dirty="0" err="1">
                          <a:effectLst/>
                        </a:rPr>
                        <a:t>Erdöl</a:t>
                      </a:r>
                      <a:r>
                        <a:rPr lang="en-GB" sz="600" b="0" i="0" u="none" strike="noStrike" kern="100" noProof="0" dirty="0">
                          <a:effectLst/>
                        </a:rPr>
                        <a:t> </a:t>
                      </a:r>
                      <a:r>
                        <a:rPr lang="en-GB" sz="600" b="0" i="0" u="none" strike="noStrike" kern="100" noProof="0" dirty="0" err="1">
                          <a:effectLst/>
                        </a:rPr>
                        <a:t>hergestellt</a:t>
                      </a:r>
                      <a:r>
                        <a:rPr lang="en-GB" sz="600" b="0" i="0" u="none" strike="noStrike" kern="100" noProof="0" dirty="0">
                          <a:effectLst/>
                        </a:rPr>
                        <a:t> </a:t>
                      </a:r>
                      <a:r>
                        <a:rPr lang="en-GB" sz="600" b="0" i="0" u="none" strike="noStrike" kern="100" noProof="0" dirty="0" err="1">
                          <a:effectLst/>
                        </a:rPr>
                        <a:t>wird</a:t>
                      </a:r>
                      <a:r>
                        <a:rPr lang="en-GB" sz="600" kern="100" dirty="0">
                          <a:effectLst/>
                          <a:latin typeface="Calibri"/>
                          <a:ea typeface="Calibri"/>
                          <a:cs typeface="Times New Roman"/>
                        </a:rPr>
                        <a:t>.  </a:t>
                      </a:r>
                      <a:endParaRPr lang="sv-SE" sz="700" kern="100" dirty="0">
                        <a:effectLst/>
                        <a:latin typeface="Calibri"/>
                        <a:ea typeface="Calibri"/>
                        <a:cs typeface="Times New Roman"/>
                      </a:endParaRPr>
                    </a:p>
                    <a:p>
                      <a:r>
                        <a:rPr lang="en-GB" sz="600" b="1" kern="1200" dirty="0">
                          <a:solidFill>
                            <a:srgbClr val="000000"/>
                          </a:solidFill>
                          <a:effectLst/>
                          <a:latin typeface="Corbel"/>
                          <a:ea typeface="+mn-ea"/>
                          <a:cs typeface="+mn-cs"/>
                        </a:rPr>
                        <a:t> </a:t>
                      </a:r>
                      <a:r>
                        <a:rPr lang="en-GB" sz="700" b="1" kern="100" dirty="0">
                          <a:solidFill>
                            <a:srgbClr val="000000"/>
                          </a:solidFill>
                          <a:effectLst/>
                          <a:latin typeface="Calibri"/>
                          <a:ea typeface="Calibri"/>
                          <a:cs typeface="Times New Roman"/>
                        </a:rPr>
                        <a:t> </a:t>
                      </a:r>
                      <a:endParaRPr lang="sv-SE" sz="1100" dirty="0">
                        <a:latin typeface="Calibri"/>
                        <a:ea typeface="Calibri"/>
                        <a:cs typeface="Times New Roman"/>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136844"/>
                  </a:ext>
                </a:extLst>
              </a:tr>
              <a:tr h="540142">
                <a:tc>
                  <a:txBody>
                    <a:bodyPr/>
                    <a:lstStyle/>
                    <a:p>
                      <a:pPr>
                        <a:lnSpc>
                          <a:spcPct val="107000"/>
                        </a:lnSpc>
                        <a:spcAft>
                          <a:spcPts val="800"/>
                        </a:spcAft>
                      </a:pPr>
                      <a:r>
                        <a:rPr lang="sv-SE" sz="600" b="1" kern="1200" dirty="0">
                          <a:solidFill>
                            <a:srgbClr val="000000"/>
                          </a:solidFill>
                          <a:effectLst/>
                          <a:latin typeface="Corbel"/>
                          <a:ea typeface="+mn-ea"/>
                          <a:cs typeface="+mn-cs"/>
                        </a:rPr>
                        <a:t>10. </a:t>
                      </a:r>
                      <a:r>
                        <a:rPr lang="sv-SE" sz="600" b="1" kern="1200" dirty="0" err="1">
                          <a:solidFill>
                            <a:srgbClr val="000000"/>
                          </a:solidFill>
                          <a:effectLst/>
                          <a:latin typeface="Corbel"/>
                          <a:ea typeface="+mn-ea"/>
                          <a:cs typeface="+mn-cs"/>
                        </a:rPr>
                        <a:t>Biokohle</a:t>
                      </a:r>
                      <a:endParaRPr lang="sv-SE" sz="700" kern="100" dirty="0" err="1">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alibri"/>
                        <a:ea typeface="Calibri"/>
                        <a:cs typeface="Times New Roman"/>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90000"/>
                        </a:lnSpc>
                        <a:spcAft>
                          <a:spcPts val="800"/>
                        </a:spcAft>
                        <a:buNone/>
                      </a:pPr>
                      <a:r>
                        <a:rPr lang="en-GB" sz="600" b="0" i="0" u="none" strike="noStrike" kern="100" noProof="0" dirty="0">
                          <a:effectLst/>
                        </a:rPr>
                        <a:t>Ein </a:t>
                      </a:r>
                      <a:r>
                        <a:rPr lang="en-GB" sz="600" b="0" i="0" u="none" strike="noStrike" kern="100" noProof="0" dirty="0" err="1">
                          <a:effectLst/>
                        </a:rPr>
                        <a:t>wirtschaftlicher</a:t>
                      </a:r>
                      <a:r>
                        <a:rPr lang="en-GB" sz="600" b="0" i="0" u="none" strike="noStrike" kern="100" noProof="0" dirty="0">
                          <a:effectLst/>
                        </a:rPr>
                        <a:t> </a:t>
                      </a:r>
                      <a:r>
                        <a:rPr lang="en-GB" sz="600" b="0" i="0" u="none" strike="noStrike" kern="100" noProof="0" dirty="0" err="1">
                          <a:effectLst/>
                        </a:rPr>
                        <a:t>Begriff</a:t>
                      </a:r>
                      <a:r>
                        <a:rPr lang="en-GB" sz="600" b="0" i="0" u="none" strike="noStrike" kern="100" noProof="0" dirty="0">
                          <a:effectLst/>
                        </a:rPr>
                        <a:t>, der </a:t>
                      </a:r>
                      <a:r>
                        <a:rPr lang="en-GB" sz="600" b="0" i="0" u="none" strike="noStrike" kern="100" noProof="0" dirty="0" err="1">
                          <a:effectLst/>
                        </a:rPr>
                        <a:t>sich</a:t>
                      </a:r>
                      <a:r>
                        <a:rPr lang="en-GB" sz="600" b="0" i="0" u="none" strike="noStrike" kern="100" noProof="0" dirty="0">
                          <a:effectLst/>
                        </a:rPr>
                        <a:t> auf die </a:t>
                      </a:r>
                      <a:r>
                        <a:rPr lang="en-GB" sz="600" b="0" i="0" u="none" strike="noStrike" kern="100" noProof="0" dirty="0" err="1">
                          <a:effectLst/>
                        </a:rPr>
                        <a:t>Nutzung</a:t>
                      </a:r>
                      <a:r>
                        <a:rPr lang="en-GB" sz="600" b="0" i="0" u="none" strike="noStrike" kern="100" noProof="0" dirty="0">
                          <a:effectLst/>
                        </a:rPr>
                        <a:t>, </a:t>
                      </a:r>
                      <a:r>
                        <a:rPr lang="en-GB" sz="600" b="0" i="0" u="none" strike="noStrike" kern="100" noProof="0" dirty="0" err="1">
                          <a:effectLst/>
                        </a:rPr>
                        <a:t>Erhaltung</a:t>
                      </a:r>
                      <a:r>
                        <a:rPr lang="en-GB" sz="600" b="0" i="0" u="none" strike="noStrike" kern="100" noProof="0" dirty="0">
                          <a:effectLst/>
                        </a:rPr>
                        <a:t> und </a:t>
                      </a:r>
                      <a:r>
                        <a:rPr lang="en-GB" sz="600" b="0" i="0" u="none" strike="noStrike" kern="100" noProof="0" dirty="0" err="1">
                          <a:effectLst/>
                        </a:rPr>
                        <a:t>Regenerierung</a:t>
                      </a:r>
                      <a:r>
                        <a:rPr lang="en-GB" sz="600" b="0" i="0" u="none" strike="noStrike" kern="100" noProof="0" dirty="0">
                          <a:effectLst/>
                        </a:rPr>
                        <a:t> der </a:t>
                      </a:r>
                      <a:r>
                        <a:rPr lang="en-GB" sz="600" b="0" i="0" u="none" strike="noStrike" kern="100" noProof="0" dirty="0" err="1">
                          <a:effectLst/>
                        </a:rPr>
                        <a:t>Meeresumwelt</a:t>
                      </a:r>
                      <a:r>
                        <a:rPr lang="en-GB" sz="600" b="0" i="0" u="none" strike="noStrike" kern="100" noProof="0" dirty="0">
                          <a:effectLst/>
                        </a:rPr>
                        <a:t> </a:t>
                      </a:r>
                      <a:r>
                        <a:rPr lang="en-GB" sz="600" b="0" i="0" u="none" strike="noStrike" kern="100" noProof="0" dirty="0" err="1">
                          <a:effectLst/>
                        </a:rPr>
                        <a:t>bezieht</a:t>
                      </a:r>
                      <a:r>
                        <a:rPr lang="en-GB" sz="600" b="0" i="0" u="none" strike="noStrike" kern="100" noProof="0" dirty="0">
                          <a:effectLst/>
                        </a:rPr>
                        <a:t>.  </a:t>
                      </a:r>
                      <a:endParaRPr lang="en-US" b="0" i="0" u="none" strike="noStrike" noProof="0" dirty="0"/>
                    </a:p>
                    <a:p>
                      <a:pPr>
                        <a:lnSpc>
                          <a:spcPct val="90000"/>
                        </a:lnSpc>
                        <a:spcAft>
                          <a:spcPts val="800"/>
                        </a:spcAft>
                      </a:pPr>
                      <a:r>
                        <a:rPr lang="en-GB" sz="600" kern="100" dirty="0">
                          <a:effectLst/>
                          <a:latin typeface="Calibri"/>
                          <a:ea typeface="Calibri"/>
                          <a:cs typeface="Times New Roman"/>
                        </a:rPr>
                        <a:t>  </a:t>
                      </a:r>
                      <a:endParaRPr lang="sv-SE" sz="700" kern="100" dirty="0">
                        <a:effectLst/>
                        <a:latin typeface="Calibri"/>
                        <a:ea typeface="Calibri"/>
                        <a:cs typeface="Times New Roman"/>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389206"/>
                  </a:ext>
                </a:extLst>
              </a:tr>
              <a:tr h="495726">
                <a:tc>
                  <a:txBody>
                    <a:bodyPr/>
                    <a:lstStyle/>
                    <a:p>
                      <a:pPr>
                        <a:lnSpc>
                          <a:spcPct val="107000"/>
                        </a:lnSpc>
                        <a:spcAft>
                          <a:spcPts val="800"/>
                        </a:spcAft>
                      </a:pPr>
                      <a:r>
                        <a:rPr lang="sv-SE" sz="600" b="1" kern="1200" dirty="0">
                          <a:solidFill>
                            <a:srgbClr val="000000"/>
                          </a:solidFill>
                          <a:effectLst/>
                          <a:latin typeface="Corbel"/>
                          <a:ea typeface="+mn-ea"/>
                          <a:cs typeface="+mn-cs"/>
                        </a:rPr>
                        <a:t>11. Bioplastik</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alibri"/>
                        <a:ea typeface="Calibri"/>
                        <a:cs typeface="Times New Roman"/>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00" noProof="0" dirty="0" err="1">
                          <a:effectLst/>
                        </a:rPr>
                        <a:t>Pflanzenmaterial</a:t>
                      </a:r>
                      <a:r>
                        <a:rPr lang="en-GB" sz="600" b="0" i="0" u="none" strike="noStrike" kern="100" noProof="0" dirty="0">
                          <a:effectLst/>
                        </a:rPr>
                        <a:t>, Vegetation </a:t>
                      </a:r>
                      <a:r>
                        <a:rPr lang="en-GB" sz="600" b="0" i="0" u="none" strike="noStrike" kern="100" noProof="0" dirty="0" err="1">
                          <a:effectLst/>
                        </a:rPr>
                        <a:t>oder</a:t>
                      </a:r>
                      <a:r>
                        <a:rPr lang="en-GB" sz="600" b="0" i="0" u="none" strike="noStrike" kern="100" noProof="0" dirty="0">
                          <a:effectLst/>
                        </a:rPr>
                        <a:t> </a:t>
                      </a:r>
                      <a:r>
                        <a:rPr lang="en-GB" sz="600" b="0" i="0" u="none" strike="noStrike" kern="100" noProof="0" dirty="0" err="1">
                          <a:effectLst/>
                        </a:rPr>
                        <a:t>landwirtschaftliche</a:t>
                      </a:r>
                      <a:r>
                        <a:rPr lang="en-GB" sz="600" b="0" i="0" u="none" strike="noStrike" kern="100" noProof="0" dirty="0">
                          <a:effectLst/>
                        </a:rPr>
                        <a:t> </a:t>
                      </a:r>
                      <a:r>
                        <a:rPr lang="en-GB" sz="600" b="0" i="0" u="none" strike="noStrike" kern="100" noProof="0" dirty="0" err="1">
                          <a:effectLst/>
                        </a:rPr>
                        <a:t>Abfälle</a:t>
                      </a:r>
                      <a:r>
                        <a:rPr lang="en-GB" sz="600" b="0" i="0" u="none" strike="noStrike" kern="100" noProof="0" dirty="0">
                          <a:effectLst/>
                        </a:rPr>
                        <a:t>, die </a:t>
                      </a:r>
                      <a:r>
                        <a:rPr lang="en-GB" sz="600" b="0" i="0" u="none" strike="noStrike" kern="100" noProof="0" dirty="0" err="1">
                          <a:effectLst/>
                        </a:rPr>
                        <a:t>als</a:t>
                      </a:r>
                      <a:r>
                        <a:rPr lang="en-GB" sz="600" b="0" i="0" u="none" strike="noStrike" kern="100" noProof="0" dirty="0">
                          <a:effectLst/>
                        </a:rPr>
                        <a:t> </a:t>
                      </a:r>
                      <a:r>
                        <a:rPr lang="en-GB" sz="600" b="0" i="0" u="none" strike="noStrike" kern="100" noProof="0" dirty="0" err="1">
                          <a:effectLst/>
                        </a:rPr>
                        <a:t>Brennstoff</a:t>
                      </a:r>
                      <a:r>
                        <a:rPr lang="en-GB" sz="600" b="0" i="0" u="none" strike="noStrike" kern="100" noProof="0" dirty="0">
                          <a:effectLst/>
                        </a:rPr>
                        <a:t> </a:t>
                      </a:r>
                      <a:r>
                        <a:rPr lang="en-GB" sz="600" b="0" i="0" u="none" strike="noStrike" kern="100" noProof="0" dirty="0" err="1">
                          <a:effectLst/>
                        </a:rPr>
                        <a:t>oder</a:t>
                      </a:r>
                      <a:r>
                        <a:rPr lang="en-GB" sz="600" b="0" i="0" u="none" strike="noStrike" kern="100" noProof="0" dirty="0">
                          <a:effectLst/>
                        </a:rPr>
                        <a:t> </a:t>
                      </a:r>
                      <a:r>
                        <a:rPr lang="en-GB" sz="600" b="0" i="0" u="none" strike="noStrike" kern="100" noProof="0" dirty="0" err="1">
                          <a:effectLst/>
                        </a:rPr>
                        <a:t>Energiequelle</a:t>
                      </a:r>
                      <a:r>
                        <a:rPr lang="en-GB" sz="600" b="0" i="0" u="none" strike="noStrike" kern="100" noProof="0" dirty="0">
                          <a:effectLst/>
                        </a:rPr>
                        <a:t> </a:t>
                      </a:r>
                      <a:r>
                        <a:rPr lang="en-GB" sz="600" b="0" i="0" u="none" strike="noStrike" kern="100" noProof="0" dirty="0" err="1">
                          <a:effectLst/>
                        </a:rPr>
                        <a:t>verwendet</a:t>
                      </a:r>
                      <a:r>
                        <a:rPr lang="en-GB" sz="600" b="0" i="0" u="none" strike="noStrike" kern="100" noProof="0" dirty="0">
                          <a:effectLst/>
                        </a:rPr>
                        <a:t> </a:t>
                      </a:r>
                      <a:r>
                        <a:rPr lang="en-GB" sz="600" b="0" i="0" u="none" strike="noStrike" kern="100" noProof="0" dirty="0" err="1">
                          <a:effectLst/>
                        </a:rPr>
                        <a:t>werden</a:t>
                      </a:r>
                      <a:r>
                        <a:rPr lang="en-GB" sz="600" b="0" i="0" u="none" strike="noStrike" kern="100" noProof="0" dirty="0">
                          <a:effectLst/>
                        </a:rPr>
                        <a:t>.  </a:t>
                      </a:r>
                      <a:endParaRPr lang="en-US" b="0" i="0" u="none" strike="noStrike" noProof="0" dirty="0"/>
                    </a:p>
                    <a:p>
                      <a:pPr>
                        <a:lnSpc>
                          <a:spcPct val="107000"/>
                        </a:lnSpc>
                        <a:spcAft>
                          <a:spcPts val="800"/>
                        </a:spcAft>
                      </a:pPr>
                      <a:r>
                        <a:rPr lang="en-GB" sz="600" kern="100" dirty="0">
                          <a:effectLst/>
                          <a:latin typeface="Calibri"/>
                          <a:ea typeface="Calibri"/>
                          <a:cs typeface="Times New Roman"/>
                        </a:rPr>
                        <a:t>  </a:t>
                      </a:r>
                      <a:endParaRPr lang="sv-SE" sz="700" kern="100" dirty="0">
                        <a:effectLst/>
                        <a:latin typeface="Calibri"/>
                        <a:ea typeface="Calibri"/>
                        <a:cs typeface="Times New Roman"/>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60370"/>
                  </a:ext>
                </a:extLst>
              </a:tr>
              <a:tr h="274153">
                <a:tc>
                  <a:txBody>
                    <a:bodyPr/>
                    <a:lstStyle/>
                    <a:p>
                      <a:pPr>
                        <a:lnSpc>
                          <a:spcPct val="107000"/>
                        </a:lnSpc>
                        <a:spcAft>
                          <a:spcPts val="800"/>
                        </a:spcAft>
                      </a:pPr>
                      <a:r>
                        <a:rPr lang="sv-SE" sz="600" b="1" kern="1200" dirty="0">
                          <a:solidFill>
                            <a:srgbClr val="000000"/>
                          </a:solidFill>
                          <a:effectLst/>
                          <a:latin typeface="Corbel"/>
                          <a:ea typeface="+mn-ea"/>
                          <a:cs typeface="+mn-cs"/>
                        </a:rPr>
                        <a:t>12. Biodiesel</a:t>
                      </a:r>
                      <a:endParaRPr lang="sv-SE" sz="700" kern="100" dirty="0">
                        <a:effectLst/>
                        <a:latin typeface="Corbel"/>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600" b="0" i="0" u="none" strike="noStrike" kern="100" noProof="0" dirty="0">
                          <a:effectLst/>
                        </a:rPr>
                        <a:t>Ein Stoff, der in die Luft </a:t>
                      </a:r>
                      <a:r>
                        <a:rPr lang="en-GB" sz="600" b="0" i="0" u="none" strike="noStrike" kern="100" noProof="0" dirty="0" err="1">
                          <a:effectLst/>
                        </a:rPr>
                        <a:t>ausgestoßen</a:t>
                      </a:r>
                      <a:r>
                        <a:rPr lang="en-GB" sz="600" b="0" i="0" u="none" strike="noStrike" kern="100" noProof="0" dirty="0">
                          <a:effectLst/>
                        </a:rPr>
                        <a:t> </a:t>
                      </a:r>
                      <a:r>
                        <a:rPr lang="en-GB" sz="600" b="0" i="0" u="none" strike="noStrike" kern="100" noProof="0" dirty="0" err="1">
                          <a:effectLst/>
                        </a:rPr>
                        <a:t>wird</a:t>
                      </a:r>
                      <a:r>
                        <a:rPr lang="en-GB" sz="600" b="0" i="0" u="none" strike="noStrike" kern="100" noProof="0" dirty="0">
                          <a:effectLst/>
                        </a:rPr>
                        <a:t>, in der Regel </a:t>
                      </a:r>
                      <a:r>
                        <a:rPr lang="en-GB" sz="600" b="0" i="0" u="none" strike="noStrike" kern="100" noProof="0" dirty="0" err="1">
                          <a:effectLst/>
                        </a:rPr>
                        <a:t>durch</a:t>
                      </a:r>
                      <a:r>
                        <a:rPr lang="en-GB" sz="600" b="0" i="0" u="none" strike="noStrike" kern="100" noProof="0" dirty="0">
                          <a:effectLst/>
                        </a:rPr>
                        <a:t> </a:t>
                      </a:r>
                      <a:r>
                        <a:rPr lang="en-GB" sz="600" b="0" i="0" u="none" strike="noStrike" kern="100" noProof="0" dirty="0" err="1">
                          <a:effectLst/>
                        </a:rPr>
                        <a:t>einen</a:t>
                      </a:r>
                      <a:r>
                        <a:rPr lang="en-GB" sz="600" b="0" i="0" u="none" strike="noStrike" kern="100" noProof="0" dirty="0">
                          <a:effectLst/>
                        </a:rPr>
                        <a:t> </a:t>
                      </a:r>
                      <a:r>
                        <a:rPr lang="en-GB" sz="600" b="0" i="0" u="none" strike="noStrike" kern="100" noProof="0" dirty="0" err="1">
                          <a:effectLst/>
                        </a:rPr>
                        <a:t>Verbrennungsmotor</a:t>
                      </a:r>
                      <a:endParaRPr lang="en-US" dirty="0" err="1"/>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77175"/>
                  </a:ext>
                </a:extLst>
              </a:tr>
              <a:tr h="400114">
                <a:tc>
                  <a:txBody>
                    <a:bodyPr/>
                    <a:lstStyle/>
                    <a:p>
                      <a:pPr>
                        <a:lnSpc>
                          <a:spcPct val="107000"/>
                        </a:lnSpc>
                        <a:spcAft>
                          <a:spcPts val="800"/>
                        </a:spcAft>
                      </a:pPr>
                      <a:r>
                        <a:rPr lang="sv-SE" sz="600" b="1" kern="1200" dirty="0">
                          <a:solidFill>
                            <a:srgbClr val="000000"/>
                          </a:solidFill>
                          <a:effectLst/>
                          <a:latin typeface="Corbel"/>
                          <a:ea typeface="+mn-ea"/>
                          <a:cs typeface="+mn-cs"/>
                        </a:rPr>
                        <a:t>13.CO2-Fußabdruck</a:t>
                      </a: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endParaRPr lang="sv-SE" sz="700" kern="100" dirty="0">
                        <a:effectLst/>
                        <a:latin typeface="Corbel"/>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0">
                        <a:lnSpc>
                          <a:spcPct val="107000"/>
                        </a:lnSpc>
                        <a:spcAft>
                          <a:spcPts val="800"/>
                        </a:spcAft>
                        <a:buNone/>
                      </a:pPr>
                      <a:r>
                        <a:rPr lang="en-GB" sz="700" b="0" i="0" u="none" strike="noStrike" kern="100" noProof="0" dirty="0">
                          <a:solidFill>
                            <a:srgbClr val="000000"/>
                          </a:solidFill>
                          <a:effectLst/>
                        </a:rPr>
                        <a:t>Ein </a:t>
                      </a:r>
                      <a:r>
                        <a:rPr lang="en-GB" sz="700" b="0" i="0" u="none" strike="noStrike" kern="100" noProof="0" dirty="0" err="1">
                          <a:solidFill>
                            <a:srgbClr val="000000"/>
                          </a:solidFill>
                          <a:effectLst/>
                        </a:rPr>
                        <a:t>Gemisch</a:t>
                      </a:r>
                      <a:r>
                        <a:rPr lang="en-GB" sz="700" b="0" i="0" u="none" strike="noStrike" kern="100" noProof="0" dirty="0">
                          <a:solidFill>
                            <a:srgbClr val="000000"/>
                          </a:solidFill>
                          <a:effectLst/>
                        </a:rPr>
                        <a:t> </a:t>
                      </a:r>
                      <a:r>
                        <a:rPr lang="en-GB" sz="700" b="0" i="0" u="none" strike="noStrike" kern="100" noProof="0" dirty="0" err="1">
                          <a:solidFill>
                            <a:srgbClr val="000000"/>
                          </a:solidFill>
                          <a:effectLst/>
                        </a:rPr>
                        <a:t>aus</a:t>
                      </a:r>
                      <a:r>
                        <a:rPr lang="en-GB" sz="700" b="0" i="0" u="none" strike="noStrike" kern="100" noProof="0" dirty="0">
                          <a:solidFill>
                            <a:srgbClr val="000000"/>
                          </a:solidFill>
                          <a:effectLst/>
                        </a:rPr>
                        <a:t> Methan und </a:t>
                      </a:r>
                      <a:r>
                        <a:rPr lang="en-GB" sz="700" b="0" i="0" u="none" strike="noStrike" kern="100" noProof="0" dirty="0" err="1">
                          <a:solidFill>
                            <a:srgbClr val="000000"/>
                          </a:solidFill>
                          <a:effectLst/>
                        </a:rPr>
                        <a:t>Kohlendioxid</a:t>
                      </a:r>
                      <a:r>
                        <a:rPr lang="en-GB" sz="700" b="0" i="0" u="none" strike="noStrike" kern="100" noProof="0" dirty="0">
                          <a:solidFill>
                            <a:srgbClr val="000000"/>
                          </a:solidFill>
                          <a:effectLst/>
                        </a:rPr>
                        <a:t>, das </a:t>
                      </a:r>
                      <a:r>
                        <a:rPr lang="en-GB" sz="700" b="0" i="0" u="none" strike="noStrike" kern="100" noProof="0" dirty="0" err="1">
                          <a:solidFill>
                            <a:srgbClr val="000000"/>
                          </a:solidFill>
                          <a:effectLst/>
                        </a:rPr>
                        <a:t>durch</a:t>
                      </a:r>
                      <a:r>
                        <a:rPr lang="en-GB" sz="700" b="0" i="0" u="none" strike="noStrike" kern="100" noProof="0" dirty="0">
                          <a:solidFill>
                            <a:srgbClr val="000000"/>
                          </a:solidFill>
                          <a:effectLst/>
                        </a:rPr>
                        <a:t> den </a:t>
                      </a:r>
                      <a:r>
                        <a:rPr lang="en-GB" sz="700" b="0" i="0" u="none" strike="noStrike" kern="100" noProof="0" dirty="0" err="1">
                          <a:solidFill>
                            <a:srgbClr val="000000"/>
                          </a:solidFill>
                          <a:effectLst/>
                        </a:rPr>
                        <a:t>bakteriellen</a:t>
                      </a:r>
                      <a:r>
                        <a:rPr lang="en-GB" sz="700" b="0" i="0" u="none" strike="noStrike" kern="100" noProof="0" dirty="0">
                          <a:solidFill>
                            <a:srgbClr val="000000"/>
                          </a:solidFill>
                          <a:effectLst/>
                        </a:rPr>
                        <a:t> </a:t>
                      </a:r>
                      <a:r>
                        <a:rPr lang="en-GB" sz="700" b="0" i="0" u="none" strike="noStrike" kern="100" noProof="0" dirty="0" err="1">
                          <a:solidFill>
                            <a:srgbClr val="000000"/>
                          </a:solidFill>
                          <a:effectLst/>
                        </a:rPr>
                        <a:t>Abbau</a:t>
                      </a:r>
                      <a:r>
                        <a:rPr lang="en-GB" sz="700" b="0" i="0" u="none" strike="noStrike" kern="100" noProof="0" dirty="0">
                          <a:solidFill>
                            <a:srgbClr val="000000"/>
                          </a:solidFill>
                          <a:effectLst/>
                        </a:rPr>
                        <a:t> von </a:t>
                      </a:r>
                      <a:r>
                        <a:rPr lang="en-GB" sz="700" b="0" i="0" u="none" strike="noStrike" kern="100" noProof="0" dirty="0" err="1">
                          <a:solidFill>
                            <a:srgbClr val="000000"/>
                          </a:solidFill>
                          <a:effectLst/>
                        </a:rPr>
                        <a:t>organischem</a:t>
                      </a:r>
                      <a:r>
                        <a:rPr lang="en-GB" sz="700" b="0" i="0" u="none" strike="noStrike" kern="100" noProof="0" dirty="0">
                          <a:solidFill>
                            <a:srgbClr val="000000"/>
                          </a:solidFill>
                          <a:effectLst/>
                        </a:rPr>
                        <a:t> Material </a:t>
                      </a:r>
                      <a:r>
                        <a:rPr lang="en-GB" sz="700" b="0" i="0" u="none" strike="noStrike" kern="100" noProof="0" dirty="0" err="1">
                          <a:solidFill>
                            <a:srgbClr val="000000"/>
                          </a:solidFill>
                          <a:effectLst/>
                        </a:rPr>
                        <a:t>entsteht</a:t>
                      </a:r>
                      <a:r>
                        <a:rPr lang="en-GB" sz="700" b="0" i="0" u="none" strike="noStrike" kern="100" noProof="0" dirty="0">
                          <a:solidFill>
                            <a:srgbClr val="000000"/>
                          </a:solidFill>
                          <a:effectLst/>
                        </a:rPr>
                        <a:t> und </a:t>
                      </a:r>
                      <a:r>
                        <a:rPr lang="en-GB" sz="700" b="0" i="0" u="none" strike="noStrike" kern="100" noProof="0" dirty="0" err="1">
                          <a:solidFill>
                            <a:srgbClr val="000000"/>
                          </a:solidFill>
                          <a:effectLst/>
                        </a:rPr>
                        <a:t>als</a:t>
                      </a:r>
                      <a:r>
                        <a:rPr lang="en-GB" sz="700" b="0" i="0" u="none" strike="noStrike" kern="100" noProof="0" dirty="0">
                          <a:solidFill>
                            <a:srgbClr val="000000"/>
                          </a:solidFill>
                          <a:effectLst/>
                        </a:rPr>
                        <a:t> </a:t>
                      </a:r>
                      <a:r>
                        <a:rPr lang="en-GB" sz="700" b="0" i="0" u="none" strike="noStrike" kern="100" noProof="0" dirty="0" err="1">
                          <a:solidFill>
                            <a:srgbClr val="000000"/>
                          </a:solidFill>
                          <a:effectLst/>
                        </a:rPr>
                        <a:t>Brennstoff</a:t>
                      </a:r>
                      <a:r>
                        <a:rPr lang="en-GB" sz="700" b="0" i="0" u="none" strike="noStrike" kern="100" noProof="0" dirty="0">
                          <a:solidFill>
                            <a:srgbClr val="000000"/>
                          </a:solidFill>
                          <a:effectLst/>
                        </a:rPr>
                        <a:t> </a:t>
                      </a:r>
                      <a:r>
                        <a:rPr lang="en-GB" sz="700" b="0" i="0" u="none" strike="noStrike" kern="100" noProof="0" dirty="0" err="1">
                          <a:solidFill>
                            <a:srgbClr val="000000"/>
                          </a:solidFill>
                          <a:effectLst/>
                        </a:rPr>
                        <a:t>verwendet</a:t>
                      </a:r>
                      <a:r>
                        <a:rPr lang="en-GB" sz="700" b="0" i="0" u="none" strike="noStrike" kern="100" noProof="0" dirty="0">
                          <a:solidFill>
                            <a:srgbClr val="000000"/>
                          </a:solidFill>
                          <a:effectLst/>
                        </a:rPr>
                        <a:t> </a:t>
                      </a:r>
                      <a:r>
                        <a:rPr lang="en-GB" sz="700" b="0" i="0" u="none" strike="noStrike" kern="100" noProof="0" dirty="0" err="1">
                          <a:solidFill>
                            <a:srgbClr val="000000"/>
                          </a:solidFill>
                          <a:effectLst/>
                        </a:rPr>
                        <a:t>wird</a:t>
                      </a:r>
                      <a:r>
                        <a:rPr lang="en-GB" sz="700" b="0" i="0" u="none" strike="noStrike" kern="100" noProof="0" dirty="0">
                          <a:solidFill>
                            <a:srgbClr val="000000"/>
                          </a:solidFill>
                          <a:effectLst/>
                        </a:rPr>
                        <a:t>.  </a:t>
                      </a:r>
                      <a:endParaRPr lang="en-US"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0747526"/>
                  </a:ext>
                </a:extLst>
              </a:tr>
            </a:tbl>
          </a:graphicData>
        </a:graphic>
      </p:graphicFrame>
    </p:spTree>
    <p:extLst>
      <p:ext uri="{BB962C8B-B14F-4D97-AF65-F5344CB8AC3E}">
        <p14:creationId xmlns:p14="http://schemas.microsoft.com/office/powerpoint/2010/main" val="160645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ADFD7566-6D5E-EE6C-BBCD-2CB1A46AACF2}"/>
              </a:ext>
            </a:extLst>
          </p:cNvPr>
          <p:cNvSpPr>
            <a:spLocks noGrp="1"/>
          </p:cNvSpPr>
          <p:nvPr>
            <p:ph type="title"/>
          </p:nvPr>
        </p:nvSpPr>
        <p:spPr>
          <a:xfrm>
            <a:off x="960120" y="685803"/>
            <a:ext cx="9875520" cy="1035421"/>
          </a:xfrm>
        </p:spPr>
        <p:txBody>
          <a:bodyPr>
            <a:normAutofit fontScale="90000"/>
          </a:bodyPr>
          <a:lstStyle/>
          <a:p>
            <a:br>
              <a:rPr lang="sv-SE" dirty="0"/>
            </a:br>
            <a:r>
              <a:rPr lang="sv-SE" dirty="0" err="1">
                <a:ea typeface="+mj-lt"/>
                <a:cs typeface="+mj-lt"/>
              </a:rPr>
              <a:t>Begriffe</a:t>
            </a:r>
            <a:r>
              <a:rPr lang="sv-SE" dirty="0">
                <a:ea typeface="+mj-lt"/>
                <a:cs typeface="+mj-lt"/>
              </a:rPr>
              <a:t>/</a:t>
            </a:r>
            <a:r>
              <a:rPr lang="sv-SE" dirty="0" err="1">
                <a:ea typeface="+mj-lt"/>
                <a:cs typeface="+mj-lt"/>
              </a:rPr>
              <a:t>Wörterbuch</a:t>
            </a:r>
            <a:br>
              <a:rPr lang="sv-SE" dirty="0"/>
            </a:br>
            <a:endParaRPr lang="sv-SE" dirty="0"/>
          </a:p>
        </p:txBody>
      </p:sp>
      <p:sp>
        <p:nvSpPr>
          <p:cNvPr id="11" name="Platshållare för innehåll 10">
            <a:extLst>
              <a:ext uri="{FF2B5EF4-FFF2-40B4-BE49-F238E27FC236}">
                <a16:creationId xmlns:a16="http://schemas.microsoft.com/office/drawing/2014/main" id="{6C6507CA-6218-2F7C-163C-4E559586C73B}"/>
              </a:ext>
            </a:extLst>
          </p:cNvPr>
          <p:cNvSpPr>
            <a:spLocks noGrp="1"/>
          </p:cNvSpPr>
          <p:nvPr>
            <p:ph sz="half" idx="1"/>
          </p:nvPr>
        </p:nvSpPr>
        <p:spPr>
          <a:xfrm>
            <a:off x="1143000" y="2057398"/>
            <a:ext cx="4754880" cy="4114799"/>
          </a:xfrm>
        </p:spPr>
        <p:txBody>
          <a:bodyPr vert="horz" lIns="91440" tIns="45720" rIns="91440" bIns="45720" rtlCol="0" anchor="t">
            <a:normAutofit fontScale="55000" lnSpcReduction="20000"/>
          </a:bodyPr>
          <a:lstStyle/>
          <a:p>
            <a:r>
              <a:rPr lang="en-US" b="1" err="1">
                <a:solidFill>
                  <a:schemeClr val="tx1"/>
                </a:solidFill>
                <a:ea typeface="+mn-lt"/>
                <a:cs typeface="+mn-lt"/>
              </a:rPr>
              <a:t>Kreislaufwirtschaft</a:t>
            </a:r>
            <a:r>
              <a:rPr lang="en-US" b="1" dirty="0">
                <a:solidFill>
                  <a:schemeClr val="tx1"/>
                </a:solidFill>
                <a:ea typeface="+mn-lt"/>
                <a:cs typeface="+mn-lt"/>
              </a:rPr>
              <a:t>:</a:t>
            </a:r>
            <a:r>
              <a:rPr lang="en-US" dirty="0">
                <a:solidFill>
                  <a:schemeClr val="tx1"/>
                </a:solidFill>
                <a:ea typeface="+mn-lt"/>
                <a:cs typeface="+mn-lt"/>
              </a:rPr>
              <a:t> </a:t>
            </a:r>
            <a:r>
              <a:rPr lang="en-US" err="1">
                <a:solidFill>
                  <a:schemeClr val="tx1"/>
                </a:solidFill>
                <a:ea typeface="+mn-lt"/>
                <a:cs typeface="+mn-lt"/>
              </a:rPr>
              <a:t>Schließung</a:t>
            </a:r>
            <a:r>
              <a:rPr lang="en-US" dirty="0">
                <a:solidFill>
                  <a:schemeClr val="tx1"/>
                </a:solidFill>
                <a:ea typeface="+mn-lt"/>
                <a:cs typeface="+mn-lt"/>
              </a:rPr>
              <a:t> des </a:t>
            </a:r>
            <a:r>
              <a:rPr lang="en-US" err="1">
                <a:solidFill>
                  <a:schemeClr val="tx1"/>
                </a:solidFill>
                <a:ea typeface="+mn-lt"/>
                <a:cs typeface="+mn-lt"/>
              </a:rPr>
              <a:t>Kreislaufs</a:t>
            </a:r>
            <a:r>
              <a:rPr lang="en-US" dirty="0">
                <a:solidFill>
                  <a:schemeClr val="tx1"/>
                </a:solidFill>
                <a:ea typeface="+mn-lt"/>
                <a:cs typeface="+mn-lt"/>
              </a:rPr>
              <a:t> und Recycling, </a:t>
            </a:r>
            <a:r>
              <a:rPr lang="en-US" err="1">
                <a:solidFill>
                  <a:schemeClr val="tx1"/>
                </a:solidFill>
                <a:ea typeface="+mn-lt"/>
                <a:cs typeface="+mn-lt"/>
              </a:rPr>
              <a:t>Wiederverwendung</a:t>
            </a:r>
            <a:r>
              <a:rPr lang="en-US" dirty="0">
                <a:solidFill>
                  <a:schemeClr val="tx1"/>
                </a:solidFill>
                <a:ea typeface="+mn-lt"/>
                <a:cs typeface="+mn-lt"/>
              </a:rPr>
              <a:t> </a:t>
            </a:r>
            <a:r>
              <a:rPr lang="en-US" err="1">
                <a:solidFill>
                  <a:schemeClr val="tx1"/>
                </a:solidFill>
                <a:ea typeface="+mn-lt"/>
                <a:cs typeface="+mn-lt"/>
              </a:rPr>
              <a:t>biologischer</a:t>
            </a:r>
            <a:r>
              <a:rPr lang="en-US" dirty="0">
                <a:solidFill>
                  <a:schemeClr val="tx1"/>
                </a:solidFill>
                <a:ea typeface="+mn-lt"/>
                <a:cs typeface="+mn-lt"/>
              </a:rPr>
              <a:t> </a:t>
            </a:r>
            <a:r>
              <a:rPr lang="en-US" err="1">
                <a:solidFill>
                  <a:schemeClr val="tx1"/>
                </a:solidFill>
                <a:ea typeface="+mn-lt"/>
                <a:cs typeface="+mn-lt"/>
              </a:rPr>
              <a:t>Ressourcen</a:t>
            </a:r>
            <a:r>
              <a:rPr lang="en-US" dirty="0">
                <a:solidFill>
                  <a:schemeClr val="tx1"/>
                </a:solidFill>
                <a:ea typeface="+mn-lt"/>
                <a:cs typeface="+mn-lt"/>
              </a:rPr>
              <a:t>. </a:t>
            </a:r>
          </a:p>
          <a:p>
            <a:r>
              <a:rPr lang="en-US" b="1" dirty="0" err="1">
                <a:solidFill>
                  <a:schemeClr val="tx1"/>
                </a:solidFill>
                <a:ea typeface="+mn-lt"/>
                <a:cs typeface="+mn-lt"/>
              </a:rPr>
              <a:t>Biobasiert</a:t>
            </a:r>
            <a:r>
              <a:rPr lang="en-US" b="1" dirty="0">
                <a:solidFill>
                  <a:schemeClr val="tx1"/>
                </a:solidFill>
                <a:ea typeface="+mn-lt"/>
                <a:cs typeface="+mn-lt"/>
              </a:rPr>
              <a:t>:</a:t>
            </a:r>
            <a:r>
              <a:rPr lang="en-US" dirty="0">
                <a:solidFill>
                  <a:schemeClr val="tx1"/>
                </a:solidFill>
                <a:ea typeface="+mn-lt"/>
                <a:cs typeface="+mn-lt"/>
              </a:rPr>
              <a:t> auf der </a:t>
            </a:r>
            <a:r>
              <a:rPr lang="en-US" dirty="0" err="1">
                <a:solidFill>
                  <a:schemeClr val="tx1"/>
                </a:solidFill>
                <a:ea typeface="+mn-lt"/>
                <a:cs typeface="+mn-lt"/>
              </a:rPr>
              <a:t>Grundlage</a:t>
            </a:r>
            <a:r>
              <a:rPr lang="en-US" dirty="0">
                <a:solidFill>
                  <a:schemeClr val="tx1"/>
                </a:solidFill>
                <a:ea typeface="+mn-lt"/>
                <a:cs typeface="+mn-lt"/>
              </a:rPr>
              <a:t> </a:t>
            </a:r>
            <a:r>
              <a:rPr lang="en-US" dirty="0" err="1">
                <a:solidFill>
                  <a:schemeClr val="tx1"/>
                </a:solidFill>
                <a:ea typeface="+mn-lt"/>
                <a:cs typeface="+mn-lt"/>
              </a:rPr>
              <a:t>biologischer</a:t>
            </a:r>
            <a:r>
              <a:rPr lang="en-US" dirty="0">
                <a:solidFill>
                  <a:schemeClr val="tx1"/>
                </a:solidFill>
                <a:ea typeface="+mn-lt"/>
                <a:cs typeface="+mn-lt"/>
              </a:rPr>
              <a:t> </a:t>
            </a:r>
            <a:r>
              <a:rPr lang="en-US" dirty="0" err="1">
                <a:solidFill>
                  <a:schemeClr val="tx1"/>
                </a:solidFill>
                <a:ea typeface="+mn-lt"/>
                <a:cs typeface="+mn-lt"/>
              </a:rPr>
              <a:t>Materialien</a:t>
            </a:r>
            <a:r>
              <a:rPr lang="en-US" dirty="0">
                <a:solidFill>
                  <a:schemeClr val="tx1"/>
                </a:solidFill>
                <a:ea typeface="+mn-lt"/>
                <a:cs typeface="+mn-lt"/>
              </a:rPr>
              <a:t>, </a:t>
            </a:r>
            <a:r>
              <a:rPr lang="en-US" dirty="0" err="1">
                <a:solidFill>
                  <a:schemeClr val="tx1"/>
                </a:solidFill>
                <a:ea typeface="+mn-lt"/>
                <a:cs typeface="+mn-lt"/>
              </a:rPr>
              <a:t>insbesondere</a:t>
            </a:r>
            <a:r>
              <a:rPr lang="en-US" dirty="0">
                <a:solidFill>
                  <a:schemeClr val="tx1"/>
                </a:solidFill>
                <a:ea typeface="+mn-lt"/>
                <a:cs typeface="+mn-lt"/>
              </a:rPr>
              <a:t> </a:t>
            </a:r>
            <a:r>
              <a:rPr lang="en-US" dirty="0" err="1">
                <a:solidFill>
                  <a:schemeClr val="tx1"/>
                </a:solidFill>
                <a:ea typeface="+mn-lt"/>
                <a:cs typeface="+mn-lt"/>
              </a:rPr>
              <a:t>landwirtschaftlicher</a:t>
            </a:r>
            <a:r>
              <a:rPr lang="en-US" dirty="0">
                <a:solidFill>
                  <a:schemeClr val="tx1"/>
                </a:solidFill>
                <a:ea typeface="+mn-lt"/>
                <a:cs typeface="+mn-lt"/>
              </a:rPr>
              <a:t> </a:t>
            </a:r>
            <a:r>
              <a:rPr lang="en-US" dirty="0" err="1">
                <a:solidFill>
                  <a:schemeClr val="tx1"/>
                </a:solidFill>
                <a:ea typeface="+mn-lt"/>
                <a:cs typeface="+mn-lt"/>
              </a:rPr>
              <a:t>oder</a:t>
            </a:r>
            <a:r>
              <a:rPr lang="en-US" dirty="0">
                <a:solidFill>
                  <a:schemeClr val="tx1"/>
                </a:solidFill>
                <a:ea typeface="+mn-lt"/>
                <a:cs typeface="+mn-lt"/>
              </a:rPr>
              <a:t> </a:t>
            </a:r>
            <a:r>
              <a:rPr lang="en-US" dirty="0" err="1">
                <a:solidFill>
                  <a:schemeClr val="tx1"/>
                </a:solidFill>
                <a:ea typeface="+mn-lt"/>
                <a:cs typeface="+mn-lt"/>
              </a:rPr>
              <a:t>forstwirtschaftlicher</a:t>
            </a:r>
            <a:r>
              <a:rPr lang="en-US" dirty="0">
                <a:solidFill>
                  <a:schemeClr val="tx1"/>
                </a:solidFill>
                <a:ea typeface="+mn-lt"/>
                <a:cs typeface="+mn-lt"/>
              </a:rPr>
              <a:t> </a:t>
            </a:r>
            <a:r>
              <a:rPr lang="en-US" dirty="0" err="1">
                <a:solidFill>
                  <a:schemeClr val="tx1"/>
                </a:solidFill>
                <a:ea typeface="+mn-lt"/>
                <a:cs typeface="+mn-lt"/>
              </a:rPr>
              <a:t>Ressourcen</a:t>
            </a:r>
            <a:r>
              <a:rPr lang="en-US" dirty="0">
                <a:solidFill>
                  <a:schemeClr val="tx1"/>
                </a:solidFill>
                <a:ea typeface="+mn-lt"/>
                <a:cs typeface="+mn-lt"/>
              </a:rPr>
              <a:t>.  </a:t>
            </a:r>
            <a:endParaRPr lang="en-US" dirty="0">
              <a:solidFill>
                <a:schemeClr val="tx1"/>
              </a:solidFill>
            </a:endParaRPr>
          </a:p>
          <a:p>
            <a:r>
              <a:rPr lang="en-US" b="1" dirty="0">
                <a:solidFill>
                  <a:schemeClr val="tx1"/>
                </a:solidFill>
                <a:ea typeface="+mn-lt"/>
                <a:cs typeface="+mn-lt"/>
              </a:rPr>
              <a:t>Biofertilizer: </a:t>
            </a:r>
            <a:r>
              <a:rPr lang="en-US" dirty="0" err="1">
                <a:solidFill>
                  <a:schemeClr val="tx1"/>
                </a:solidFill>
                <a:ea typeface="+mn-lt"/>
                <a:cs typeface="+mn-lt"/>
              </a:rPr>
              <a:t>Dünger</a:t>
            </a:r>
            <a:r>
              <a:rPr lang="en-US" dirty="0">
                <a:solidFill>
                  <a:schemeClr val="tx1"/>
                </a:solidFill>
                <a:ea typeface="+mn-lt"/>
                <a:cs typeface="+mn-lt"/>
              </a:rPr>
              <a:t> </a:t>
            </a:r>
            <a:r>
              <a:rPr lang="en-US" dirty="0" err="1">
                <a:solidFill>
                  <a:schemeClr val="tx1"/>
                </a:solidFill>
                <a:ea typeface="+mn-lt"/>
                <a:cs typeface="+mn-lt"/>
              </a:rPr>
              <a:t>biologischen</a:t>
            </a:r>
            <a:r>
              <a:rPr lang="en-US" dirty="0">
                <a:solidFill>
                  <a:schemeClr val="tx1"/>
                </a:solidFill>
                <a:ea typeface="+mn-lt"/>
                <a:cs typeface="+mn-lt"/>
              </a:rPr>
              <a:t> </a:t>
            </a:r>
            <a:r>
              <a:rPr lang="en-US" dirty="0" err="1">
                <a:solidFill>
                  <a:schemeClr val="tx1"/>
                </a:solidFill>
                <a:ea typeface="+mn-lt"/>
                <a:cs typeface="+mn-lt"/>
              </a:rPr>
              <a:t>Ursprungs</a:t>
            </a:r>
            <a:r>
              <a:rPr lang="en-US" dirty="0">
                <a:solidFill>
                  <a:schemeClr val="tx1"/>
                </a:solidFill>
                <a:ea typeface="+mn-lt"/>
                <a:cs typeface="+mn-lt"/>
              </a:rPr>
              <a:t>, der </a:t>
            </a:r>
            <a:r>
              <a:rPr lang="en-US" dirty="0" err="1">
                <a:solidFill>
                  <a:schemeClr val="tx1"/>
                </a:solidFill>
                <a:ea typeface="+mn-lt"/>
                <a:cs typeface="+mn-lt"/>
              </a:rPr>
              <a:t>lebende</a:t>
            </a:r>
            <a:r>
              <a:rPr lang="en-US" dirty="0">
                <a:solidFill>
                  <a:schemeClr val="tx1"/>
                </a:solidFill>
                <a:ea typeface="+mn-lt"/>
                <a:cs typeface="+mn-lt"/>
              </a:rPr>
              <a:t> </a:t>
            </a:r>
            <a:r>
              <a:rPr lang="en-US" dirty="0" err="1">
                <a:solidFill>
                  <a:schemeClr val="tx1"/>
                </a:solidFill>
                <a:ea typeface="+mn-lt"/>
                <a:cs typeface="+mn-lt"/>
              </a:rPr>
              <a:t>Mikroorganismen</a:t>
            </a:r>
            <a:r>
              <a:rPr lang="en-US" dirty="0">
                <a:solidFill>
                  <a:schemeClr val="tx1"/>
                </a:solidFill>
                <a:ea typeface="+mn-lt"/>
                <a:cs typeface="+mn-lt"/>
              </a:rPr>
              <a:t> </a:t>
            </a:r>
            <a:r>
              <a:rPr lang="en-US" dirty="0" err="1">
                <a:solidFill>
                  <a:schemeClr val="tx1"/>
                </a:solidFill>
                <a:ea typeface="+mn-lt"/>
                <a:cs typeface="+mn-lt"/>
              </a:rPr>
              <a:t>enthält</a:t>
            </a:r>
            <a:r>
              <a:rPr lang="en-US" dirty="0">
                <a:solidFill>
                  <a:schemeClr val="tx1"/>
                </a:solidFill>
                <a:ea typeface="+mn-lt"/>
                <a:cs typeface="+mn-lt"/>
              </a:rPr>
              <a:t>.</a:t>
            </a:r>
          </a:p>
          <a:p>
            <a:r>
              <a:rPr lang="en-US" b="1" dirty="0" err="1">
                <a:solidFill>
                  <a:schemeClr val="tx1"/>
                </a:solidFill>
                <a:ea typeface="+mn-lt"/>
                <a:cs typeface="+mn-lt"/>
              </a:rPr>
              <a:t>Biokohle</a:t>
            </a:r>
            <a:r>
              <a:rPr lang="en-US" b="1" dirty="0">
                <a:solidFill>
                  <a:schemeClr val="tx1"/>
                </a:solidFill>
                <a:ea typeface="+mn-lt"/>
                <a:cs typeface="+mn-lt"/>
              </a:rPr>
              <a:t>: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aus</a:t>
            </a:r>
            <a:r>
              <a:rPr lang="en-US" dirty="0">
                <a:solidFill>
                  <a:schemeClr val="tx1"/>
                </a:solidFill>
                <a:ea typeface="+mn-lt"/>
                <a:cs typeface="+mn-lt"/>
              </a:rPr>
              <a:t> </a:t>
            </a:r>
            <a:r>
              <a:rPr lang="en-US" dirty="0" err="1">
                <a:solidFill>
                  <a:schemeClr val="tx1"/>
                </a:solidFill>
                <a:ea typeface="+mn-lt"/>
                <a:cs typeface="+mn-lt"/>
              </a:rPr>
              <a:t>Biomasse</a:t>
            </a:r>
            <a:r>
              <a:rPr lang="en-US" dirty="0">
                <a:solidFill>
                  <a:schemeClr val="tx1"/>
                </a:solidFill>
                <a:ea typeface="+mn-lt"/>
                <a:cs typeface="+mn-lt"/>
              </a:rPr>
              <a:t> </a:t>
            </a:r>
            <a:r>
              <a:rPr lang="en-US" dirty="0" err="1">
                <a:solidFill>
                  <a:schemeClr val="tx1"/>
                </a:solidFill>
                <a:ea typeface="+mn-lt"/>
                <a:cs typeface="+mn-lt"/>
              </a:rPr>
              <a:t>hergestellte</a:t>
            </a:r>
            <a:r>
              <a:rPr lang="en-US" dirty="0">
                <a:solidFill>
                  <a:schemeClr val="tx1"/>
                </a:solidFill>
                <a:ea typeface="+mn-lt"/>
                <a:cs typeface="+mn-lt"/>
              </a:rPr>
              <a:t> </a:t>
            </a:r>
            <a:r>
              <a:rPr lang="en-US" dirty="0" err="1">
                <a:solidFill>
                  <a:schemeClr val="tx1"/>
                </a:solidFill>
                <a:ea typeface="+mn-lt"/>
                <a:cs typeface="+mn-lt"/>
              </a:rPr>
              <a:t>Holzkohle</a:t>
            </a:r>
            <a:r>
              <a:rPr lang="en-US" dirty="0">
                <a:solidFill>
                  <a:schemeClr val="tx1"/>
                </a:solidFill>
                <a:ea typeface="+mn-lt"/>
                <a:cs typeface="+mn-lt"/>
              </a:rPr>
              <a:t>, die </a:t>
            </a:r>
            <a:r>
              <a:rPr lang="en-US" dirty="0" err="1">
                <a:solidFill>
                  <a:schemeClr val="tx1"/>
                </a:solidFill>
                <a:ea typeface="+mn-lt"/>
                <a:cs typeface="+mn-lt"/>
              </a:rPr>
              <a:t>zur</a:t>
            </a:r>
            <a:r>
              <a:rPr lang="en-US" dirty="0">
                <a:solidFill>
                  <a:schemeClr val="tx1"/>
                </a:solidFill>
                <a:ea typeface="+mn-lt"/>
                <a:cs typeface="+mn-lt"/>
              </a:rPr>
              <a:t> </a:t>
            </a:r>
            <a:r>
              <a:rPr lang="en-US" dirty="0" err="1">
                <a:solidFill>
                  <a:schemeClr val="tx1"/>
                </a:solidFill>
                <a:ea typeface="+mn-lt"/>
                <a:cs typeface="+mn-lt"/>
              </a:rPr>
              <a:t>Verbesserung</a:t>
            </a:r>
            <a:r>
              <a:rPr lang="en-US" dirty="0">
                <a:solidFill>
                  <a:schemeClr val="tx1"/>
                </a:solidFill>
                <a:ea typeface="+mn-lt"/>
                <a:cs typeface="+mn-lt"/>
              </a:rPr>
              <a:t> der </a:t>
            </a:r>
            <a:r>
              <a:rPr lang="en-US" dirty="0" err="1">
                <a:solidFill>
                  <a:schemeClr val="tx1"/>
                </a:solidFill>
                <a:ea typeface="+mn-lt"/>
                <a:cs typeface="+mn-lt"/>
              </a:rPr>
              <a:t>Nährstoffversorgung</a:t>
            </a:r>
            <a:r>
              <a:rPr lang="en-US" dirty="0">
                <a:solidFill>
                  <a:schemeClr val="tx1"/>
                </a:solidFill>
                <a:ea typeface="+mn-lt"/>
                <a:cs typeface="+mn-lt"/>
              </a:rPr>
              <a:t> des </a:t>
            </a:r>
            <a:r>
              <a:rPr lang="en-US" dirty="0" err="1">
                <a:solidFill>
                  <a:schemeClr val="tx1"/>
                </a:solidFill>
                <a:ea typeface="+mn-lt"/>
                <a:cs typeface="+mn-lt"/>
              </a:rPr>
              <a:t>Bodens</a:t>
            </a:r>
            <a:r>
              <a:rPr lang="en-US" dirty="0">
                <a:solidFill>
                  <a:schemeClr val="tx1"/>
                </a:solidFill>
                <a:ea typeface="+mn-lt"/>
                <a:cs typeface="+mn-lt"/>
              </a:rPr>
              <a:t> </a:t>
            </a:r>
            <a:r>
              <a:rPr lang="en-US" dirty="0" err="1">
                <a:solidFill>
                  <a:schemeClr val="tx1"/>
                </a:solidFill>
                <a:ea typeface="+mn-lt"/>
                <a:cs typeface="+mn-lt"/>
              </a:rPr>
              <a:t>verwendet</a:t>
            </a:r>
            <a:r>
              <a:rPr lang="en-US" dirty="0">
                <a:solidFill>
                  <a:schemeClr val="tx1"/>
                </a:solidFill>
                <a:ea typeface="+mn-lt"/>
                <a:cs typeface="+mn-lt"/>
              </a:rPr>
              <a:t> </a:t>
            </a:r>
            <a:r>
              <a:rPr lang="en-US" dirty="0" err="1">
                <a:solidFill>
                  <a:schemeClr val="tx1"/>
                </a:solidFill>
                <a:ea typeface="+mn-lt"/>
                <a:cs typeface="+mn-lt"/>
              </a:rPr>
              <a:t>wird</a:t>
            </a:r>
            <a:r>
              <a:rPr lang="en-US" dirty="0">
                <a:solidFill>
                  <a:schemeClr val="tx1"/>
                </a:solidFill>
                <a:ea typeface="+mn-lt"/>
                <a:cs typeface="+mn-lt"/>
              </a:rPr>
              <a:t>. </a:t>
            </a:r>
          </a:p>
          <a:p>
            <a:r>
              <a:rPr lang="en-US" b="1" dirty="0">
                <a:solidFill>
                  <a:schemeClr val="tx1"/>
                </a:solidFill>
                <a:ea typeface="+mn-lt"/>
                <a:cs typeface="+mn-lt"/>
              </a:rPr>
              <a:t>Biodiesel:</a:t>
            </a:r>
            <a:r>
              <a:rPr lang="en-US" dirty="0">
                <a:solidFill>
                  <a:schemeClr val="tx1"/>
                </a:solidFill>
                <a:ea typeface="+mn-lt"/>
                <a:cs typeface="+mn-lt"/>
              </a:rPr>
              <a:t> </a:t>
            </a:r>
            <a:r>
              <a:rPr lang="en-US" dirty="0" err="1">
                <a:solidFill>
                  <a:schemeClr val="tx1"/>
                </a:solidFill>
                <a:ea typeface="+mn-lt"/>
                <a:cs typeface="+mn-lt"/>
              </a:rPr>
              <a:t>ein</a:t>
            </a:r>
            <a:r>
              <a:rPr lang="en-US" dirty="0">
                <a:solidFill>
                  <a:schemeClr val="tx1"/>
                </a:solidFill>
                <a:ea typeface="+mn-lt"/>
                <a:cs typeface="+mn-lt"/>
              </a:rPr>
              <a:t> </a:t>
            </a:r>
            <a:r>
              <a:rPr lang="en-US" dirty="0" err="1">
                <a:solidFill>
                  <a:schemeClr val="tx1"/>
                </a:solidFill>
                <a:ea typeface="+mn-lt"/>
                <a:cs typeface="+mn-lt"/>
              </a:rPr>
              <a:t>erneuerbarer</a:t>
            </a:r>
            <a:r>
              <a:rPr lang="en-US" dirty="0">
                <a:solidFill>
                  <a:schemeClr val="tx1"/>
                </a:solidFill>
                <a:ea typeface="+mn-lt"/>
                <a:cs typeface="+mn-lt"/>
              </a:rPr>
              <a:t> </a:t>
            </a:r>
            <a:r>
              <a:rPr lang="en-US" dirty="0" err="1">
                <a:solidFill>
                  <a:schemeClr val="tx1"/>
                </a:solidFill>
                <a:ea typeface="+mn-lt"/>
                <a:cs typeface="+mn-lt"/>
              </a:rPr>
              <a:t>Kraftstoff</a:t>
            </a:r>
            <a:r>
              <a:rPr lang="en-US" dirty="0">
                <a:solidFill>
                  <a:schemeClr val="tx1"/>
                </a:solidFill>
                <a:ea typeface="+mn-lt"/>
                <a:cs typeface="+mn-lt"/>
              </a:rPr>
              <a:t>, der </a:t>
            </a:r>
            <a:r>
              <a:rPr lang="en-US" dirty="0" err="1">
                <a:solidFill>
                  <a:schemeClr val="tx1"/>
                </a:solidFill>
                <a:ea typeface="+mn-lt"/>
                <a:cs typeface="+mn-lt"/>
              </a:rPr>
              <a:t>aus</a:t>
            </a:r>
            <a:r>
              <a:rPr lang="en-US" dirty="0">
                <a:solidFill>
                  <a:schemeClr val="tx1"/>
                </a:solidFill>
                <a:ea typeface="+mn-lt"/>
                <a:cs typeface="+mn-lt"/>
              </a:rPr>
              <a:t> </a:t>
            </a:r>
            <a:r>
              <a:rPr lang="en-US" dirty="0" err="1">
                <a:solidFill>
                  <a:schemeClr val="tx1"/>
                </a:solidFill>
                <a:ea typeface="+mn-lt"/>
                <a:cs typeface="+mn-lt"/>
              </a:rPr>
              <a:t>Pflanzen</a:t>
            </a:r>
            <a:r>
              <a:rPr lang="en-US" dirty="0">
                <a:solidFill>
                  <a:schemeClr val="tx1"/>
                </a:solidFill>
                <a:ea typeface="+mn-lt"/>
                <a:cs typeface="+mn-lt"/>
              </a:rPr>
              <a:t> und </a:t>
            </a:r>
            <a:r>
              <a:rPr lang="en-US" dirty="0" err="1">
                <a:solidFill>
                  <a:schemeClr val="tx1"/>
                </a:solidFill>
                <a:ea typeface="+mn-lt"/>
                <a:cs typeface="+mn-lt"/>
              </a:rPr>
              <a:t>Tieren</a:t>
            </a:r>
            <a:r>
              <a:rPr lang="en-US" dirty="0">
                <a:solidFill>
                  <a:schemeClr val="tx1"/>
                </a:solidFill>
                <a:ea typeface="+mn-lt"/>
                <a:cs typeface="+mn-lt"/>
              </a:rPr>
              <a:t> </a:t>
            </a:r>
            <a:r>
              <a:rPr lang="en-US" dirty="0" err="1">
                <a:solidFill>
                  <a:schemeClr val="tx1"/>
                </a:solidFill>
                <a:ea typeface="+mn-lt"/>
                <a:cs typeface="+mn-lt"/>
              </a:rPr>
              <a:t>gewonnen</a:t>
            </a:r>
            <a:r>
              <a:rPr lang="en-US" dirty="0">
                <a:solidFill>
                  <a:schemeClr val="tx1"/>
                </a:solidFill>
                <a:ea typeface="+mn-lt"/>
                <a:cs typeface="+mn-lt"/>
              </a:rPr>
              <a:t> </a:t>
            </a:r>
            <a:r>
              <a:rPr lang="en-US" dirty="0" err="1">
                <a:solidFill>
                  <a:schemeClr val="tx1"/>
                </a:solidFill>
                <a:ea typeface="+mn-lt"/>
                <a:cs typeface="+mn-lt"/>
              </a:rPr>
              <a:t>wird</a:t>
            </a:r>
            <a:r>
              <a:rPr lang="en-US" dirty="0">
                <a:solidFill>
                  <a:schemeClr val="tx1"/>
                </a:solidFill>
                <a:ea typeface="+mn-lt"/>
                <a:cs typeface="+mn-lt"/>
              </a:rPr>
              <a:t>, z. B. </a:t>
            </a:r>
            <a:r>
              <a:rPr lang="en-US" dirty="0" err="1">
                <a:solidFill>
                  <a:schemeClr val="tx1"/>
                </a:solidFill>
                <a:ea typeface="+mn-lt"/>
                <a:cs typeface="+mn-lt"/>
              </a:rPr>
              <a:t>aus</a:t>
            </a:r>
            <a:r>
              <a:rPr lang="en-US" dirty="0">
                <a:solidFill>
                  <a:schemeClr val="tx1"/>
                </a:solidFill>
                <a:ea typeface="+mn-lt"/>
                <a:cs typeface="+mn-lt"/>
              </a:rPr>
              <a:t> </a:t>
            </a:r>
            <a:r>
              <a:rPr lang="en-US" dirty="0" err="1">
                <a:solidFill>
                  <a:schemeClr val="tx1"/>
                </a:solidFill>
                <a:ea typeface="+mn-lt"/>
                <a:cs typeface="+mn-lt"/>
              </a:rPr>
              <a:t>pflanzlichen</a:t>
            </a:r>
            <a:r>
              <a:rPr lang="en-US" dirty="0">
                <a:solidFill>
                  <a:schemeClr val="tx1"/>
                </a:solidFill>
                <a:ea typeface="+mn-lt"/>
                <a:cs typeface="+mn-lt"/>
              </a:rPr>
              <a:t> Fetten </a:t>
            </a:r>
            <a:r>
              <a:rPr lang="en-US" dirty="0" err="1">
                <a:solidFill>
                  <a:schemeClr val="tx1"/>
                </a:solidFill>
                <a:ea typeface="+mn-lt"/>
                <a:cs typeface="+mn-lt"/>
              </a:rPr>
              <a:t>oder</a:t>
            </a:r>
            <a:r>
              <a:rPr lang="en-US" dirty="0">
                <a:solidFill>
                  <a:schemeClr val="tx1"/>
                </a:solidFill>
                <a:ea typeface="+mn-lt"/>
                <a:cs typeface="+mn-lt"/>
              </a:rPr>
              <a:t> </a:t>
            </a:r>
            <a:r>
              <a:rPr lang="en-US" dirty="0" err="1">
                <a:solidFill>
                  <a:schemeClr val="tx1"/>
                </a:solidFill>
                <a:ea typeface="+mn-lt"/>
                <a:cs typeface="+mn-lt"/>
              </a:rPr>
              <a:t>Schmiere</a:t>
            </a:r>
            <a:r>
              <a:rPr lang="en-US" dirty="0">
                <a:solidFill>
                  <a:schemeClr val="tx1"/>
                </a:solidFill>
                <a:ea typeface="+mn-lt"/>
                <a:cs typeface="+mn-lt"/>
              </a:rPr>
              <a:t>, die in </a:t>
            </a:r>
            <a:r>
              <a:rPr lang="en-US" dirty="0" err="1">
                <a:solidFill>
                  <a:schemeClr val="tx1"/>
                </a:solidFill>
                <a:ea typeface="+mn-lt"/>
                <a:cs typeface="+mn-lt"/>
              </a:rPr>
              <a:t>Dieselmotoren</a:t>
            </a:r>
            <a:r>
              <a:rPr lang="en-US" dirty="0">
                <a:solidFill>
                  <a:schemeClr val="tx1"/>
                </a:solidFill>
                <a:ea typeface="+mn-lt"/>
                <a:cs typeface="+mn-lt"/>
              </a:rPr>
              <a:t> </a:t>
            </a:r>
            <a:r>
              <a:rPr lang="en-US" dirty="0" err="1">
                <a:solidFill>
                  <a:schemeClr val="tx1"/>
                </a:solidFill>
                <a:ea typeface="+mn-lt"/>
                <a:cs typeface="+mn-lt"/>
              </a:rPr>
              <a:t>verwendet</a:t>
            </a:r>
            <a:r>
              <a:rPr lang="en-US" dirty="0">
                <a:solidFill>
                  <a:schemeClr val="tx1"/>
                </a:solidFill>
                <a:ea typeface="+mn-lt"/>
                <a:cs typeface="+mn-lt"/>
              </a:rPr>
              <a:t> </a:t>
            </a:r>
            <a:r>
              <a:rPr lang="en-US" dirty="0" err="1">
                <a:solidFill>
                  <a:schemeClr val="tx1"/>
                </a:solidFill>
                <a:ea typeface="+mn-lt"/>
                <a:cs typeface="+mn-lt"/>
              </a:rPr>
              <a:t>werden</a:t>
            </a:r>
            <a:r>
              <a:rPr lang="en-US" dirty="0">
                <a:solidFill>
                  <a:schemeClr val="tx1"/>
                </a:solidFill>
                <a:ea typeface="+mn-lt"/>
                <a:cs typeface="+mn-lt"/>
              </a:rPr>
              <a:t>. </a:t>
            </a:r>
          </a:p>
          <a:p>
            <a:r>
              <a:rPr lang="en-US" b="1" dirty="0" err="1">
                <a:solidFill>
                  <a:schemeClr val="tx1"/>
                </a:solidFill>
                <a:ea typeface="+mn-lt"/>
                <a:cs typeface="+mn-lt"/>
              </a:rPr>
              <a:t>Biokunststoffe</a:t>
            </a:r>
            <a:r>
              <a:rPr lang="en-US" b="1" dirty="0">
                <a:solidFill>
                  <a:schemeClr val="tx1"/>
                </a:solidFill>
                <a:ea typeface="+mn-lt"/>
                <a:cs typeface="+mn-lt"/>
              </a:rPr>
              <a:t>:</a:t>
            </a:r>
            <a:r>
              <a:rPr lang="en-US" dirty="0">
                <a:solidFill>
                  <a:schemeClr val="tx1"/>
                </a:solidFill>
                <a:ea typeface="+mn-lt"/>
                <a:cs typeface="+mn-lt"/>
              </a:rPr>
              <a:t> Produkte, die </a:t>
            </a:r>
            <a:r>
              <a:rPr lang="en-US" dirty="0" err="1">
                <a:solidFill>
                  <a:schemeClr val="tx1"/>
                </a:solidFill>
                <a:ea typeface="+mn-lt"/>
                <a:cs typeface="+mn-lt"/>
              </a:rPr>
              <a:t>aus</a:t>
            </a:r>
            <a:r>
              <a:rPr lang="en-US" dirty="0">
                <a:solidFill>
                  <a:schemeClr val="tx1"/>
                </a:solidFill>
                <a:ea typeface="+mn-lt"/>
                <a:cs typeface="+mn-lt"/>
              </a:rPr>
              <a:t> </a:t>
            </a:r>
            <a:r>
              <a:rPr lang="en-US" dirty="0" err="1">
                <a:solidFill>
                  <a:schemeClr val="tx1"/>
                </a:solidFill>
                <a:ea typeface="+mn-lt"/>
                <a:cs typeface="+mn-lt"/>
              </a:rPr>
              <a:t>einer</a:t>
            </a:r>
            <a:r>
              <a:rPr lang="en-US" dirty="0">
                <a:solidFill>
                  <a:schemeClr val="tx1"/>
                </a:solidFill>
                <a:ea typeface="+mn-lt"/>
                <a:cs typeface="+mn-lt"/>
              </a:rPr>
              <a:t> </a:t>
            </a:r>
            <a:r>
              <a:rPr lang="en-US" dirty="0" err="1">
                <a:solidFill>
                  <a:schemeClr val="tx1"/>
                </a:solidFill>
                <a:ea typeface="+mn-lt"/>
                <a:cs typeface="+mn-lt"/>
              </a:rPr>
              <a:t>erneuerbaren</a:t>
            </a:r>
            <a:r>
              <a:rPr lang="en-US" dirty="0">
                <a:solidFill>
                  <a:schemeClr val="tx1"/>
                </a:solidFill>
                <a:ea typeface="+mn-lt"/>
                <a:cs typeface="+mn-lt"/>
              </a:rPr>
              <a:t> </a:t>
            </a:r>
            <a:r>
              <a:rPr lang="en-US" dirty="0" err="1">
                <a:solidFill>
                  <a:schemeClr val="tx1"/>
                </a:solidFill>
                <a:ea typeface="+mn-lt"/>
                <a:cs typeface="+mn-lt"/>
              </a:rPr>
              <a:t>pflanzlichen</a:t>
            </a:r>
            <a:r>
              <a:rPr lang="en-US" dirty="0">
                <a:solidFill>
                  <a:schemeClr val="tx1"/>
                </a:solidFill>
                <a:ea typeface="+mn-lt"/>
                <a:cs typeface="+mn-lt"/>
              </a:rPr>
              <a:t> Quelle </a:t>
            </a:r>
            <a:r>
              <a:rPr lang="en-US" dirty="0" err="1">
                <a:solidFill>
                  <a:schemeClr val="tx1"/>
                </a:solidFill>
                <a:ea typeface="+mn-lt"/>
                <a:cs typeface="+mn-lt"/>
              </a:rPr>
              <a:t>im</a:t>
            </a:r>
            <a:r>
              <a:rPr lang="en-US" dirty="0">
                <a:solidFill>
                  <a:schemeClr val="tx1"/>
                </a:solidFill>
                <a:ea typeface="+mn-lt"/>
                <a:cs typeface="+mn-lt"/>
              </a:rPr>
              <a:t> </a:t>
            </a:r>
            <a:r>
              <a:rPr lang="en-US" dirty="0" err="1">
                <a:solidFill>
                  <a:schemeClr val="tx1"/>
                </a:solidFill>
                <a:ea typeface="+mn-lt"/>
                <a:cs typeface="+mn-lt"/>
              </a:rPr>
              <a:t>Gegensatz</a:t>
            </a:r>
            <a:r>
              <a:rPr lang="en-US" dirty="0">
                <a:solidFill>
                  <a:schemeClr val="tx1"/>
                </a:solidFill>
                <a:ea typeface="+mn-lt"/>
                <a:cs typeface="+mn-lt"/>
              </a:rPr>
              <a:t> </a:t>
            </a:r>
            <a:r>
              <a:rPr lang="en-US" dirty="0" err="1">
                <a:solidFill>
                  <a:schemeClr val="tx1"/>
                </a:solidFill>
                <a:ea typeface="+mn-lt"/>
                <a:cs typeface="+mn-lt"/>
              </a:rPr>
              <a:t>zu</a:t>
            </a:r>
            <a:r>
              <a:rPr lang="en-US" dirty="0">
                <a:solidFill>
                  <a:schemeClr val="tx1"/>
                </a:solidFill>
                <a:ea typeface="+mn-lt"/>
                <a:cs typeface="+mn-lt"/>
              </a:rPr>
              <a:t> </a:t>
            </a:r>
            <a:r>
              <a:rPr lang="en-US" dirty="0" err="1">
                <a:solidFill>
                  <a:schemeClr val="tx1"/>
                </a:solidFill>
                <a:ea typeface="+mn-lt"/>
                <a:cs typeface="+mn-lt"/>
              </a:rPr>
              <a:t>Erdöl</a:t>
            </a:r>
            <a:r>
              <a:rPr lang="en-US" dirty="0">
                <a:solidFill>
                  <a:schemeClr val="tx1"/>
                </a:solidFill>
                <a:ea typeface="+mn-lt"/>
                <a:cs typeface="+mn-lt"/>
              </a:rPr>
              <a:t> </a:t>
            </a:r>
            <a:r>
              <a:rPr lang="en-US" dirty="0" err="1">
                <a:solidFill>
                  <a:schemeClr val="tx1"/>
                </a:solidFill>
                <a:ea typeface="+mn-lt"/>
                <a:cs typeface="+mn-lt"/>
              </a:rPr>
              <a:t>hergestellt</a:t>
            </a:r>
            <a:r>
              <a:rPr lang="en-US" dirty="0">
                <a:solidFill>
                  <a:schemeClr val="tx1"/>
                </a:solidFill>
                <a:ea typeface="+mn-lt"/>
                <a:cs typeface="+mn-lt"/>
              </a:rPr>
              <a:t> </a:t>
            </a:r>
            <a:r>
              <a:rPr lang="en-US" dirty="0" err="1">
                <a:solidFill>
                  <a:schemeClr val="tx1"/>
                </a:solidFill>
                <a:ea typeface="+mn-lt"/>
                <a:cs typeface="+mn-lt"/>
              </a:rPr>
              <a:t>werden</a:t>
            </a:r>
            <a:r>
              <a:rPr lang="en-US" dirty="0">
                <a:solidFill>
                  <a:schemeClr val="tx1"/>
                </a:solidFill>
                <a:ea typeface="+mn-lt"/>
                <a:cs typeface="+mn-lt"/>
              </a:rPr>
              <a:t>. </a:t>
            </a:r>
          </a:p>
          <a:p>
            <a:pPr marL="342900" indent="-342900"/>
            <a:r>
              <a:rPr lang="en-US" b="1" dirty="0">
                <a:solidFill>
                  <a:schemeClr val="tx1"/>
                </a:solidFill>
                <a:ea typeface="+mn-lt"/>
                <a:cs typeface="+mn-lt"/>
              </a:rPr>
              <a:t>Blaue </a:t>
            </a:r>
            <a:r>
              <a:rPr lang="en-US" b="1" dirty="0" err="1">
                <a:solidFill>
                  <a:schemeClr val="tx1"/>
                </a:solidFill>
                <a:ea typeface="+mn-lt"/>
                <a:cs typeface="+mn-lt"/>
              </a:rPr>
              <a:t>Bioökonomie</a:t>
            </a:r>
            <a:r>
              <a:rPr lang="en-US" b="1" dirty="0">
                <a:solidFill>
                  <a:schemeClr val="tx1"/>
                </a:solidFill>
                <a:ea typeface="+mn-lt"/>
                <a:cs typeface="+mn-lt"/>
              </a:rPr>
              <a:t>:</a:t>
            </a:r>
            <a:r>
              <a:rPr lang="en-US" dirty="0">
                <a:solidFill>
                  <a:schemeClr val="tx1"/>
                </a:solidFill>
                <a:ea typeface="+mn-lt"/>
                <a:cs typeface="+mn-lt"/>
              </a:rPr>
              <a:t> Ein </a:t>
            </a:r>
            <a:r>
              <a:rPr lang="en-US" dirty="0" err="1">
                <a:solidFill>
                  <a:schemeClr val="tx1"/>
                </a:solidFill>
                <a:ea typeface="+mn-lt"/>
                <a:cs typeface="+mn-lt"/>
              </a:rPr>
              <a:t>Wirtschaftsbegriff</a:t>
            </a:r>
            <a:r>
              <a:rPr lang="en-US" dirty="0">
                <a:solidFill>
                  <a:schemeClr val="tx1"/>
                </a:solidFill>
                <a:ea typeface="+mn-lt"/>
                <a:cs typeface="+mn-lt"/>
              </a:rPr>
              <a:t>, der </a:t>
            </a:r>
            <a:r>
              <a:rPr lang="en-US" dirty="0" err="1">
                <a:solidFill>
                  <a:schemeClr val="tx1"/>
                </a:solidFill>
                <a:ea typeface="+mn-lt"/>
                <a:cs typeface="+mn-lt"/>
              </a:rPr>
              <a:t>sich</a:t>
            </a:r>
            <a:r>
              <a:rPr lang="en-US" dirty="0">
                <a:solidFill>
                  <a:schemeClr val="tx1"/>
                </a:solidFill>
                <a:ea typeface="+mn-lt"/>
                <a:cs typeface="+mn-lt"/>
              </a:rPr>
              <a:t> auf die </a:t>
            </a:r>
            <a:r>
              <a:rPr lang="en-US" dirty="0" err="1">
                <a:solidFill>
                  <a:schemeClr val="tx1"/>
                </a:solidFill>
                <a:ea typeface="+mn-lt"/>
                <a:cs typeface="+mn-lt"/>
              </a:rPr>
              <a:t>Nutzung</a:t>
            </a:r>
            <a:r>
              <a:rPr lang="en-US" dirty="0">
                <a:solidFill>
                  <a:schemeClr val="tx1"/>
                </a:solidFill>
                <a:ea typeface="+mn-lt"/>
                <a:cs typeface="+mn-lt"/>
              </a:rPr>
              <a:t>, </a:t>
            </a:r>
            <a:r>
              <a:rPr lang="en-US" dirty="0" err="1">
                <a:solidFill>
                  <a:schemeClr val="tx1"/>
                </a:solidFill>
                <a:ea typeface="+mn-lt"/>
                <a:cs typeface="+mn-lt"/>
              </a:rPr>
              <a:t>Erhaltung</a:t>
            </a:r>
            <a:r>
              <a:rPr lang="en-US" dirty="0">
                <a:solidFill>
                  <a:schemeClr val="tx1"/>
                </a:solidFill>
                <a:ea typeface="+mn-lt"/>
                <a:cs typeface="+mn-lt"/>
              </a:rPr>
              <a:t> und Regeneration der </a:t>
            </a:r>
            <a:r>
              <a:rPr lang="en-US" dirty="0" err="1">
                <a:solidFill>
                  <a:schemeClr val="tx1"/>
                </a:solidFill>
                <a:ea typeface="+mn-lt"/>
                <a:cs typeface="+mn-lt"/>
              </a:rPr>
              <a:t>Meeresumwelt</a:t>
            </a:r>
            <a:r>
              <a:rPr lang="en-US" dirty="0">
                <a:solidFill>
                  <a:schemeClr val="tx1"/>
                </a:solidFill>
                <a:ea typeface="+mn-lt"/>
                <a:cs typeface="+mn-lt"/>
              </a:rPr>
              <a:t> </a:t>
            </a:r>
            <a:r>
              <a:rPr lang="en-US" dirty="0" err="1">
                <a:solidFill>
                  <a:schemeClr val="tx1"/>
                </a:solidFill>
                <a:ea typeface="+mn-lt"/>
                <a:cs typeface="+mn-lt"/>
              </a:rPr>
              <a:t>bezieht</a:t>
            </a:r>
            <a:r>
              <a:rPr lang="en-US" dirty="0">
                <a:solidFill>
                  <a:schemeClr val="tx1"/>
                </a:solidFill>
                <a:ea typeface="+mn-lt"/>
                <a:cs typeface="+mn-lt"/>
              </a:rPr>
              <a:t>. </a:t>
            </a:r>
          </a:p>
          <a:p>
            <a:pPr marL="342900" indent="-342900"/>
            <a:endParaRPr lang="sv-SE" dirty="0"/>
          </a:p>
        </p:txBody>
      </p:sp>
      <p:sp>
        <p:nvSpPr>
          <p:cNvPr id="12" name="Platshållare för innehåll 11">
            <a:extLst>
              <a:ext uri="{FF2B5EF4-FFF2-40B4-BE49-F238E27FC236}">
                <a16:creationId xmlns:a16="http://schemas.microsoft.com/office/drawing/2014/main" id="{92595713-1C6D-645C-C456-87C1C68EE640}"/>
              </a:ext>
            </a:extLst>
          </p:cNvPr>
          <p:cNvSpPr>
            <a:spLocks noGrp="1"/>
          </p:cNvSpPr>
          <p:nvPr>
            <p:ph sz="half" idx="2"/>
          </p:nvPr>
        </p:nvSpPr>
        <p:spPr>
          <a:xfrm>
            <a:off x="6267612" y="1965960"/>
            <a:ext cx="4750908" cy="4114800"/>
          </a:xfrm>
        </p:spPr>
        <p:txBody>
          <a:bodyPr vert="horz" lIns="91440" tIns="45720" rIns="91440" bIns="45720" rtlCol="0" anchor="t">
            <a:normAutofit fontScale="55000" lnSpcReduction="20000"/>
          </a:bodyPr>
          <a:lstStyle/>
          <a:p>
            <a:r>
              <a:rPr lang="en-US" b="1" err="1">
                <a:solidFill>
                  <a:schemeClr val="tx1"/>
                </a:solidFill>
                <a:ea typeface="+mn-lt"/>
                <a:cs typeface="+mn-lt"/>
              </a:rPr>
              <a:t>Biomasse</a:t>
            </a:r>
            <a:r>
              <a:rPr lang="en-US" dirty="0">
                <a:solidFill>
                  <a:schemeClr val="tx1"/>
                </a:solidFill>
                <a:ea typeface="+mn-lt"/>
                <a:cs typeface="+mn-lt"/>
              </a:rPr>
              <a:t>: </a:t>
            </a:r>
            <a:r>
              <a:rPr lang="en-US" err="1">
                <a:solidFill>
                  <a:schemeClr val="tx1"/>
                </a:solidFill>
                <a:ea typeface="+mn-lt"/>
                <a:cs typeface="+mn-lt"/>
              </a:rPr>
              <a:t>Pflanzenmaterial</a:t>
            </a:r>
            <a:r>
              <a:rPr lang="en-US" dirty="0">
                <a:solidFill>
                  <a:schemeClr val="tx1"/>
                </a:solidFill>
                <a:ea typeface="+mn-lt"/>
                <a:cs typeface="+mn-lt"/>
              </a:rPr>
              <a:t>, Vegetation </a:t>
            </a:r>
            <a:r>
              <a:rPr lang="en-US" err="1">
                <a:solidFill>
                  <a:schemeClr val="tx1"/>
                </a:solidFill>
                <a:ea typeface="+mn-lt"/>
                <a:cs typeface="+mn-lt"/>
              </a:rPr>
              <a:t>oder</a:t>
            </a:r>
            <a:r>
              <a:rPr lang="en-US" dirty="0">
                <a:solidFill>
                  <a:schemeClr val="tx1"/>
                </a:solidFill>
                <a:ea typeface="+mn-lt"/>
                <a:cs typeface="+mn-lt"/>
              </a:rPr>
              <a:t> </a:t>
            </a:r>
            <a:r>
              <a:rPr lang="en-US" err="1">
                <a:solidFill>
                  <a:schemeClr val="tx1"/>
                </a:solidFill>
                <a:ea typeface="+mn-lt"/>
                <a:cs typeface="+mn-lt"/>
              </a:rPr>
              <a:t>landwirtschaftliche</a:t>
            </a:r>
            <a:r>
              <a:rPr lang="en-US" dirty="0">
                <a:solidFill>
                  <a:schemeClr val="tx1"/>
                </a:solidFill>
                <a:ea typeface="+mn-lt"/>
                <a:cs typeface="+mn-lt"/>
              </a:rPr>
              <a:t> </a:t>
            </a:r>
            <a:r>
              <a:rPr lang="en-US" err="1">
                <a:solidFill>
                  <a:schemeClr val="tx1"/>
                </a:solidFill>
                <a:ea typeface="+mn-lt"/>
                <a:cs typeface="+mn-lt"/>
              </a:rPr>
              <a:t>Abfälle</a:t>
            </a:r>
            <a:r>
              <a:rPr lang="en-US" dirty="0">
                <a:solidFill>
                  <a:schemeClr val="tx1"/>
                </a:solidFill>
                <a:ea typeface="+mn-lt"/>
                <a:cs typeface="+mn-lt"/>
              </a:rPr>
              <a:t>, die </a:t>
            </a:r>
            <a:r>
              <a:rPr lang="en-US" err="1">
                <a:solidFill>
                  <a:schemeClr val="tx1"/>
                </a:solidFill>
                <a:ea typeface="+mn-lt"/>
                <a:cs typeface="+mn-lt"/>
              </a:rPr>
              <a:t>als</a:t>
            </a:r>
            <a:r>
              <a:rPr lang="en-US" dirty="0">
                <a:solidFill>
                  <a:schemeClr val="tx1"/>
                </a:solidFill>
                <a:ea typeface="+mn-lt"/>
                <a:cs typeface="+mn-lt"/>
              </a:rPr>
              <a:t> </a:t>
            </a:r>
            <a:r>
              <a:rPr lang="en-US" err="1">
                <a:solidFill>
                  <a:schemeClr val="tx1"/>
                </a:solidFill>
                <a:ea typeface="+mn-lt"/>
                <a:cs typeface="+mn-lt"/>
              </a:rPr>
              <a:t>Brennstoff</a:t>
            </a:r>
            <a:r>
              <a:rPr lang="en-US" dirty="0">
                <a:solidFill>
                  <a:schemeClr val="tx1"/>
                </a:solidFill>
                <a:ea typeface="+mn-lt"/>
                <a:cs typeface="+mn-lt"/>
              </a:rPr>
              <a:t> </a:t>
            </a:r>
            <a:r>
              <a:rPr lang="en-US" err="1">
                <a:solidFill>
                  <a:schemeClr val="tx1"/>
                </a:solidFill>
                <a:ea typeface="+mn-lt"/>
                <a:cs typeface="+mn-lt"/>
              </a:rPr>
              <a:t>oder</a:t>
            </a:r>
            <a:r>
              <a:rPr lang="en-US" dirty="0">
                <a:solidFill>
                  <a:schemeClr val="tx1"/>
                </a:solidFill>
                <a:ea typeface="+mn-lt"/>
                <a:cs typeface="+mn-lt"/>
              </a:rPr>
              <a:t> </a:t>
            </a:r>
            <a:r>
              <a:rPr lang="en-US" err="1">
                <a:solidFill>
                  <a:schemeClr val="tx1"/>
                </a:solidFill>
                <a:ea typeface="+mn-lt"/>
                <a:cs typeface="+mn-lt"/>
              </a:rPr>
              <a:t>Energiequelle</a:t>
            </a:r>
            <a:r>
              <a:rPr lang="en-US" dirty="0">
                <a:solidFill>
                  <a:schemeClr val="tx1"/>
                </a:solidFill>
                <a:ea typeface="+mn-lt"/>
                <a:cs typeface="+mn-lt"/>
              </a:rPr>
              <a:t> </a:t>
            </a:r>
            <a:r>
              <a:rPr lang="en-US" err="1">
                <a:solidFill>
                  <a:schemeClr val="tx1"/>
                </a:solidFill>
                <a:ea typeface="+mn-lt"/>
                <a:cs typeface="+mn-lt"/>
              </a:rPr>
              <a:t>verwendet</a:t>
            </a:r>
            <a:r>
              <a:rPr lang="en-US" dirty="0">
                <a:solidFill>
                  <a:schemeClr val="tx1"/>
                </a:solidFill>
                <a:ea typeface="+mn-lt"/>
                <a:cs typeface="+mn-lt"/>
              </a:rPr>
              <a:t> </a:t>
            </a:r>
            <a:r>
              <a:rPr lang="en-US" err="1">
                <a:solidFill>
                  <a:schemeClr val="tx1"/>
                </a:solidFill>
                <a:ea typeface="+mn-lt"/>
                <a:cs typeface="+mn-lt"/>
              </a:rPr>
              <a:t>werden</a:t>
            </a:r>
            <a:r>
              <a:rPr lang="en-US" dirty="0">
                <a:solidFill>
                  <a:schemeClr val="tx1"/>
                </a:solidFill>
                <a:ea typeface="+mn-lt"/>
                <a:cs typeface="+mn-lt"/>
              </a:rPr>
              <a:t>. </a:t>
            </a:r>
          </a:p>
          <a:p>
            <a:r>
              <a:rPr lang="en-US" b="1" dirty="0" err="1">
                <a:solidFill>
                  <a:schemeClr val="tx1"/>
                </a:solidFill>
                <a:ea typeface="+mn-lt"/>
                <a:cs typeface="+mn-lt"/>
              </a:rPr>
              <a:t>Kohlenstoff-Fußabdruck</a:t>
            </a:r>
            <a:r>
              <a:rPr lang="en-US" b="1" dirty="0">
                <a:solidFill>
                  <a:schemeClr val="tx1"/>
                </a:solidFill>
                <a:ea typeface="+mn-lt"/>
                <a:cs typeface="+mn-lt"/>
              </a:rPr>
              <a:t>:</a:t>
            </a:r>
            <a:r>
              <a:rPr lang="en-US" dirty="0">
                <a:solidFill>
                  <a:schemeClr val="tx1"/>
                </a:solidFill>
                <a:ea typeface="+mn-lt"/>
                <a:cs typeface="+mn-lt"/>
              </a:rPr>
              <a:t> die Menge an </a:t>
            </a:r>
            <a:r>
              <a:rPr lang="en-US" dirty="0" err="1">
                <a:solidFill>
                  <a:schemeClr val="tx1"/>
                </a:solidFill>
                <a:ea typeface="+mn-lt"/>
                <a:cs typeface="+mn-lt"/>
              </a:rPr>
              <a:t>Treibhausgasen</a:t>
            </a:r>
            <a:r>
              <a:rPr lang="en-US" dirty="0">
                <a:solidFill>
                  <a:schemeClr val="tx1"/>
                </a:solidFill>
                <a:ea typeface="+mn-lt"/>
                <a:cs typeface="+mn-lt"/>
              </a:rPr>
              <a:t>, die </a:t>
            </a:r>
            <a:r>
              <a:rPr lang="en-US" dirty="0" err="1">
                <a:solidFill>
                  <a:schemeClr val="tx1"/>
                </a:solidFill>
                <a:ea typeface="+mn-lt"/>
                <a:cs typeface="+mn-lt"/>
              </a:rPr>
              <a:t>durch</a:t>
            </a:r>
            <a:r>
              <a:rPr lang="en-US" dirty="0">
                <a:solidFill>
                  <a:schemeClr val="tx1"/>
                </a:solidFill>
                <a:ea typeface="+mn-lt"/>
                <a:cs typeface="+mn-lt"/>
              </a:rPr>
              <a:t>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Aktivität</a:t>
            </a:r>
            <a:r>
              <a:rPr lang="en-US" dirty="0">
                <a:solidFill>
                  <a:schemeClr val="tx1"/>
                </a:solidFill>
                <a:ea typeface="+mn-lt"/>
                <a:cs typeface="+mn-lt"/>
              </a:rPr>
              <a:t>, </a:t>
            </a:r>
            <a:r>
              <a:rPr lang="en-US" dirty="0" err="1">
                <a:solidFill>
                  <a:schemeClr val="tx1"/>
                </a:solidFill>
                <a:ea typeface="+mn-lt"/>
                <a:cs typeface="+mn-lt"/>
              </a:rPr>
              <a:t>eine</a:t>
            </a:r>
            <a:r>
              <a:rPr lang="en-US" dirty="0">
                <a:solidFill>
                  <a:schemeClr val="tx1"/>
                </a:solidFill>
                <a:ea typeface="+mn-lt"/>
                <a:cs typeface="+mn-lt"/>
              </a:rPr>
              <a:t> Gruppe, </a:t>
            </a:r>
            <a:r>
              <a:rPr lang="en-US" dirty="0" err="1">
                <a:solidFill>
                  <a:schemeClr val="tx1"/>
                </a:solidFill>
                <a:ea typeface="+mn-lt"/>
                <a:cs typeface="+mn-lt"/>
              </a:rPr>
              <a:t>einen</a:t>
            </a:r>
            <a:r>
              <a:rPr lang="en-US" dirty="0">
                <a:solidFill>
                  <a:schemeClr val="tx1"/>
                </a:solidFill>
                <a:ea typeface="+mn-lt"/>
                <a:cs typeface="+mn-lt"/>
              </a:rPr>
              <a:t> </a:t>
            </a:r>
            <a:r>
              <a:rPr lang="en-US" dirty="0" err="1">
                <a:solidFill>
                  <a:schemeClr val="tx1"/>
                </a:solidFill>
                <a:ea typeface="+mn-lt"/>
                <a:cs typeface="+mn-lt"/>
              </a:rPr>
              <a:t>Prozess</a:t>
            </a:r>
            <a:r>
              <a:rPr lang="en-US" dirty="0">
                <a:solidFill>
                  <a:schemeClr val="tx1"/>
                </a:solidFill>
                <a:ea typeface="+mn-lt"/>
                <a:cs typeface="+mn-lt"/>
              </a:rPr>
              <a:t> </a:t>
            </a:r>
            <a:r>
              <a:rPr lang="en-US" dirty="0" err="1">
                <a:solidFill>
                  <a:schemeClr val="tx1"/>
                </a:solidFill>
                <a:ea typeface="+mn-lt"/>
                <a:cs typeface="+mn-lt"/>
              </a:rPr>
              <a:t>oder</a:t>
            </a:r>
            <a:r>
              <a:rPr lang="en-US" dirty="0">
                <a:solidFill>
                  <a:schemeClr val="tx1"/>
                </a:solidFill>
                <a:ea typeface="+mn-lt"/>
                <a:cs typeface="+mn-lt"/>
              </a:rPr>
              <a:t> </a:t>
            </a:r>
            <a:r>
              <a:rPr lang="en-US" dirty="0" err="1">
                <a:solidFill>
                  <a:schemeClr val="tx1"/>
                </a:solidFill>
                <a:ea typeface="+mn-lt"/>
                <a:cs typeface="+mn-lt"/>
              </a:rPr>
              <a:t>eine</a:t>
            </a:r>
            <a:r>
              <a:rPr lang="en-US" dirty="0">
                <a:solidFill>
                  <a:schemeClr val="tx1"/>
                </a:solidFill>
                <a:ea typeface="+mn-lt"/>
                <a:cs typeface="+mn-lt"/>
              </a:rPr>
              <a:t> Person in die Umwelt </a:t>
            </a:r>
            <a:r>
              <a:rPr lang="en-US" dirty="0" err="1">
                <a:solidFill>
                  <a:schemeClr val="tx1"/>
                </a:solidFill>
                <a:ea typeface="+mn-lt"/>
                <a:cs typeface="+mn-lt"/>
              </a:rPr>
              <a:t>freigesetzt</a:t>
            </a:r>
            <a:r>
              <a:rPr lang="en-US" dirty="0">
                <a:solidFill>
                  <a:schemeClr val="tx1"/>
                </a:solidFill>
                <a:ea typeface="+mn-lt"/>
                <a:cs typeface="+mn-lt"/>
              </a:rPr>
              <a:t> </a:t>
            </a:r>
            <a:r>
              <a:rPr lang="en-US" dirty="0" err="1">
                <a:solidFill>
                  <a:schemeClr val="tx1"/>
                </a:solidFill>
                <a:ea typeface="+mn-lt"/>
                <a:cs typeface="+mn-lt"/>
              </a:rPr>
              <a:t>wird</a:t>
            </a:r>
            <a:r>
              <a:rPr lang="en-US" dirty="0">
                <a:solidFill>
                  <a:schemeClr val="tx1"/>
                </a:solidFill>
                <a:ea typeface="+mn-lt"/>
                <a:cs typeface="+mn-lt"/>
              </a:rPr>
              <a:t>, </a:t>
            </a:r>
            <a:r>
              <a:rPr lang="en-US" dirty="0" err="1">
                <a:solidFill>
                  <a:schemeClr val="tx1"/>
                </a:solidFill>
                <a:ea typeface="+mn-lt"/>
                <a:cs typeface="+mn-lt"/>
              </a:rPr>
              <a:t>normalerweise</a:t>
            </a:r>
            <a:r>
              <a:rPr lang="en-US" dirty="0">
                <a:solidFill>
                  <a:schemeClr val="tx1"/>
                </a:solidFill>
                <a:ea typeface="+mn-lt"/>
                <a:cs typeface="+mn-lt"/>
              </a:rPr>
              <a:t> </a:t>
            </a:r>
            <a:r>
              <a:rPr lang="en-US" dirty="0" err="1">
                <a:solidFill>
                  <a:schemeClr val="tx1"/>
                </a:solidFill>
                <a:ea typeface="+mn-lt"/>
                <a:cs typeface="+mn-lt"/>
              </a:rPr>
              <a:t>gemessen</a:t>
            </a:r>
            <a:r>
              <a:rPr lang="en-US" dirty="0">
                <a:solidFill>
                  <a:schemeClr val="tx1"/>
                </a:solidFill>
                <a:ea typeface="+mn-lt"/>
                <a:cs typeface="+mn-lt"/>
              </a:rPr>
              <a:t> in </a:t>
            </a:r>
            <a:r>
              <a:rPr lang="en-US" dirty="0" err="1">
                <a:solidFill>
                  <a:schemeClr val="tx1"/>
                </a:solidFill>
                <a:ea typeface="+mn-lt"/>
                <a:cs typeface="+mn-lt"/>
              </a:rPr>
              <a:t>Kilogramm</a:t>
            </a:r>
            <a:r>
              <a:rPr lang="en-US" dirty="0">
                <a:solidFill>
                  <a:schemeClr val="tx1"/>
                </a:solidFill>
                <a:ea typeface="+mn-lt"/>
                <a:cs typeface="+mn-lt"/>
              </a:rPr>
              <a:t> </a:t>
            </a:r>
            <a:r>
              <a:rPr lang="en-US" dirty="0" err="1">
                <a:solidFill>
                  <a:schemeClr val="tx1"/>
                </a:solidFill>
                <a:ea typeface="+mn-lt"/>
                <a:cs typeface="+mn-lt"/>
              </a:rPr>
              <a:t>Kohlendioxid</a:t>
            </a:r>
            <a:r>
              <a:rPr lang="en-US" dirty="0">
                <a:solidFill>
                  <a:schemeClr val="tx1"/>
                </a:solidFill>
                <a:ea typeface="+mn-lt"/>
                <a:cs typeface="+mn-lt"/>
              </a:rPr>
              <a:t>.</a:t>
            </a:r>
          </a:p>
          <a:p>
            <a:r>
              <a:rPr lang="en-US" b="1" err="1">
                <a:solidFill>
                  <a:schemeClr val="tx1"/>
                </a:solidFill>
                <a:ea typeface="+mn-lt"/>
                <a:cs typeface="+mn-lt"/>
              </a:rPr>
              <a:t>Kohlendioxid-Äquivalente</a:t>
            </a:r>
            <a:r>
              <a:rPr lang="en-US" b="1" dirty="0">
                <a:solidFill>
                  <a:schemeClr val="tx1"/>
                </a:solidFill>
                <a:ea typeface="+mn-lt"/>
                <a:cs typeface="+mn-lt"/>
              </a:rPr>
              <a:t>:</a:t>
            </a:r>
            <a:r>
              <a:rPr lang="en-US" dirty="0">
                <a:solidFill>
                  <a:schemeClr val="tx1"/>
                </a:solidFill>
                <a:ea typeface="+mn-lt"/>
                <a:cs typeface="+mn-lt"/>
              </a:rPr>
              <a:t> </a:t>
            </a:r>
            <a:r>
              <a:rPr lang="en-US" err="1">
                <a:solidFill>
                  <a:schemeClr val="tx1"/>
                </a:solidFill>
                <a:ea typeface="+mn-lt"/>
                <a:cs typeface="+mn-lt"/>
              </a:rPr>
              <a:t>eine</a:t>
            </a:r>
            <a:r>
              <a:rPr lang="en-US" dirty="0">
                <a:solidFill>
                  <a:schemeClr val="tx1"/>
                </a:solidFill>
                <a:ea typeface="+mn-lt"/>
                <a:cs typeface="+mn-lt"/>
              </a:rPr>
              <a:t> Methode </a:t>
            </a:r>
            <a:r>
              <a:rPr lang="en-US" err="1">
                <a:solidFill>
                  <a:schemeClr val="tx1"/>
                </a:solidFill>
                <a:ea typeface="+mn-lt"/>
                <a:cs typeface="+mn-lt"/>
              </a:rPr>
              <a:t>zur</a:t>
            </a:r>
            <a:r>
              <a:rPr lang="en-US" dirty="0">
                <a:solidFill>
                  <a:schemeClr val="tx1"/>
                </a:solidFill>
                <a:ea typeface="+mn-lt"/>
                <a:cs typeface="+mn-lt"/>
              </a:rPr>
              <a:t> </a:t>
            </a:r>
            <a:r>
              <a:rPr lang="en-US" err="1">
                <a:solidFill>
                  <a:schemeClr val="tx1"/>
                </a:solidFill>
                <a:ea typeface="+mn-lt"/>
                <a:cs typeface="+mn-lt"/>
              </a:rPr>
              <a:t>Angabe</a:t>
            </a:r>
            <a:r>
              <a:rPr lang="en-US" dirty="0">
                <a:solidFill>
                  <a:schemeClr val="tx1"/>
                </a:solidFill>
                <a:ea typeface="+mn-lt"/>
                <a:cs typeface="+mn-lt"/>
              </a:rPr>
              <a:t> des </a:t>
            </a:r>
            <a:r>
              <a:rPr lang="en-US" err="1">
                <a:solidFill>
                  <a:schemeClr val="tx1"/>
                </a:solidFill>
                <a:ea typeface="+mn-lt"/>
                <a:cs typeface="+mn-lt"/>
              </a:rPr>
              <a:t>Treibhauseffekts</a:t>
            </a:r>
            <a:r>
              <a:rPr lang="en-US" dirty="0">
                <a:solidFill>
                  <a:schemeClr val="tx1"/>
                </a:solidFill>
                <a:ea typeface="+mn-lt"/>
                <a:cs typeface="+mn-lt"/>
              </a:rPr>
              <a:t> </a:t>
            </a:r>
            <a:r>
              <a:rPr lang="en-US" err="1">
                <a:solidFill>
                  <a:schemeClr val="tx1"/>
                </a:solidFill>
                <a:ea typeface="+mn-lt"/>
                <a:cs typeface="+mn-lt"/>
              </a:rPr>
              <a:t>einer</a:t>
            </a:r>
            <a:r>
              <a:rPr lang="en-US" dirty="0">
                <a:solidFill>
                  <a:schemeClr val="tx1"/>
                </a:solidFill>
                <a:ea typeface="+mn-lt"/>
                <a:cs typeface="+mn-lt"/>
              </a:rPr>
              <a:t> </a:t>
            </a:r>
            <a:r>
              <a:rPr lang="en-US" err="1">
                <a:solidFill>
                  <a:schemeClr val="tx1"/>
                </a:solidFill>
                <a:ea typeface="+mn-lt"/>
                <a:cs typeface="+mn-lt"/>
              </a:rPr>
              <a:t>Gasemission</a:t>
            </a:r>
            <a:r>
              <a:rPr lang="en-US" dirty="0">
                <a:solidFill>
                  <a:schemeClr val="tx1"/>
                </a:solidFill>
                <a:ea typeface="+mn-lt"/>
                <a:cs typeface="+mn-lt"/>
              </a:rPr>
              <a:t> </a:t>
            </a:r>
            <a:r>
              <a:rPr lang="en-US" err="1">
                <a:solidFill>
                  <a:schemeClr val="tx1"/>
                </a:solidFill>
                <a:ea typeface="+mn-lt"/>
                <a:cs typeface="+mn-lt"/>
              </a:rPr>
              <a:t>im</a:t>
            </a:r>
            <a:r>
              <a:rPr lang="en-US" dirty="0">
                <a:solidFill>
                  <a:schemeClr val="tx1"/>
                </a:solidFill>
                <a:ea typeface="+mn-lt"/>
                <a:cs typeface="+mn-lt"/>
              </a:rPr>
              <a:t> </a:t>
            </a:r>
            <a:r>
              <a:rPr lang="en-US" err="1">
                <a:solidFill>
                  <a:schemeClr val="tx1"/>
                </a:solidFill>
                <a:ea typeface="+mn-lt"/>
                <a:cs typeface="+mn-lt"/>
              </a:rPr>
              <a:t>Vergleich</a:t>
            </a:r>
            <a:r>
              <a:rPr lang="en-US" dirty="0">
                <a:solidFill>
                  <a:schemeClr val="tx1"/>
                </a:solidFill>
                <a:ea typeface="+mn-lt"/>
                <a:cs typeface="+mn-lt"/>
              </a:rPr>
              <a:t> </a:t>
            </a:r>
            <a:r>
              <a:rPr lang="en-US" err="1">
                <a:solidFill>
                  <a:schemeClr val="tx1"/>
                </a:solidFill>
                <a:ea typeface="+mn-lt"/>
                <a:cs typeface="+mn-lt"/>
              </a:rPr>
              <a:t>zur</a:t>
            </a:r>
            <a:r>
              <a:rPr lang="en-US" dirty="0">
                <a:solidFill>
                  <a:schemeClr val="tx1"/>
                </a:solidFill>
                <a:ea typeface="+mn-lt"/>
                <a:cs typeface="+mn-lt"/>
              </a:rPr>
              <a:t> Emission der </a:t>
            </a:r>
            <a:r>
              <a:rPr lang="en-US" err="1">
                <a:solidFill>
                  <a:schemeClr val="tx1"/>
                </a:solidFill>
                <a:ea typeface="+mn-lt"/>
                <a:cs typeface="+mn-lt"/>
              </a:rPr>
              <a:t>gleichen</a:t>
            </a:r>
            <a:r>
              <a:rPr lang="en-US" dirty="0">
                <a:solidFill>
                  <a:schemeClr val="tx1"/>
                </a:solidFill>
                <a:ea typeface="+mn-lt"/>
                <a:cs typeface="+mn-lt"/>
              </a:rPr>
              <a:t> Menge </a:t>
            </a:r>
            <a:r>
              <a:rPr lang="en-US" err="1">
                <a:solidFill>
                  <a:schemeClr val="tx1"/>
                </a:solidFill>
                <a:ea typeface="+mn-lt"/>
                <a:cs typeface="+mn-lt"/>
              </a:rPr>
              <a:t>Kohlendioxid</a:t>
            </a:r>
            <a:endParaRPr lang="en-US">
              <a:solidFill>
                <a:schemeClr val="tx1"/>
              </a:solidFill>
              <a:ea typeface="+mn-lt"/>
              <a:cs typeface="+mn-lt"/>
            </a:endParaRPr>
          </a:p>
          <a:p>
            <a:r>
              <a:rPr lang="en-US" b="1" dirty="0">
                <a:solidFill>
                  <a:schemeClr val="tx1"/>
                </a:solidFill>
                <a:ea typeface="+mn-lt"/>
                <a:cs typeface="+mn-lt"/>
              </a:rPr>
              <a:t>Emission:</a:t>
            </a:r>
            <a:r>
              <a:rPr lang="en-US" dirty="0">
                <a:solidFill>
                  <a:schemeClr val="tx1"/>
                </a:solidFill>
                <a:ea typeface="+mn-lt"/>
                <a:cs typeface="+mn-lt"/>
              </a:rPr>
              <a:t> </a:t>
            </a:r>
            <a:r>
              <a:rPr lang="en-US" dirty="0" err="1">
                <a:solidFill>
                  <a:schemeClr val="tx1"/>
                </a:solidFill>
                <a:ea typeface="+mn-lt"/>
                <a:cs typeface="+mn-lt"/>
              </a:rPr>
              <a:t>ein</a:t>
            </a:r>
            <a:r>
              <a:rPr lang="en-US" dirty="0">
                <a:solidFill>
                  <a:schemeClr val="tx1"/>
                </a:solidFill>
                <a:ea typeface="+mn-lt"/>
                <a:cs typeface="+mn-lt"/>
              </a:rPr>
              <a:t> Stoff, der in die Luft </a:t>
            </a:r>
            <a:r>
              <a:rPr lang="en-US" dirty="0" err="1">
                <a:solidFill>
                  <a:schemeClr val="tx1"/>
                </a:solidFill>
                <a:ea typeface="+mn-lt"/>
                <a:cs typeface="+mn-lt"/>
              </a:rPr>
              <a:t>abgegeben</a:t>
            </a:r>
            <a:r>
              <a:rPr lang="en-US" dirty="0">
                <a:solidFill>
                  <a:schemeClr val="tx1"/>
                </a:solidFill>
                <a:ea typeface="+mn-lt"/>
                <a:cs typeface="+mn-lt"/>
              </a:rPr>
              <a:t> </a:t>
            </a:r>
            <a:r>
              <a:rPr lang="en-US" dirty="0" err="1">
                <a:solidFill>
                  <a:schemeClr val="tx1"/>
                </a:solidFill>
                <a:ea typeface="+mn-lt"/>
                <a:cs typeface="+mn-lt"/>
              </a:rPr>
              <a:t>wird</a:t>
            </a:r>
            <a:r>
              <a:rPr lang="en-US" dirty="0">
                <a:solidFill>
                  <a:schemeClr val="tx1"/>
                </a:solidFill>
                <a:ea typeface="+mn-lt"/>
                <a:cs typeface="+mn-lt"/>
              </a:rPr>
              <a:t>, in der Regel von </a:t>
            </a:r>
            <a:r>
              <a:rPr lang="en-US" dirty="0" err="1">
                <a:solidFill>
                  <a:schemeClr val="tx1"/>
                </a:solidFill>
                <a:ea typeface="+mn-lt"/>
                <a:cs typeface="+mn-lt"/>
              </a:rPr>
              <a:t>einem</a:t>
            </a:r>
            <a:r>
              <a:rPr lang="en-US" dirty="0">
                <a:solidFill>
                  <a:schemeClr val="tx1"/>
                </a:solidFill>
                <a:ea typeface="+mn-lt"/>
                <a:cs typeface="+mn-lt"/>
              </a:rPr>
              <a:t> </a:t>
            </a:r>
            <a:r>
              <a:rPr lang="en-US" dirty="0" err="1">
                <a:solidFill>
                  <a:schemeClr val="tx1"/>
                </a:solidFill>
                <a:ea typeface="+mn-lt"/>
                <a:cs typeface="+mn-lt"/>
              </a:rPr>
              <a:t>Verbrennungsmotor</a:t>
            </a:r>
            <a:r>
              <a:rPr lang="en-US" dirty="0">
                <a:solidFill>
                  <a:schemeClr val="tx1"/>
                </a:solidFill>
                <a:ea typeface="+mn-lt"/>
                <a:cs typeface="+mn-lt"/>
              </a:rPr>
              <a:t>. </a:t>
            </a:r>
          </a:p>
          <a:p>
            <a:r>
              <a:rPr lang="en-US" b="1" dirty="0">
                <a:solidFill>
                  <a:schemeClr val="tx1"/>
                </a:solidFill>
                <a:ea typeface="+mn-lt"/>
                <a:cs typeface="+mn-lt"/>
              </a:rPr>
              <a:t>Biogas:</a:t>
            </a:r>
            <a:r>
              <a:rPr lang="en-US" dirty="0">
                <a:solidFill>
                  <a:schemeClr val="tx1"/>
                </a:solidFill>
                <a:ea typeface="+mn-lt"/>
                <a:cs typeface="+mn-lt"/>
              </a:rPr>
              <a:t> </a:t>
            </a:r>
            <a:r>
              <a:rPr lang="en-US" dirty="0" err="1">
                <a:solidFill>
                  <a:schemeClr val="tx1"/>
                </a:solidFill>
                <a:ea typeface="+mn-lt"/>
                <a:cs typeface="+mn-lt"/>
              </a:rPr>
              <a:t>ein</a:t>
            </a:r>
            <a:r>
              <a:rPr lang="en-US" dirty="0">
                <a:solidFill>
                  <a:schemeClr val="tx1"/>
                </a:solidFill>
                <a:ea typeface="+mn-lt"/>
                <a:cs typeface="+mn-lt"/>
              </a:rPr>
              <a:t> </a:t>
            </a:r>
            <a:r>
              <a:rPr lang="en-US" dirty="0" err="1">
                <a:solidFill>
                  <a:schemeClr val="tx1"/>
                </a:solidFill>
                <a:ea typeface="+mn-lt"/>
                <a:cs typeface="+mn-lt"/>
              </a:rPr>
              <a:t>Gemisch</a:t>
            </a:r>
            <a:r>
              <a:rPr lang="en-US" dirty="0">
                <a:solidFill>
                  <a:schemeClr val="tx1"/>
                </a:solidFill>
                <a:ea typeface="+mn-lt"/>
                <a:cs typeface="+mn-lt"/>
              </a:rPr>
              <a:t> </a:t>
            </a:r>
            <a:r>
              <a:rPr lang="en-US" dirty="0" err="1">
                <a:solidFill>
                  <a:schemeClr val="tx1"/>
                </a:solidFill>
                <a:ea typeface="+mn-lt"/>
                <a:cs typeface="+mn-lt"/>
              </a:rPr>
              <a:t>aus</a:t>
            </a:r>
            <a:r>
              <a:rPr lang="en-US" dirty="0">
                <a:solidFill>
                  <a:schemeClr val="tx1"/>
                </a:solidFill>
                <a:ea typeface="+mn-lt"/>
                <a:cs typeface="+mn-lt"/>
              </a:rPr>
              <a:t> Methan und </a:t>
            </a:r>
            <a:r>
              <a:rPr lang="en-US" dirty="0" err="1">
                <a:solidFill>
                  <a:schemeClr val="tx1"/>
                </a:solidFill>
                <a:ea typeface="+mn-lt"/>
                <a:cs typeface="+mn-lt"/>
              </a:rPr>
              <a:t>Kohlendioxid</a:t>
            </a:r>
            <a:r>
              <a:rPr lang="en-US" dirty="0">
                <a:solidFill>
                  <a:schemeClr val="tx1"/>
                </a:solidFill>
                <a:ea typeface="+mn-lt"/>
                <a:cs typeface="+mn-lt"/>
              </a:rPr>
              <a:t>, das </a:t>
            </a:r>
            <a:r>
              <a:rPr lang="en-US" dirty="0" err="1">
                <a:solidFill>
                  <a:schemeClr val="tx1"/>
                </a:solidFill>
                <a:ea typeface="+mn-lt"/>
                <a:cs typeface="+mn-lt"/>
              </a:rPr>
              <a:t>durch</a:t>
            </a:r>
            <a:r>
              <a:rPr lang="en-US" dirty="0">
                <a:solidFill>
                  <a:schemeClr val="tx1"/>
                </a:solidFill>
                <a:ea typeface="+mn-lt"/>
                <a:cs typeface="+mn-lt"/>
              </a:rPr>
              <a:t> den </a:t>
            </a:r>
            <a:r>
              <a:rPr lang="en-US" dirty="0" err="1">
                <a:solidFill>
                  <a:schemeClr val="tx1"/>
                </a:solidFill>
                <a:ea typeface="+mn-lt"/>
                <a:cs typeface="+mn-lt"/>
              </a:rPr>
              <a:t>bakteriellen</a:t>
            </a:r>
            <a:r>
              <a:rPr lang="en-US" dirty="0">
                <a:solidFill>
                  <a:schemeClr val="tx1"/>
                </a:solidFill>
                <a:ea typeface="+mn-lt"/>
                <a:cs typeface="+mn-lt"/>
              </a:rPr>
              <a:t> </a:t>
            </a:r>
            <a:r>
              <a:rPr lang="en-US" dirty="0" err="1">
                <a:solidFill>
                  <a:schemeClr val="tx1"/>
                </a:solidFill>
                <a:ea typeface="+mn-lt"/>
                <a:cs typeface="+mn-lt"/>
              </a:rPr>
              <a:t>Abbau</a:t>
            </a:r>
            <a:r>
              <a:rPr lang="en-US" dirty="0">
                <a:solidFill>
                  <a:schemeClr val="tx1"/>
                </a:solidFill>
                <a:ea typeface="+mn-lt"/>
                <a:cs typeface="+mn-lt"/>
              </a:rPr>
              <a:t> von </a:t>
            </a:r>
            <a:r>
              <a:rPr lang="en-US" dirty="0" err="1">
                <a:solidFill>
                  <a:schemeClr val="tx1"/>
                </a:solidFill>
                <a:ea typeface="+mn-lt"/>
                <a:cs typeface="+mn-lt"/>
              </a:rPr>
              <a:t>organischem</a:t>
            </a:r>
            <a:r>
              <a:rPr lang="en-US" dirty="0">
                <a:solidFill>
                  <a:schemeClr val="tx1"/>
                </a:solidFill>
                <a:ea typeface="+mn-lt"/>
                <a:cs typeface="+mn-lt"/>
              </a:rPr>
              <a:t> Material </a:t>
            </a:r>
            <a:r>
              <a:rPr lang="en-US" dirty="0" err="1">
                <a:solidFill>
                  <a:schemeClr val="tx1"/>
                </a:solidFill>
                <a:ea typeface="+mn-lt"/>
                <a:cs typeface="+mn-lt"/>
              </a:rPr>
              <a:t>entsteht</a:t>
            </a:r>
            <a:r>
              <a:rPr lang="en-US" dirty="0">
                <a:solidFill>
                  <a:schemeClr val="tx1"/>
                </a:solidFill>
                <a:ea typeface="+mn-lt"/>
                <a:cs typeface="+mn-lt"/>
              </a:rPr>
              <a:t> und </a:t>
            </a:r>
            <a:r>
              <a:rPr lang="en-US" dirty="0" err="1">
                <a:solidFill>
                  <a:schemeClr val="tx1"/>
                </a:solidFill>
                <a:ea typeface="+mn-lt"/>
                <a:cs typeface="+mn-lt"/>
              </a:rPr>
              <a:t>als</a:t>
            </a:r>
            <a:r>
              <a:rPr lang="en-US" dirty="0">
                <a:solidFill>
                  <a:schemeClr val="tx1"/>
                </a:solidFill>
                <a:ea typeface="+mn-lt"/>
                <a:cs typeface="+mn-lt"/>
              </a:rPr>
              <a:t> </a:t>
            </a:r>
            <a:r>
              <a:rPr lang="en-US" dirty="0" err="1">
                <a:solidFill>
                  <a:schemeClr val="tx1"/>
                </a:solidFill>
                <a:ea typeface="+mn-lt"/>
                <a:cs typeface="+mn-lt"/>
              </a:rPr>
              <a:t>Brennstoff</a:t>
            </a:r>
            <a:r>
              <a:rPr lang="en-US" dirty="0">
                <a:solidFill>
                  <a:schemeClr val="tx1"/>
                </a:solidFill>
                <a:ea typeface="+mn-lt"/>
                <a:cs typeface="+mn-lt"/>
              </a:rPr>
              <a:t> </a:t>
            </a:r>
            <a:r>
              <a:rPr lang="en-US" dirty="0" err="1">
                <a:solidFill>
                  <a:schemeClr val="tx1"/>
                </a:solidFill>
                <a:ea typeface="+mn-lt"/>
                <a:cs typeface="+mn-lt"/>
              </a:rPr>
              <a:t>verwendet</a:t>
            </a:r>
            <a:r>
              <a:rPr lang="en-US" dirty="0">
                <a:solidFill>
                  <a:schemeClr val="tx1"/>
                </a:solidFill>
                <a:ea typeface="+mn-lt"/>
                <a:cs typeface="+mn-lt"/>
              </a:rPr>
              <a:t> </a:t>
            </a:r>
            <a:r>
              <a:rPr lang="en-US" dirty="0" err="1">
                <a:solidFill>
                  <a:schemeClr val="tx1"/>
                </a:solidFill>
                <a:ea typeface="+mn-lt"/>
                <a:cs typeface="+mn-lt"/>
              </a:rPr>
              <a:t>wird</a:t>
            </a:r>
            <a:r>
              <a:rPr lang="en-US" dirty="0">
                <a:solidFill>
                  <a:schemeClr val="tx1"/>
                </a:solidFill>
                <a:ea typeface="+mn-lt"/>
                <a:cs typeface="+mn-lt"/>
              </a:rPr>
              <a:t>. </a:t>
            </a:r>
            <a:r>
              <a:rPr lang="en-US" dirty="0">
                <a:solidFill>
                  <a:schemeClr val="tx1"/>
                </a:solidFill>
              </a:rPr>
              <a:t>. </a:t>
            </a:r>
            <a:endParaRPr lang="en-US">
              <a:solidFill>
                <a:schemeClr val="tx1"/>
              </a:solidFill>
            </a:endParaRPr>
          </a:p>
          <a:p>
            <a:r>
              <a:rPr lang="en-US" b="1" dirty="0" err="1">
                <a:solidFill>
                  <a:schemeClr val="tx1"/>
                </a:solidFill>
                <a:ea typeface="+mn-lt"/>
                <a:cs typeface="+mn-lt"/>
              </a:rPr>
              <a:t>Biomethan</a:t>
            </a:r>
            <a:r>
              <a:rPr lang="en-US" b="1" dirty="0">
                <a:solidFill>
                  <a:schemeClr val="tx1"/>
                </a:solidFill>
                <a:ea typeface="+mn-lt"/>
                <a:cs typeface="+mn-lt"/>
              </a:rPr>
              <a:t> (RNG) </a:t>
            </a:r>
            <a:r>
              <a:rPr lang="en-US" dirty="0">
                <a:solidFill>
                  <a:schemeClr val="tx1"/>
                </a:solidFill>
                <a:ea typeface="+mn-lt"/>
                <a:cs typeface="+mn-lt"/>
              </a:rPr>
              <a:t>- </a:t>
            </a:r>
            <a:r>
              <a:rPr lang="en-US" dirty="0" err="1">
                <a:solidFill>
                  <a:schemeClr val="tx1"/>
                </a:solidFill>
                <a:ea typeface="+mn-lt"/>
                <a:cs typeface="+mn-lt"/>
              </a:rPr>
              <a:t>auch</a:t>
            </a:r>
            <a:r>
              <a:rPr lang="en-US" dirty="0">
                <a:solidFill>
                  <a:schemeClr val="tx1"/>
                </a:solidFill>
                <a:ea typeface="+mn-lt"/>
                <a:cs typeface="+mn-lt"/>
              </a:rPr>
              <a:t> </a:t>
            </a:r>
            <a:r>
              <a:rPr lang="en-US" dirty="0" err="1">
                <a:solidFill>
                  <a:schemeClr val="tx1"/>
                </a:solidFill>
                <a:ea typeface="+mn-lt"/>
                <a:cs typeface="+mn-lt"/>
              </a:rPr>
              <a:t>als</a:t>
            </a:r>
            <a:r>
              <a:rPr lang="en-US" dirty="0">
                <a:solidFill>
                  <a:schemeClr val="tx1"/>
                </a:solidFill>
                <a:ea typeface="+mn-lt"/>
                <a:cs typeface="+mn-lt"/>
              </a:rPr>
              <a:t> </a:t>
            </a:r>
            <a:r>
              <a:rPr lang="en-US" dirty="0" err="1">
                <a:solidFill>
                  <a:schemeClr val="tx1"/>
                </a:solidFill>
                <a:ea typeface="+mn-lt"/>
                <a:cs typeface="+mn-lt"/>
              </a:rPr>
              <a:t>erneuerbares</a:t>
            </a:r>
            <a:r>
              <a:rPr lang="en-US" dirty="0">
                <a:solidFill>
                  <a:schemeClr val="tx1"/>
                </a:solidFill>
                <a:ea typeface="+mn-lt"/>
                <a:cs typeface="+mn-lt"/>
              </a:rPr>
              <a:t> </a:t>
            </a:r>
            <a:r>
              <a:rPr lang="en-US" dirty="0" err="1">
                <a:solidFill>
                  <a:schemeClr val="tx1"/>
                </a:solidFill>
                <a:ea typeface="+mn-lt"/>
                <a:cs typeface="+mn-lt"/>
              </a:rPr>
              <a:t>Erdgas</a:t>
            </a:r>
            <a:r>
              <a:rPr lang="en-US" dirty="0">
                <a:solidFill>
                  <a:schemeClr val="tx1"/>
                </a:solidFill>
                <a:ea typeface="+mn-lt"/>
                <a:cs typeface="+mn-lt"/>
              </a:rPr>
              <a:t> </a:t>
            </a:r>
            <a:r>
              <a:rPr lang="en-US" dirty="0" err="1">
                <a:solidFill>
                  <a:schemeClr val="tx1"/>
                </a:solidFill>
                <a:ea typeface="+mn-lt"/>
                <a:cs typeface="+mn-lt"/>
              </a:rPr>
              <a:t>bekannt</a:t>
            </a:r>
            <a:r>
              <a:rPr lang="en-US" dirty="0">
                <a:solidFill>
                  <a:schemeClr val="tx1"/>
                </a:solidFill>
                <a:ea typeface="+mn-lt"/>
                <a:cs typeface="+mn-lt"/>
              </a:rPr>
              <a:t> - </a:t>
            </a:r>
            <a:r>
              <a:rPr lang="en-US" dirty="0" err="1">
                <a:solidFill>
                  <a:schemeClr val="tx1"/>
                </a:solidFill>
                <a:ea typeface="+mn-lt"/>
                <a:cs typeface="+mn-lt"/>
              </a:rPr>
              <a:t>ist</a:t>
            </a:r>
            <a:r>
              <a:rPr lang="en-US" dirty="0">
                <a:solidFill>
                  <a:schemeClr val="tx1"/>
                </a:solidFill>
                <a:ea typeface="+mn-lt"/>
                <a:cs typeface="+mn-lt"/>
              </a:rPr>
              <a:t> </a:t>
            </a:r>
            <a:r>
              <a:rPr lang="en-US" dirty="0" err="1">
                <a:solidFill>
                  <a:schemeClr val="tx1"/>
                </a:solidFill>
                <a:ea typeface="+mn-lt"/>
                <a:cs typeface="+mn-lt"/>
              </a:rPr>
              <a:t>ein</a:t>
            </a:r>
            <a:r>
              <a:rPr lang="en-US" dirty="0">
                <a:solidFill>
                  <a:schemeClr val="tx1"/>
                </a:solidFill>
                <a:ea typeface="+mn-lt"/>
                <a:cs typeface="+mn-lt"/>
              </a:rPr>
              <a:t> Biogas, das auf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ähnliche</a:t>
            </a:r>
            <a:r>
              <a:rPr lang="en-US" dirty="0">
                <a:solidFill>
                  <a:schemeClr val="tx1"/>
                </a:solidFill>
                <a:ea typeface="+mn-lt"/>
                <a:cs typeface="+mn-lt"/>
              </a:rPr>
              <a:t> </a:t>
            </a:r>
            <a:r>
              <a:rPr lang="en-US" dirty="0" err="1">
                <a:solidFill>
                  <a:schemeClr val="tx1"/>
                </a:solidFill>
                <a:ea typeface="+mn-lt"/>
                <a:cs typeface="+mn-lt"/>
              </a:rPr>
              <a:t>Qualität</a:t>
            </a:r>
            <a:r>
              <a:rPr lang="en-US" dirty="0">
                <a:solidFill>
                  <a:schemeClr val="tx1"/>
                </a:solidFill>
                <a:ea typeface="+mn-lt"/>
                <a:cs typeface="+mn-lt"/>
              </a:rPr>
              <a:t> </a:t>
            </a:r>
            <a:r>
              <a:rPr lang="en-US" dirty="0" err="1">
                <a:solidFill>
                  <a:schemeClr val="tx1"/>
                </a:solidFill>
                <a:ea typeface="+mn-lt"/>
                <a:cs typeface="+mn-lt"/>
              </a:rPr>
              <a:t>wie</a:t>
            </a:r>
            <a:r>
              <a:rPr lang="en-US" dirty="0">
                <a:solidFill>
                  <a:schemeClr val="tx1"/>
                </a:solidFill>
                <a:ea typeface="+mn-lt"/>
                <a:cs typeface="+mn-lt"/>
              </a:rPr>
              <a:t> </a:t>
            </a:r>
            <a:r>
              <a:rPr lang="en-US" dirty="0" err="1">
                <a:solidFill>
                  <a:schemeClr val="tx1"/>
                </a:solidFill>
                <a:ea typeface="+mn-lt"/>
                <a:cs typeface="+mn-lt"/>
              </a:rPr>
              <a:t>fossiles</a:t>
            </a:r>
            <a:r>
              <a:rPr lang="en-US" dirty="0">
                <a:solidFill>
                  <a:schemeClr val="tx1"/>
                </a:solidFill>
                <a:ea typeface="+mn-lt"/>
                <a:cs typeface="+mn-lt"/>
              </a:rPr>
              <a:t> </a:t>
            </a:r>
            <a:r>
              <a:rPr lang="en-US" dirty="0" err="1">
                <a:solidFill>
                  <a:schemeClr val="tx1"/>
                </a:solidFill>
                <a:ea typeface="+mn-lt"/>
                <a:cs typeface="+mn-lt"/>
              </a:rPr>
              <a:t>Erdgas</a:t>
            </a:r>
            <a:r>
              <a:rPr lang="en-US" dirty="0">
                <a:solidFill>
                  <a:schemeClr val="tx1"/>
                </a:solidFill>
                <a:ea typeface="+mn-lt"/>
                <a:cs typeface="+mn-lt"/>
              </a:rPr>
              <a:t> </a:t>
            </a:r>
            <a:r>
              <a:rPr lang="en-US" dirty="0" err="1">
                <a:solidFill>
                  <a:schemeClr val="tx1"/>
                </a:solidFill>
                <a:ea typeface="+mn-lt"/>
                <a:cs typeface="+mn-lt"/>
              </a:rPr>
              <a:t>aufbereitet</a:t>
            </a:r>
            <a:r>
              <a:rPr lang="en-US" dirty="0">
                <a:solidFill>
                  <a:schemeClr val="tx1"/>
                </a:solidFill>
                <a:ea typeface="+mn-lt"/>
                <a:cs typeface="+mn-lt"/>
              </a:rPr>
              <a:t> </a:t>
            </a:r>
            <a:r>
              <a:rPr lang="en-US" dirty="0" err="1">
                <a:solidFill>
                  <a:schemeClr val="tx1"/>
                </a:solidFill>
                <a:ea typeface="+mn-lt"/>
                <a:cs typeface="+mn-lt"/>
              </a:rPr>
              <a:t>wurde</a:t>
            </a:r>
            <a:r>
              <a:rPr lang="en-US" dirty="0">
                <a:solidFill>
                  <a:schemeClr val="tx1"/>
                </a:solidFill>
                <a:ea typeface="+mn-lt"/>
                <a:cs typeface="+mn-lt"/>
              </a:rPr>
              <a:t> und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Methankonzentration</a:t>
            </a:r>
            <a:r>
              <a:rPr lang="en-US" dirty="0">
                <a:solidFill>
                  <a:schemeClr val="tx1"/>
                </a:solidFill>
                <a:ea typeface="+mn-lt"/>
                <a:cs typeface="+mn-lt"/>
              </a:rPr>
              <a:t> von 90 % </a:t>
            </a:r>
            <a:r>
              <a:rPr lang="en-US" dirty="0" err="1">
                <a:solidFill>
                  <a:schemeClr val="tx1"/>
                </a:solidFill>
                <a:ea typeface="+mn-lt"/>
                <a:cs typeface="+mn-lt"/>
              </a:rPr>
              <a:t>oder</a:t>
            </a:r>
            <a:r>
              <a:rPr lang="en-US" dirty="0">
                <a:solidFill>
                  <a:schemeClr val="tx1"/>
                </a:solidFill>
                <a:ea typeface="+mn-lt"/>
                <a:cs typeface="+mn-lt"/>
              </a:rPr>
              <a:t> </a:t>
            </a:r>
            <a:r>
              <a:rPr lang="en-US" dirty="0" err="1">
                <a:solidFill>
                  <a:schemeClr val="tx1"/>
                </a:solidFill>
                <a:ea typeface="+mn-lt"/>
                <a:cs typeface="+mn-lt"/>
              </a:rPr>
              <a:t>mehr</a:t>
            </a:r>
            <a:r>
              <a:rPr lang="en-US" dirty="0">
                <a:solidFill>
                  <a:schemeClr val="tx1"/>
                </a:solidFill>
                <a:ea typeface="+mn-lt"/>
                <a:cs typeface="+mn-lt"/>
              </a:rPr>
              <a:t> </a:t>
            </a:r>
            <a:r>
              <a:rPr lang="en-US" dirty="0" err="1">
                <a:solidFill>
                  <a:schemeClr val="tx1"/>
                </a:solidFill>
                <a:ea typeface="+mn-lt"/>
                <a:cs typeface="+mn-lt"/>
              </a:rPr>
              <a:t>aufweist</a:t>
            </a:r>
            <a:r>
              <a:rPr lang="en-US" dirty="0">
                <a:solidFill>
                  <a:schemeClr val="tx1"/>
                </a:solidFill>
                <a:ea typeface="+mn-lt"/>
                <a:cs typeface="+mn-lt"/>
              </a:rPr>
              <a:t>. Es </a:t>
            </a:r>
            <a:r>
              <a:rPr lang="en-US" dirty="0" err="1">
                <a:solidFill>
                  <a:schemeClr val="tx1"/>
                </a:solidFill>
                <a:ea typeface="+mn-lt"/>
                <a:cs typeface="+mn-lt"/>
              </a:rPr>
              <a:t>wird</a:t>
            </a:r>
            <a:r>
              <a:rPr lang="en-US" dirty="0">
                <a:solidFill>
                  <a:schemeClr val="tx1"/>
                </a:solidFill>
                <a:ea typeface="+mn-lt"/>
                <a:cs typeface="+mn-lt"/>
              </a:rPr>
              <a:t> </a:t>
            </a:r>
            <a:r>
              <a:rPr lang="en-US" dirty="0" err="1">
                <a:solidFill>
                  <a:schemeClr val="tx1"/>
                </a:solidFill>
                <a:ea typeface="+mn-lt"/>
                <a:cs typeface="+mn-lt"/>
              </a:rPr>
              <a:t>gewonnen</a:t>
            </a:r>
            <a:r>
              <a:rPr lang="en-US" dirty="0">
                <a:solidFill>
                  <a:schemeClr val="tx1"/>
                </a:solidFill>
                <a:ea typeface="+mn-lt"/>
                <a:cs typeface="+mn-lt"/>
              </a:rPr>
              <a:t>, </a:t>
            </a:r>
            <a:r>
              <a:rPr lang="en-US" dirty="0" err="1">
                <a:solidFill>
                  <a:schemeClr val="tx1"/>
                </a:solidFill>
                <a:ea typeface="+mn-lt"/>
                <a:cs typeface="+mn-lt"/>
              </a:rPr>
              <a:t>indem</a:t>
            </a:r>
            <a:r>
              <a:rPr lang="en-US" dirty="0">
                <a:solidFill>
                  <a:schemeClr val="tx1"/>
                </a:solidFill>
                <a:ea typeface="+mn-lt"/>
                <a:cs typeface="+mn-lt"/>
              </a:rPr>
              <a:t> CO2 und </a:t>
            </a:r>
            <a:r>
              <a:rPr lang="en-US" dirty="0" err="1">
                <a:solidFill>
                  <a:schemeClr val="tx1"/>
                </a:solidFill>
                <a:ea typeface="+mn-lt"/>
                <a:cs typeface="+mn-lt"/>
              </a:rPr>
              <a:t>andere</a:t>
            </a:r>
            <a:r>
              <a:rPr lang="en-US" dirty="0">
                <a:solidFill>
                  <a:schemeClr val="tx1"/>
                </a:solidFill>
                <a:ea typeface="+mn-lt"/>
                <a:cs typeface="+mn-lt"/>
              </a:rPr>
              <a:t> </a:t>
            </a:r>
            <a:r>
              <a:rPr lang="en-US" dirty="0" err="1">
                <a:solidFill>
                  <a:schemeClr val="tx1"/>
                </a:solidFill>
                <a:ea typeface="+mn-lt"/>
                <a:cs typeface="+mn-lt"/>
              </a:rPr>
              <a:t>Verunreinigungen</a:t>
            </a:r>
            <a:r>
              <a:rPr lang="en-US" dirty="0">
                <a:solidFill>
                  <a:schemeClr val="tx1"/>
                </a:solidFill>
                <a:ea typeface="+mn-lt"/>
                <a:cs typeface="+mn-lt"/>
              </a:rPr>
              <a:t> </a:t>
            </a:r>
            <a:r>
              <a:rPr lang="en-US" dirty="0" err="1">
                <a:solidFill>
                  <a:schemeClr val="tx1"/>
                </a:solidFill>
                <a:ea typeface="+mn-lt"/>
                <a:cs typeface="+mn-lt"/>
              </a:rPr>
              <a:t>aus</a:t>
            </a:r>
            <a:r>
              <a:rPr lang="en-US" dirty="0">
                <a:solidFill>
                  <a:schemeClr val="tx1"/>
                </a:solidFill>
                <a:ea typeface="+mn-lt"/>
                <a:cs typeface="+mn-lt"/>
              </a:rPr>
              <a:t> dem Biogas </a:t>
            </a:r>
            <a:r>
              <a:rPr lang="en-US" dirty="0" err="1">
                <a:solidFill>
                  <a:schemeClr val="tx1"/>
                </a:solidFill>
                <a:ea typeface="+mn-lt"/>
                <a:cs typeface="+mn-lt"/>
              </a:rPr>
              <a:t>entfernt</a:t>
            </a:r>
            <a:r>
              <a:rPr lang="en-US" dirty="0">
                <a:solidFill>
                  <a:schemeClr val="tx1"/>
                </a:solidFill>
                <a:ea typeface="+mn-lt"/>
                <a:cs typeface="+mn-lt"/>
              </a:rPr>
              <a:t> </a:t>
            </a:r>
            <a:r>
              <a:rPr lang="en-US" dirty="0" err="1">
                <a:solidFill>
                  <a:schemeClr val="tx1"/>
                </a:solidFill>
                <a:ea typeface="+mn-lt"/>
                <a:cs typeface="+mn-lt"/>
              </a:rPr>
              <a:t>werden</a:t>
            </a:r>
            <a:r>
              <a:rPr lang="en-US" dirty="0">
                <a:solidFill>
                  <a:schemeClr val="tx1"/>
                </a:solidFill>
                <a:ea typeface="+mn-lt"/>
                <a:cs typeface="+mn-lt"/>
              </a:rPr>
              <a:t>. </a:t>
            </a:r>
          </a:p>
          <a:p>
            <a:r>
              <a:rPr lang="en-US" dirty="0" err="1">
                <a:solidFill>
                  <a:schemeClr val="tx1"/>
                </a:solidFill>
                <a:ea typeface="+mn-lt"/>
                <a:cs typeface="+mn-lt"/>
              </a:rPr>
              <a:t>Bioraffinerie</a:t>
            </a:r>
            <a:r>
              <a:rPr lang="en-US" dirty="0">
                <a:solidFill>
                  <a:schemeClr val="tx1"/>
                </a:solidFill>
                <a:ea typeface="+mn-lt"/>
                <a:cs typeface="+mn-lt"/>
              </a:rPr>
              <a:t>: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Raffinerie</a:t>
            </a:r>
            <a:r>
              <a:rPr lang="en-US" dirty="0">
                <a:solidFill>
                  <a:schemeClr val="tx1"/>
                </a:solidFill>
                <a:ea typeface="+mn-lt"/>
                <a:cs typeface="+mn-lt"/>
              </a:rPr>
              <a:t>, die </a:t>
            </a:r>
            <a:r>
              <a:rPr lang="en-US" dirty="0" err="1">
                <a:solidFill>
                  <a:schemeClr val="tx1"/>
                </a:solidFill>
                <a:ea typeface="+mn-lt"/>
                <a:cs typeface="+mn-lt"/>
              </a:rPr>
              <a:t>Biomasse</a:t>
            </a:r>
            <a:r>
              <a:rPr lang="en-US" dirty="0">
                <a:solidFill>
                  <a:schemeClr val="tx1"/>
                </a:solidFill>
                <a:ea typeface="+mn-lt"/>
                <a:cs typeface="+mn-lt"/>
              </a:rPr>
              <a:t> in Energie und </a:t>
            </a:r>
            <a:r>
              <a:rPr lang="en-US" dirty="0" err="1">
                <a:solidFill>
                  <a:schemeClr val="tx1"/>
                </a:solidFill>
                <a:ea typeface="+mn-lt"/>
                <a:cs typeface="+mn-lt"/>
              </a:rPr>
              <a:t>andere</a:t>
            </a:r>
            <a:r>
              <a:rPr lang="en-US" dirty="0">
                <a:solidFill>
                  <a:schemeClr val="tx1"/>
                </a:solidFill>
                <a:ea typeface="+mn-lt"/>
                <a:cs typeface="+mn-lt"/>
              </a:rPr>
              <a:t> </a:t>
            </a:r>
            <a:r>
              <a:rPr lang="en-US" dirty="0" err="1">
                <a:solidFill>
                  <a:schemeClr val="tx1"/>
                </a:solidFill>
                <a:ea typeface="+mn-lt"/>
                <a:cs typeface="+mn-lt"/>
              </a:rPr>
              <a:t>nützliche</a:t>
            </a:r>
            <a:r>
              <a:rPr lang="en-US" dirty="0">
                <a:solidFill>
                  <a:schemeClr val="tx1"/>
                </a:solidFill>
                <a:ea typeface="+mn-lt"/>
                <a:cs typeface="+mn-lt"/>
              </a:rPr>
              <a:t> </a:t>
            </a:r>
            <a:r>
              <a:rPr lang="en-US" dirty="0" err="1">
                <a:solidFill>
                  <a:schemeClr val="tx1"/>
                </a:solidFill>
                <a:ea typeface="+mn-lt"/>
                <a:cs typeface="+mn-lt"/>
              </a:rPr>
              <a:t>Nebenprodukte</a:t>
            </a:r>
            <a:r>
              <a:rPr lang="en-US" dirty="0">
                <a:solidFill>
                  <a:schemeClr val="tx1"/>
                </a:solidFill>
                <a:ea typeface="+mn-lt"/>
                <a:cs typeface="+mn-lt"/>
              </a:rPr>
              <a:t> (</a:t>
            </a:r>
            <a:r>
              <a:rPr lang="en-US" dirty="0" err="1">
                <a:solidFill>
                  <a:schemeClr val="tx1"/>
                </a:solidFill>
                <a:ea typeface="+mn-lt"/>
                <a:cs typeface="+mn-lt"/>
              </a:rPr>
              <a:t>wie</a:t>
            </a:r>
            <a:r>
              <a:rPr lang="en-US" dirty="0">
                <a:solidFill>
                  <a:schemeClr val="tx1"/>
                </a:solidFill>
                <a:ea typeface="+mn-lt"/>
                <a:cs typeface="+mn-lt"/>
              </a:rPr>
              <a:t> </a:t>
            </a:r>
            <a:r>
              <a:rPr lang="en-US" dirty="0" err="1">
                <a:solidFill>
                  <a:schemeClr val="tx1"/>
                </a:solidFill>
                <a:ea typeface="+mn-lt"/>
                <a:cs typeface="+mn-lt"/>
              </a:rPr>
              <a:t>Chemikalien</a:t>
            </a:r>
            <a:r>
              <a:rPr lang="en-US" dirty="0">
                <a:solidFill>
                  <a:schemeClr val="tx1"/>
                </a:solidFill>
                <a:ea typeface="+mn-lt"/>
                <a:cs typeface="+mn-lt"/>
              </a:rPr>
              <a:t>) </a:t>
            </a:r>
            <a:r>
              <a:rPr lang="en-US" dirty="0" err="1">
                <a:solidFill>
                  <a:schemeClr val="tx1"/>
                </a:solidFill>
                <a:ea typeface="+mn-lt"/>
                <a:cs typeface="+mn-lt"/>
              </a:rPr>
              <a:t>umwandelt</a:t>
            </a:r>
            <a:r>
              <a:rPr lang="en-US" dirty="0">
                <a:solidFill>
                  <a:schemeClr val="tx1"/>
                </a:solidFill>
                <a:ea typeface="+mn-lt"/>
                <a:cs typeface="+mn-lt"/>
              </a:rPr>
              <a:t>.</a:t>
            </a:r>
          </a:p>
          <a:p>
            <a:endParaRPr lang="en-US" dirty="0">
              <a:solidFill>
                <a:schemeClr val="tx1"/>
              </a:solidFill>
            </a:endParaRPr>
          </a:p>
          <a:p>
            <a:endParaRPr lang="sv-SE" dirty="0"/>
          </a:p>
        </p:txBody>
      </p:sp>
    </p:spTree>
    <p:extLst>
      <p:ext uri="{BB962C8B-B14F-4D97-AF65-F5344CB8AC3E}">
        <p14:creationId xmlns:p14="http://schemas.microsoft.com/office/powerpoint/2010/main" val="56401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EB3C453-B485-4F07-841B-918D40331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2" name="Rubrik 1">
            <a:extLst>
              <a:ext uri="{FF2B5EF4-FFF2-40B4-BE49-F238E27FC236}">
                <a16:creationId xmlns:a16="http://schemas.microsoft.com/office/drawing/2014/main" id="{444B165C-D611-C419-0288-1E3E84AC1678}"/>
              </a:ext>
            </a:extLst>
          </p:cNvPr>
          <p:cNvSpPr>
            <a:spLocks noGrp="1"/>
          </p:cNvSpPr>
          <p:nvPr>
            <p:ph type="title" idx="4294967295"/>
          </p:nvPr>
        </p:nvSpPr>
        <p:spPr>
          <a:xfrm>
            <a:off x="1143000" y="609600"/>
            <a:ext cx="9875520" cy="1356360"/>
          </a:xfrm>
        </p:spPr>
        <p:txBody>
          <a:bodyPr vert="horz" lIns="91440" tIns="45720" rIns="91440" bIns="45720" rtlCol="0" anchor="ctr">
            <a:normAutofit/>
          </a:bodyPr>
          <a:lstStyle/>
          <a:p>
            <a:r>
              <a:rPr lang="en-US" dirty="0" err="1">
                <a:ea typeface="+mj-lt"/>
                <a:cs typeface="+mj-lt"/>
              </a:rPr>
              <a:t>Warum</a:t>
            </a:r>
            <a:r>
              <a:rPr lang="en-US" dirty="0">
                <a:ea typeface="+mj-lt"/>
                <a:cs typeface="+mj-lt"/>
              </a:rPr>
              <a:t> </a:t>
            </a:r>
            <a:r>
              <a:rPr lang="en-US" dirty="0" err="1">
                <a:ea typeface="+mj-lt"/>
                <a:cs typeface="+mj-lt"/>
              </a:rPr>
              <a:t>Bioraffinierung</a:t>
            </a:r>
            <a:r>
              <a:rPr lang="en-US" dirty="0"/>
              <a:t>?</a:t>
            </a:r>
          </a:p>
        </p:txBody>
      </p:sp>
      <p:graphicFrame>
        <p:nvGraphicFramePr>
          <p:cNvPr id="6" name="Platshållare för innehåll 2">
            <a:extLst>
              <a:ext uri="{FF2B5EF4-FFF2-40B4-BE49-F238E27FC236}">
                <a16:creationId xmlns:a16="http://schemas.microsoft.com/office/drawing/2014/main" id="{77AA376E-8F42-56C7-7E39-377C1BAB809D}"/>
              </a:ext>
            </a:extLst>
          </p:cNvPr>
          <p:cNvGraphicFramePr>
            <a:graphicFrameLocks noGrp="1"/>
          </p:cNvGraphicFramePr>
          <p:nvPr>
            <p:ph sz="half" idx="4294967295"/>
            <p:extLst>
              <p:ext uri="{D42A27DB-BD31-4B8C-83A1-F6EECF244321}">
                <p14:modId xmlns:p14="http://schemas.microsoft.com/office/powerpoint/2010/main" val="1755286017"/>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776012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BFC0E1-24CC-4F95-EF5E-12162DA79B2A}"/>
              </a:ext>
            </a:extLst>
          </p:cNvPr>
          <p:cNvSpPr>
            <a:spLocks noGrp="1"/>
          </p:cNvSpPr>
          <p:nvPr>
            <p:ph type="title"/>
          </p:nvPr>
        </p:nvSpPr>
        <p:spPr/>
        <p:txBody>
          <a:bodyPr/>
          <a:lstStyle/>
          <a:p>
            <a:r>
              <a:rPr lang="sv-SE" dirty="0" err="1">
                <a:ea typeface="+mj-lt"/>
                <a:cs typeface="+mj-lt"/>
              </a:rPr>
              <a:t>Beispiele</a:t>
            </a:r>
            <a:r>
              <a:rPr lang="sv-SE" dirty="0">
                <a:ea typeface="+mj-lt"/>
                <a:cs typeface="+mj-lt"/>
              </a:rPr>
              <a:t> </a:t>
            </a:r>
            <a:r>
              <a:rPr lang="sv-SE" dirty="0" err="1">
                <a:ea typeface="+mj-lt"/>
                <a:cs typeface="+mj-lt"/>
              </a:rPr>
              <a:t>für</a:t>
            </a:r>
            <a:r>
              <a:rPr lang="sv-SE" dirty="0">
                <a:ea typeface="+mj-lt"/>
                <a:cs typeface="+mj-lt"/>
              </a:rPr>
              <a:t> </a:t>
            </a:r>
            <a:r>
              <a:rPr lang="sv-SE" dirty="0" err="1">
                <a:ea typeface="+mj-lt"/>
                <a:cs typeface="+mj-lt"/>
              </a:rPr>
              <a:t>Bioraffinerien</a:t>
            </a:r>
            <a:endParaRPr lang="en-US" dirty="0" err="1"/>
          </a:p>
        </p:txBody>
      </p:sp>
      <p:sp>
        <p:nvSpPr>
          <p:cNvPr id="3" name="Platshållare för innehåll 2">
            <a:extLst>
              <a:ext uri="{FF2B5EF4-FFF2-40B4-BE49-F238E27FC236}">
                <a16:creationId xmlns:a16="http://schemas.microsoft.com/office/drawing/2014/main" id="{A99BC39D-05DE-1001-AF1C-86E4E7C50A2E}"/>
              </a:ext>
            </a:extLst>
          </p:cNvPr>
          <p:cNvSpPr>
            <a:spLocks noGrp="1"/>
          </p:cNvSpPr>
          <p:nvPr>
            <p:ph sz="half" idx="1"/>
          </p:nvPr>
        </p:nvSpPr>
        <p:spPr>
          <a:xfrm>
            <a:off x="1143000" y="2222695"/>
            <a:ext cx="4754880" cy="3858064"/>
          </a:xfrm>
        </p:spPr>
        <p:txBody>
          <a:bodyPr vert="horz" lIns="91440" tIns="45720" rIns="91440" bIns="45720" rtlCol="0" anchor="t">
            <a:normAutofit/>
          </a:bodyPr>
          <a:lstStyle/>
          <a:p>
            <a:r>
              <a:rPr lang="en-US" sz="4400" dirty="0" err="1">
                <a:solidFill>
                  <a:schemeClr val="tx1"/>
                </a:solidFill>
                <a:ea typeface="+mn-lt"/>
                <a:cs typeface="+mn-lt"/>
              </a:rPr>
              <a:t>Bioraffinerien</a:t>
            </a:r>
            <a:r>
              <a:rPr lang="en-US" sz="4400" dirty="0">
                <a:solidFill>
                  <a:schemeClr val="tx1"/>
                </a:solidFill>
                <a:ea typeface="+mn-lt"/>
                <a:cs typeface="+mn-lt"/>
              </a:rPr>
              <a:t> </a:t>
            </a:r>
            <a:r>
              <a:rPr lang="en-US" sz="4400" dirty="0" err="1">
                <a:solidFill>
                  <a:schemeClr val="tx1"/>
                </a:solidFill>
                <a:ea typeface="+mn-lt"/>
                <a:cs typeface="+mn-lt"/>
              </a:rPr>
              <a:t>sind</a:t>
            </a:r>
            <a:r>
              <a:rPr lang="en-US" sz="4400" dirty="0">
                <a:solidFill>
                  <a:schemeClr val="tx1"/>
                </a:solidFill>
                <a:ea typeface="+mn-lt"/>
                <a:cs typeface="+mn-lt"/>
              </a:rPr>
              <a:t> Anlagen </a:t>
            </a:r>
            <a:r>
              <a:rPr lang="en-US" sz="4400" dirty="0" err="1">
                <a:solidFill>
                  <a:schemeClr val="tx1"/>
                </a:solidFill>
                <a:ea typeface="+mn-lt"/>
                <a:cs typeface="+mn-lt"/>
              </a:rPr>
              <a:t>zur</a:t>
            </a:r>
            <a:r>
              <a:rPr lang="en-US" sz="4400" dirty="0">
                <a:solidFill>
                  <a:schemeClr val="tx1"/>
                </a:solidFill>
                <a:ea typeface="+mn-lt"/>
                <a:cs typeface="+mn-lt"/>
              </a:rPr>
              <a:t> </a:t>
            </a:r>
            <a:r>
              <a:rPr lang="en-US" sz="4400" dirty="0" err="1">
                <a:solidFill>
                  <a:schemeClr val="tx1"/>
                </a:solidFill>
                <a:ea typeface="+mn-lt"/>
                <a:cs typeface="+mn-lt"/>
              </a:rPr>
              <a:t>Herstellung</a:t>
            </a:r>
            <a:r>
              <a:rPr lang="en-US" sz="4400" dirty="0">
                <a:solidFill>
                  <a:schemeClr val="tx1"/>
                </a:solidFill>
                <a:ea typeface="+mn-lt"/>
                <a:cs typeface="+mn-lt"/>
              </a:rPr>
              <a:t> von </a:t>
            </a:r>
            <a:r>
              <a:rPr lang="en-US" sz="4400" dirty="0" err="1">
                <a:solidFill>
                  <a:schemeClr val="tx1"/>
                </a:solidFill>
                <a:ea typeface="+mn-lt"/>
                <a:cs typeface="+mn-lt"/>
              </a:rPr>
              <a:t>Produkten</a:t>
            </a:r>
            <a:r>
              <a:rPr lang="en-US" sz="4400" dirty="0">
                <a:solidFill>
                  <a:schemeClr val="tx1"/>
                </a:solidFill>
                <a:ea typeface="+mn-lt"/>
                <a:cs typeface="+mn-lt"/>
              </a:rPr>
              <a:t> </a:t>
            </a:r>
            <a:r>
              <a:rPr lang="en-US" sz="4400" dirty="0" err="1">
                <a:solidFill>
                  <a:schemeClr val="tx1"/>
                </a:solidFill>
                <a:ea typeface="+mn-lt"/>
                <a:cs typeface="+mn-lt"/>
              </a:rPr>
              <a:t>aus</a:t>
            </a:r>
            <a:r>
              <a:rPr lang="en-US" sz="4400" dirty="0">
                <a:solidFill>
                  <a:schemeClr val="tx1"/>
                </a:solidFill>
                <a:ea typeface="+mn-lt"/>
                <a:cs typeface="+mn-lt"/>
              </a:rPr>
              <a:t> </a:t>
            </a:r>
            <a:r>
              <a:rPr lang="en-US" sz="4400" dirty="0" err="1">
                <a:solidFill>
                  <a:schemeClr val="tx1"/>
                </a:solidFill>
                <a:ea typeface="+mn-lt"/>
                <a:cs typeface="+mn-lt"/>
              </a:rPr>
              <a:t>Biomasse</a:t>
            </a:r>
            <a:endParaRPr lang="sv-SE" sz="4400" dirty="0" err="1">
              <a:solidFill>
                <a:schemeClr val="tx1"/>
              </a:solidFill>
            </a:endParaRPr>
          </a:p>
          <a:p>
            <a:endParaRPr lang="sv-SE" dirty="0"/>
          </a:p>
          <a:p>
            <a:endParaRPr lang="sv-SE" dirty="0"/>
          </a:p>
          <a:p>
            <a:endParaRPr lang="sv-SE" dirty="0"/>
          </a:p>
          <a:p>
            <a:endParaRPr lang="sv-SE" dirty="0"/>
          </a:p>
          <a:p>
            <a:endParaRPr lang="sv-SE" dirty="0"/>
          </a:p>
          <a:p>
            <a:endParaRPr lang="sv-SE" dirty="0"/>
          </a:p>
          <a:p>
            <a:endParaRPr lang="sv-SE" dirty="0"/>
          </a:p>
        </p:txBody>
      </p:sp>
      <p:graphicFrame>
        <p:nvGraphicFramePr>
          <p:cNvPr id="8" name="Platshållare för innehåll 3">
            <a:extLst>
              <a:ext uri="{FF2B5EF4-FFF2-40B4-BE49-F238E27FC236}">
                <a16:creationId xmlns:a16="http://schemas.microsoft.com/office/drawing/2014/main" id="{271F47CA-5238-8BBE-D912-C35AE3081498}"/>
              </a:ext>
            </a:extLst>
          </p:cNvPr>
          <p:cNvGraphicFramePr>
            <a:graphicFrameLocks noGrp="1"/>
          </p:cNvGraphicFramePr>
          <p:nvPr>
            <p:ph sz="half" idx="2"/>
            <p:extLst>
              <p:ext uri="{D42A27DB-BD31-4B8C-83A1-F6EECF244321}">
                <p14:modId xmlns:p14="http://schemas.microsoft.com/office/powerpoint/2010/main" val="778247522"/>
              </p:ext>
            </p:extLst>
          </p:nvPr>
        </p:nvGraphicFramePr>
        <p:xfrm>
          <a:off x="6267612" y="1800665"/>
          <a:ext cx="4754880" cy="4280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65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EC0925D3-D844-A29D-E1A0-F68EA5055EFF}"/>
              </a:ext>
            </a:extLst>
          </p:cNvPr>
          <p:cNvPicPr>
            <a:picLocks noChangeAspect="1"/>
          </p:cNvPicPr>
          <p:nvPr/>
        </p:nvPicPr>
        <p:blipFill>
          <a:blip r:embed="rId2"/>
          <a:stretch>
            <a:fillRect/>
          </a:stretch>
        </p:blipFill>
        <p:spPr>
          <a:xfrm>
            <a:off x="996150" y="565573"/>
            <a:ext cx="10194618" cy="5734474"/>
          </a:xfrm>
          <a:prstGeom prst="rect">
            <a:avLst/>
          </a:prstGeom>
        </p:spPr>
      </p:pic>
      <p:sp>
        <p:nvSpPr>
          <p:cNvPr id="3" name="textruta 2">
            <a:extLst>
              <a:ext uri="{FF2B5EF4-FFF2-40B4-BE49-F238E27FC236}">
                <a16:creationId xmlns:a16="http://schemas.microsoft.com/office/drawing/2014/main" id="{EF5AC211-F292-FCD1-BDFC-F00DF568ECCF}"/>
              </a:ext>
            </a:extLst>
          </p:cNvPr>
          <p:cNvSpPr txBox="1"/>
          <p:nvPr/>
        </p:nvSpPr>
        <p:spPr>
          <a:xfrm>
            <a:off x="1266092" y="801858"/>
            <a:ext cx="2729133" cy="369332"/>
          </a:xfrm>
          <a:prstGeom prst="rect">
            <a:avLst/>
          </a:prstGeom>
          <a:noFill/>
        </p:spPr>
        <p:txBody>
          <a:bodyPr wrap="square" rtlCol="0">
            <a:spAutoFit/>
          </a:bodyPr>
          <a:lstStyle/>
          <a:p>
            <a:r>
              <a:rPr lang="sv-SE" b="1" dirty="0">
                <a:solidFill>
                  <a:schemeClr val="accent1"/>
                </a:solidFill>
              </a:rPr>
              <a:t>BIOGAS</a:t>
            </a:r>
          </a:p>
        </p:txBody>
      </p:sp>
    </p:spTree>
    <p:extLst>
      <p:ext uri="{BB962C8B-B14F-4D97-AF65-F5344CB8AC3E}">
        <p14:creationId xmlns:p14="http://schemas.microsoft.com/office/powerpoint/2010/main" val="2523547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075" name="Picture 3" descr="En bild som visar text, skärmbild, diagram, Teckensnitt&#10;&#10;Automatiskt genererad beskrivning">
            <a:extLst>
              <a:ext uri="{FF2B5EF4-FFF2-40B4-BE49-F238E27FC236}">
                <a16:creationId xmlns:a16="http://schemas.microsoft.com/office/drawing/2014/main" id="{90450B53-220E-8C8D-8FED-82A19998FE7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12239" y="565573"/>
            <a:ext cx="5562441" cy="573447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Textruta">
            <a:extLst>
              <a:ext uri="{FF2B5EF4-FFF2-40B4-BE49-F238E27FC236}">
                <a16:creationId xmlns:a16="http://schemas.microsoft.com/office/drawing/2014/main" id="{AE1114FB-3320-0163-59FC-B043083162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634" y="6292427"/>
            <a:ext cx="6486525" cy="276225"/>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CE44A623-5D26-02B8-EAF9-C582F0F2D043}"/>
              </a:ext>
            </a:extLst>
          </p:cNvPr>
          <p:cNvSpPr txBox="1"/>
          <p:nvPr/>
        </p:nvSpPr>
        <p:spPr>
          <a:xfrm>
            <a:off x="703385" y="464235"/>
            <a:ext cx="1828800" cy="646331"/>
          </a:xfrm>
          <a:prstGeom prst="rect">
            <a:avLst/>
          </a:prstGeom>
          <a:noFill/>
        </p:spPr>
        <p:txBody>
          <a:bodyPr wrap="square" lIns="91440" tIns="45720" rIns="91440" bIns="45720" rtlCol="0" anchor="t">
            <a:spAutoFit/>
          </a:bodyPr>
          <a:lstStyle/>
          <a:p>
            <a:r>
              <a:rPr lang="sv-SE" dirty="0" err="1">
                <a:solidFill>
                  <a:schemeClr val="accent1"/>
                </a:solidFill>
                <a:ea typeface="+mn-lt"/>
                <a:cs typeface="+mn-lt"/>
              </a:rPr>
              <a:t>Futterpflanzen</a:t>
            </a:r>
            <a:r>
              <a:rPr lang="sv-SE" dirty="0">
                <a:solidFill>
                  <a:schemeClr val="accent1"/>
                </a:solidFill>
                <a:ea typeface="+mn-lt"/>
                <a:cs typeface="+mn-lt"/>
              </a:rPr>
              <a:t> </a:t>
            </a:r>
            <a:r>
              <a:rPr lang="sv-SE" dirty="0" err="1">
                <a:solidFill>
                  <a:schemeClr val="accent1"/>
                </a:solidFill>
                <a:ea typeface="+mn-lt"/>
                <a:cs typeface="+mn-lt"/>
              </a:rPr>
              <a:t>für</a:t>
            </a:r>
            <a:r>
              <a:rPr lang="sv-SE" dirty="0">
                <a:solidFill>
                  <a:schemeClr val="accent1"/>
                </a:solidFill>
                <a:ea typeface="+mn-lt"/>
                <a:cs typeface="+mn-lt"/>
              </a:rPr>
              <a:t> </a:t>
            </a:r>
            <a:r>
              <a:rPr lang="sv-SE" dirty="0" err="1">
                <a:solidFill>
                  <a:schemeClr val="accent1"/>
                </a:solidFill>
                <a:ea typeface="+mn-lt"/>
                <a:cs typeface="+mn-lt"/>
              </a:rPr>
              <a:t>die</a:t>
            </a:r>
            <a:r>
              <a:rPr lang="sv-SE" dirty="0">
                <a:solidFill>
                  <a:schemeClr val="accent1"/>
                </a:solidFill>
                <a:ea typeface="+mn-lt"/>
                <a:cs typeface="+mn-lt"/>
              </a:rPr>
              <a:t> </a:t>
            </a:r>
            <a:r>
              <a:rPr lang="sv-SE" dirty="0" err="1">
                <a:solidFill>
                  <a:schemeClr val="accent1"/>
                </a:solidFill>
                <a:ea typeface="+mn-lt"/>
                <a:cs typeface="+mn-lt"/>
              </a:rPr>
              <a:t>Raffinerie</a:t>
            </a:r>
            <a:endParaRPr lang="en-US" dirty="0" err="1">
              <a:solidFill>
                <a:schemeClr val="accent1"/>
              </a:solidFill>
              <a:ea typeface="+mn-lt"/>
              <a:cs typeface="+mn-lt"/>
            </a:endParaRPr>
          </a:p>
        </p:txBody>
      </p:sp>
    </p:spTree>
    <p:extLst>
      <p:ext uri="{BB962C8B-B14F-4D97-AF65-F5344CB8AC3E}">
        <p14:creationId xmlns:p14="http://schemas.microsoft.com/office/powerpoint/2010/main" val="332647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AE8916BE-5AC1-00F7-7DFF-63E73790D51D}"/>
              </a:ext>
            </a:extLst>
          </p:cNvPr>
          <p:cNvPicPr>
            <a:picLocks noChangeAspect="1"/>
          </p:cNvPicPr>
          <p:nvPr/>
        </p:nvPicPr>
        <p:blipFill>
          <a:blip r:embed="rId3"/>
          <a:stretch>
            <a:fillRect/>
          </a:stretch>
        </p:blipFill>
        <p:spPr>
          <a:xfrm>
            <a:off x="2111186" y="565573"/>
            <a:ext cx="7964546" cy="5734474"/>
          </a:xfrm>
          <a:prstGeom prst="rect">
            <a:avLst/>
          </a:prstGeom>
        </p:spPr>
      </p:pic>
    </p:spTree>
    <p:extLst>
      <p:ext uri="{BB962C8B-B14F-4D97-AF65-F5344CB8AC3E}">
        <p14:creationId xmlns:p14="http://schemas.microsoft.com/office/powerpoint/2010/main" val="67573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33B7C7-FF30-791C-11C4-3296ACE76634}"/>
              </a:ext>
            </a:extLst>
          </p:cNvPr>
          <p:cNvSpPr>
            <a:spLocks noGrp="1"/>
          </p:cNvSpPr>
          <p:nvPr>
            <p:ph type="title"/>
          </p:nvPr>
        </p:nvSpPr>
        <p:spPr/>
        <p:txBody>
          <a:bodyPr/>
          <a:lstStyle/>
          <a:p>
            <a:r>
              <a:rPr lang="en-US" dirty="0" err="1">
                <a:ea typeface="+mj-lt"/>
                <a:cs typeface="+mj-lt"/>
              </a:rPr>
              <a:t>Einsatzgebiete</a:t>
            </a:r>
            <a:r>
              <a:rPr lang="en-US" dirty="0">
                <a:ea typeface="+mj-lt"/>
                <a:cs typeface="+mj-lt"/>
              </a:rPr>
              <a:t> für Biogas und </a:t>
            </a:r>
            <a:r>
              <a:rPr lang="en-US" dirty="0" err="1">
                <a:ea typeface="+mj-lt"/>
                <a:cs typeface="+mj-lt"/>
              </a:rPr>
              <a:t>Reststoffe</a:t>
            </a:r>
            <a:endParaRPr lang="en-US" dirty="0" err="1"/>
          </a:p>
        </p:txBody>
      </p:sp>
      <p:sp>
        <p:nvSpPr>
          <p:cNvPr id="3" name="Platshållare för innehåll 2">
            <a:extLst>
              <a:ext uri="{FF2B5EF4-FFF2-40B4-BE49-F238E27FC236}">
                <a16:creationId xmlns:a16="http://schemas.microsoft.com/office/drawing/2014/main" id="{9DE12045-8CDC-8F8B-A219-056F176F9E5F}"/>
              </a:ext>
            </a:extLst>
          </p:cNvPr>
          <p:cNvSpPr>
            <a:spLocks noGrp="1"/>
          </p:cNvSpPr>
          <p:nvPr>
            <p:ph sz="half" idx="1"/>
          </p:nvPr>
        </p:nvSpPr>
        <p:spPr/>
        <p:txBody>
          <a:bodyPr vert="horz" lIns="91440" tIns="45720" rIns="91440" bIns="45720" rtlCol="0" anchor="t">
            <a:normAutofit fontScale="92500" lnSpcReduction="20000"/>
          </a:bodyPr>
          <a:lstStyle/>
          <a:p>
            <a:pPr marL="45720" indent="0">
              <a:buNone/>
            </a:pPr>
            <a:r>
              <a:rPr lang="en-US" sz="2400" dirty="0"/>
              <a:t> Biogas</a:t>
            </a:r>
          </a:p>
          <a:p>
            <a:r>
              <a:rPr lang="en-US" dirty="0" err="1">
                <a:solidFill>
                  <a:schemeClr val="tx1"/>
                </a:solidFill>
                <a:ea typeface="+mn-lt"/>
                <a:cs typeface="+mn-lt"/>
              </a:rPr>
              <a:t>Thermische</a:t>
            </a:r>
            <a:r>
              <a:rPr lang="en-US" dirty="0">
                <a:solidFill>
                  <a:schemeClr val="tx1"/>
                </a:solidFill>
                <a:ea typeface="+mn-lt"/>
                <a:cs typeface="+mn-lt"/>
              </a:rPr>
              <a:t> Energie (</a:t>
            </a:r>
            <a:r>
              <a:rPr lang="en-US" dirty="0" err="1">
                <a:solidFill>
                  <a:schemeClr val="tx1"/>
                </a:solidFill>
                <a:ea typeface="+mn-lt"/>
                <a:cs typeface="+mn-lt"/>
              </a:rPr>
              <a:t>Wärme</a:t>
            </a:r>
            <a:r>
              <a:rPr lang="en-US" dirty="0">
                <a:solidFill>
                  <a:schemeClr val="tx1"/>
                </a:solidFill>
                <a:ea typeface="+mn-lt"/>
                <a:cs typeface="+mn-lt"/>
              </a:rPr>
              <a:t>).</a:t>
            </a:r>
          </a:p>
          <a:p>
            <a:r>
              <a:rPr lang="en-US" dirty="0" err="1">
                <a:solidFill>
                  <a:schemeClr val="tx1"/>
                </a:solidFill>
                <a:ea typeface="+mn-lt"/>
                <a:cs typeface="+mn-lt"/>
              </a:rPr>
              <a:t>Kraftstoff</a:t>
            </a:r>
            <a:endParaRPr lang="en-US" dirty="0" err="1">
              <a:solidFill>
                <a:schemeClr val="tx1"/>
              </a:solidFill>
            </a:endParaRPr>
          </a:p>
          <a:p>
            <a:r>
              <a:rPr lang="en-US" dirty="0" err="1">
                <a:solidFill>
                  <a:schemeClr val="tx1"/>
                </a:solidFill>
                <a:ea typeface="+mn-lt"/>
                <a:cs typeface="+mn-lt"/>
              </a:rPr>
              <a:t>Elektrizität</a:t>
            </a:r>
            <a:endParaRPr lang="en-US" dirty="0" err="1">
              <a:solidFill>
                <a:schemeClr val="tx1"/>
              </a:solidFill>
            </a:endParaRPr>
          </a:p>
          <a:p>
            <a:r>
              <a:rPr lang="en-US" dirty="0" err="1">
                <a:solidFill>
                  <a:schemeClr val="tx1"/>
                </a:solidFill>
                <a:ea typeface="+mn-lt"/>
                <a:cs typeface="+mn-lt"/>
              </a:rPr>
              <a:t>Biokunststoff</a:t>
            </a:r>
            <a:endParaRPr lang="en-US" dirty="0" err="1">
              <a:solidFill>
                <a:schemeClr val="tx1"/>
              </a:solidFill>
            </a:endParaRPr>
          </a:p>
          <a:p>
            <a:pPr marL="45720" indent="0">
              <a:buNone/>
            </a:pPr>
            <a:r>
              <a:rPr lang="en-US" b="1" dirty="0" err="1"/>
              <a:t>Reststoffe</a:t>
            </a:r>
          </a:p>
          <a:p>
            <a:r>
              <a:rPr lang="sv-SE" dirty="0" err="1">
                <a:solidFill>
                  <a:schemeClr val="tx1"/>
                </a:solidFill>
                <a:ea typeface="+mn-lt"/>
                <a:cs typeface="+mn-lt"/>
              </a:rPr>
              <a:t>Düngemittel</a:t>
            </a:r>
            <a:endParaRPr lang="sv-SE" b="1" dirty="0" err="1">
              <a:solidFill>
                <a:schemeClr val="tx1"/>
              </a:solidFill>
            </a:endParaRPr>
          </a:p>
          <a:p>
            <a:r>
              <a:rPr lang="sv-SE" dirty="0" err="1">
                <a:solidFill>
                  <a:schemeClr val="tx1"/>
                </a:solidFill>
                <a:ea typeface="+mn-lt"/>
                <a:cs typeface="+mn-lt"/>
              </a:rPr>
              <a:t>Tiereinstreu</a:t>
            </a:r>
            <a:endParaRPr lang="sv-SE" dirty="0" err="1">
              <a:solidFill>
                <a:schemeClr val="tx1"/>
              </a:solidFill>
            </a:endParaRPr>
          </a:p>
          <a:p>
            <a:r>
              <a:rPr lang="sv-SE" dirty="0" err="1">
                <a:solidFill>
                  <a:schemeClr val="tx1"/>
                </a:solidFill>
                <a:ea typeface="+mn-lt"/>
                <a:cs typeface="+mn-lt"/>
              </a:rPr>
              <a:t>Bodenhilfsstoffe</a:t>
            </a:r>
            <a:endParaRPr lang="sv-SE" dirty="0" err="1">
              <a:solidFill>
                <a:schemeClr val="tx1"/>
              </a:solidFill>
            </a:endParaRPr>
          </a:p>
          <a:p>
            <a:endParaRPr lang="sv-SE" dirty="0"/>
          </a:p>
          <a:p>
            <a:endParaRPr lang="sv-SE" dirty="0"/>
          </a:p>
        </p:txBody>
      </p:sp>
      <p:sp>
        <p:nvSpPr>
          <p:cNvPr id="4" name="Platshållare för innehåll 3">
            <a:extLst>
              <a:ext uri="{FF2B5EF4-FFF2-40B4-BE49-F238E27FC236}">
                <a16:creationId xmlns:a16="http://schemas.microsoft.com/office/drawing/2014/main" id="{B4F73537-61CF-C38D-A03A-FCB2E7A43571}"/>
              </a:ext>
            </a:extLst>
          </p:cNvPr>
          <p:cNvSpPr>
            <a:spLocks noGrp="1"/>
          </p:cNvSpPr>
          <p:nvPr>
            <p:ph sz="half" idx="2"/>
          </p:nvPr>
        </p:nvSpPr>
        <p:spPr/>
        <p:txBody>
          <a:bodyPr vert="horz" lIns="91440" tIns="45720" rIns="91440" bIns="45720" rtlCol="0" anchor="t">
            <a:normAutofit fontScale="92500" lnSpcReduction="20000"/>
          </a:bodyPr>
          <a:lstStyle/>
          <a:p>
            <a:endParaRPr lang="sv-SE" dirty="0"/>
          </a:p>
          <a:p>
            <a:pPr marL="45720" indent="0">
              <a:buNone/>
            </a:pPr>
            <a:r>
              <a:rPr lang="sv-SE" b="1" dirty="0" err="1"/>
              <a:t>Pros</a:t>
            </a:r>
            <a:r>
              <a:rPr lang="sv-SE" b="1" dirty="0"/>
              <a:t> :</a:t>
            </a:r>
          </a:p>
          <a:p>
            <a:r>
              <a:rPr lang="sv-SE" dirty="0" err="1">
                <a:solidFill>
                  <a:schemeClr val="tx1"/>
                </a:solidFill>
                <a:ea typeface="+mn-lt"/>
                <a:cs typeface="+mn-lt"/>
              </a:rPr>
              <a:t>Erneuerbare</a:t>
            </a:r>
            <a:r>
              <a:rPr lang="sv-SE" dirty="0">
                <a:solidFill>
                  <a:schemeClr val="tx1"/>
                </a:solidFill>
                <a:ea typeface="+mn-lt"/>
                <a:cs typeface="+mn-lt"/>
              </a:rPr>
              <a:t> </a:t>
            </a:r>
            <a:r>
              <a:rPr lang="sv-SE" dirty="0" err="1">
                <a:solidFill>
                  <a:schemeClr val="tx1"/>
                </a:solidFill>
                <a:ea typeface="+mn-lt"/>
                <a:cs typeface="+mn-lt"/>
              </a:rPr>
              <a:t>Ressource</a:t>
            </a:r>
            <a:r>
              <a:rPr lang="sv-SE" dirty="0">
                <a:solidFill>
                  <a:schemeClr val="tx1"/>
                </a:solidFill>
                <a:ea typeface="+mn-lt"/>
                <a:cs typeface="+mn-lt"/>
              </a:rPr>
              <a:t>, </a:t>
            </a:r>
            <a:r>
              <a:rPr lang="sv-SE" dirty="0" err="1">
                <a:solidFill>
                  <a:schemeClr val="tx1"/>
                </a:solidFill>
                <a:ea typeface="+mn-lt"/>
                <a:cs typeface="+mn-lt"/>
              </a:rPr>
              <a:t>die</a:t>
            </a:r>
            <a:r>
              <a:rPr lang="sv-SE" dirty="0">
                <a:solidFill>
                  <a:schemeClr val="tx1"/>
                </a:solidFill>
                <a:ea typeface="+mn-lt"/>
                <a:cs typeface="+mn-lt"/>
              </a:rPr>
              <a:t> </a:t>
            </a:r>
            <a:r>
              <a:rPr lang="sv-SE" dirty="0" err="1">
                <a:solidFill>
                  <a:schemeClr val="tx1"/>
                </a:solidFill>
                <a:ea typeface="+mn-lt"/>
                <a:cs typeface="+mn-lt"/>
              </a:rPr>
              <a:t>die</a:t>
            </a:r>
            <a:r>
              <a:rPr lang="sv-SE" dirty="0">
                <a:solidFill>
                  <a:schemeClr val="tx1"/>
                </a:solidFill>
                <a:ea typeface="+mn-lt"/>
                <a:cs typeface="+mn-lt"/>
              </a:rPr>
              <a:t> </a:t>
            </a:r>
            <a:r>
              <a:rPr lang="sv-SE" dirty="0" err="1">
                <a:solidFill>
                  <a:schemeClr val="tx1"/>
                </a:solidFill>
                <a:ea typeface="+mn-lt"/>
                <a:cs typeface="+mn-lt"/>
              </a:rPr>
              <a:t>Abhängigkeit</a:t>
            </a:r>
            <a:r>
              <a:rPr lang="sv-SE" dirty="0">
                <a:solidFill>
                  <a:schemeClr val="tx1"/>
                </a:solidFill>
                <a:ea typeface="+mn-lt"/>
                <a:cs typeface="+mn-lt"/>
              </a:rPr>
              <a:t> von </a:t>
            </a:r>
            <a:r>
              <a:rPr lang="sv-SE" dirty="0" err="1">
                <a:solidFill>
                  <a:schemeClr val="tx1"/>
                </a:solidFill>
                <a:ea typeface="+mn-lt"/>
                <a:cs typeface="+mn-lt"/>
              </a:rPr>
              <a:t>nicht-nachhaltigen</a:t>
            </a:r>
            <a:r>
              <a:rPr lang="sv-SE" dirty="0">
                <a:solidFill>
                  <a:schemeClr val="tx1"/>
                </a:solidFill>
                <a:ea typeface="+mn-lt"/>
                <a:cs typeface="+mn-lt"/>
              </a:rPr>
              <a:t> Alternativen </a:t>
            </a:r>
            <a:r>
              <a:rPr lang="sv-SE" dirty="0" err="1">
                <a:solidFill>
                  <a:schemeClr val="tx1"/>
                </a:solidFill>
                <a:ea typeface="+mn-lt"/>
                <a:cs typeface="+mn-lt"/>
              </a:rPr>
              <a:t>verringert</a:t>
            </a:r>
          </a:p>
          <a:p>
            <a:r>
              <a:rPr lang="sv-SE" dirty="0" err="1">
                <a:solidFill>
                  <a:schemeClr val="tx1"/>
                </a:solidFill>
                <a:ea typeface="+mn-lt"/>
                <a:cs typeface="+mn-lt"/>
              </a:rPr>
              <a:t>Effiziente</a:t>
            </a:r>
            <a:r>
              <a:rPr lang="sv-SE" dirty="0">
                <a:solidFill>
                  <a:schemeClr val="tx1"/>
                </a:solidFill>
                <a:ea typeface="+mn-lt"/>
                <a:cs typeface="+mn-lt"/>
              </a:rPr>
              <a:t> </a:t>
            </a:r>
            <a:r>
              <a:rPr lang="sv-SE" dirty="0" err="1">
                <a:solidFill>
                  <a:schemeClr val="tx1"/>
                </a:solidFill>
                <a:ea typeface="+mn-lt"/>
                <a:cs typeface="+mn-lt"/>
              </a:rPr>
              <a:t>Nutzung</a:t>
            </a:r>
            <a:r>
              <a:rPr lang="sv-SE" dirty="0">
                <a:solidFill>
                  <a:schemeClr val="tx1"/>
                </a:solidFill>
                <a:ea typeface="+mn-lt"/>
                <a:cs typeface="+mn-lt"/>
              </a:rPr>
              <a:t> von </a:t>
            </a:r>
            <a:r>
              <a:rPr lang="sv-SE" dirty="0" err="1">
                <a:solidFill>
                  <a:schemeClr val="tx1"/>
                </a:solidFill>
                <a:ea typeface="+mn-lt"/>
                <a:cs typeface="+mn-lt"/>
              </a:rPr>
              <a:t>organischen</a:t>
            </a:r>
            <a:r>
              <a:rPr lang="sv-SE" dirty="0">
                <a:solidFill>
                  <a:schemeClr val="tx1"/>
                </a:solidFill>
                <a:ea typeface="+mn-lt"/>
                <a:cs typeface="+mn-lt"/>
              </a:rPr>
              <a:t> </a:t>
            </a:r>
            <a:r>
              <a:rPr lang="sv-SE" dirty="0" err="1">
                <a:solidFill>
                  <a:schemeClr val="tx1"/>
                </a:solidFill>
                <a:ea typeface="+mn-lt"/>
                <a:cs typeface="+mn-lt"/>
              </a:rPr>
              <a:t>Abfällen</a:t>
            </a:r>
            <a:endParaRPr lang="en-US" dirty="0" err="1">
              <a:solidFill>
                <a:schemeClr val="tx1"/>
              </a:solidFill>
            </a:endParaRPr>
          </a:p>
          <a:p>
            <a:r>
              <a:rPr lang="sv-SE" b="1" dirty="0" err="1"/>
              <a:t>Cons</a:t>
            </a:r>
            <a:r>
              <a:rPr lang="sv-SE" b="1" dirty="0"/>
              <a:t> </a:t>
            </a:r>
            <a:r>
              <a:rPr lang="sv-SE" b="1" dirty="0">
                <a:solidFill>
                  <a:schemeClr val="tx1"/>
                </a:solidFill>
              </a:rPr>
              <a:t>:</a:t>
            </a:r>
          </a:p>
          <a:p>
            <a:r>
              <a:rPr lang="en-US" dirty="0" err="1">
                <a:solidFill>
                  <a:schemeClr val="tx1"/>
                </a:solidFill>
                <a:ea typeface="+mn-lt"/>
                <a:cs typeface="+mn-lt"/>
              </a:rPr>
              <a:t>Abhängigkeit</a:t>
            </a:r>
            <a:r>
              <a:rPr lang="en-US" dirty="0">
                <a:solidFill>
                  <a:schemeClr val="tx1"/>
                </a:solidFill>
                <a:ea typeface="+mn-lt"/>
                <a:cs typeface="+mn-lt"/>
              </a:rPr>
              <a:t> von </a:t>
            </a:r>
            <a:r>
              <a:rPr lang="en-US" dirty="0" err="1">
                <a:solidFill>
                  <a:schemeClr val="tx1"/>
                </a:solidFill>
                <a:ea typeface="+mn-lt"/>
                <a:cs typeface="+mn-lt"/>
              </a:rPr>
              <a:t>ausreichendem</a:t>
            </a:r>
            <a:r>
              <a:rPr lang="en-US" dirty="0">
                <a:solidFill>
                  <a:schemeClr val="tx1"/>
                </a:solidFill>
                <a:ea typeface="+mn-lt"/>
                <a:cs typeface="+mn-lt"/>
              </a:rPr>
              <a:t> </a:t>
            </a:r>
            <a:r>
              <a:rPr lang="en-US" dirty="0" err="1">
                <a:solidFill>
                  <a:schemeClr val="tx1"/>
                </a:solidFill>
                <a:ea typeface="+mn-lt"/>
                <a:cs typeface="+mn-lt"/>
              </a:rPr>
              <a:t>Zugang</a:t>
            </a:r>
            <a:r>
              <a:rPr lang="en-US" dirty="0">
                <a:solidFill>
                  <a:schemeClr val="tx1"/>
                </a:solidFill>
                <a:ea typeface="+mn-lt"/>
                <a:cs typeface="+mn-lt"/>
              </a:rPr>
              <a:t> </a:t>
            </a:r>
            <a:r>
              <a:rPr lang="en-US" dirty="0" err="1">
                <a:solidFill>
                  <a:schemeClr val="tx1"/>
                </a:solidFill>
                <a:ea typeface="+mn-lt"/>
                <a:cs typeface="+mn-lt"/>
              </a:rPr>
              <a:t>zu</a:t>
            </a:r>
            <a:r>
              <a:rPr lang="en-US" dirty="0">
                <a:solidFill>
                  <a:schemeClr val="tx1"/>
                </a:solidFill>
                <a:ea typeface="+mn-lt"/>
                <a:cs typeface="+mn-lt"/>
              </a:rPr>
              <a:t> </a:t>
            </a:r>
            <a:r>
              <a:rPr lang="en-US" dirty="0" err="1">
                <a:solidFill>
                  <a:schemeClr val="tx1"/>
                </a:solidFill>
                <a:ea typeface="+mn-lt"/>
                <a:cs typeface="+mn-lt"/>
              </a:rPr>
              <a:t>Rohstoffen</a:t>
            </a:r>
          </a:p>
          <a:p>
            <a:r>
              <a:rPr lang="en-US" dirty="0">
                <a:solidFill>
                  <a:schemeClr val="tx1"/>
                </a:solidFill>
                <a:ea typeface="+mn-lt"/>
                <a:cs typeface="+mn-lt"/>
              </a:rPr>
              <a:t>Hohe Kosten und </a:t>
            </a:r>
            <a:r>
              <a:rPr lang="en-US" dirty="0" err="1">
                <a:solidFill>
                  <a:schemeClr val="tx1"/>
                </a:solidFill>
                <a:ea typeface="+mn-lt"/>
                <a:cs typeface="+mn-lt"/>
              </a:rPr>
              <a:t>Investitionen</a:t>
            </a:r>
            <a:r>
              <a:rPr lang="en-US" dirty="0">
                <a:solidFill>
                  <a:schemeClr val="tx1"/>
                </a:solidFill>
                <a:ea typeface="+mn-lt"/>
                <a:cs typeface="+mn-lt"/>
              </a:rPr>
              <a:t> in die </a:t>
            </a:r>
            <a:r>
              <a:rPr lang="en-US" dirty="0" err="1">
                <a:solidFill>
                  <a:schemeClr val="tx1"/>
                </a:solidFill>
                <a:ea typeface="+mn-lt"/>
                <a:cs typeface="+mn-lt"/>
              </a:rPr>
              <a:t>Infrastruktur</a:t>
            </a:r>
            <a:endParaRPr lang="en-US" dirty="0" err="1">
              <a:solidFill>
                <a:schemeClr val="tx1"/>
              </a:solidFill>
            </a:endParaRPr>
          </a:p>
          <a:p>
            <a:endParaRPr lang="sv-SE" b="1" dirty="0"/>
          </a:p>
          <a:p>
            <a:pPr marL="45720" indent="0">
              <a:buNone/>
            </a:pPr>
            <a:endParaRPr lang="sv-SE" b="1" dirty="0">
              <a:solidFill>
                <a:schemeClr val="tx1"/>
              </a:solidFill>
            </a:endParaRPr>
          </a:p>
        </p:txBody>
      </p:sp>
    </p:spTree>
    <p:extLst>
      <p:ext uri="{BB962C8B-B14F-4D97-AF65-F5344CB8AC3E}">
        <p14:creationId xmlns:p14="http://schemas.microsoft.com/office/powerpoint/2010/main" val="183851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A3451F69-3EB4-F863-D85C-B0918F9EBC2A}"/>
              </a:ext>
            </a:extLst>
          </p:cNvPr>
          <p:cNvSpPr>
            <a:spLocks noGrp="1"/>
          </p:cNvSpPr>
          <p:nvPr>
            <p:ph type="title"/>
          </p:nvPr>
        </p:nvSpPr>
        <p:spPr/>
        <p:txBody>
          <a:bodyPr/>
          <a:lstStyle/>
          <a:p>
            <a:r>
              <a:rPr lang="en-US" dirty="0" err="1">
                <a:ea typeface="+mj-lt"/>
                <a:cs typeface="+mj-lt"/>
              </a:rPr>
              <a:t>Anwendungsbereiche</a:t>
            </a:r>
            <a:r>
              <a:rPr lang="en-US" dirty="0">
                <a:ea typeface="+mj-lt"/>
                <a:cs typeface="+mj-lt"/>
              </a:rPr>
              <a:t> für </a:t>
            </a:r>
            <a:r>
              <a:rPr lang="en-US" dirty="0" err="1">
                <a:ea typeface="+mj-lt"/>
                <a:cs typeface="+mj-lt"/>
              </a:rPr>
              <a:t>extrahiertes</a:t>
            </a:r>
            <a:r>
              <a:rPr lang="en-US" dirty="0">
                <a:ea typeface="+mj-lt"/>
                <a:cs typeface="+mj-lt"/>
              </a:rPr>
              <a:t> Protein</a:t>
            </a:r>
            <a:endParaRPr lang="en-US" dirty="0"/>
          </a:p>
        </p:txBody>
      </p:sp>
      <p:sp>
        <p:nvSpPr>
          <p:cNvPr id="6" name="Platshållare för text 5">
            <a:extLst>
              <a:ext uri="{FF2B5EF4-FFF2-40B4-BE49-F238E27FC236}">
                <a16:creationId xmlns:a16="http://schemas.microsoft.com/office/drawing/2014/main" id="{949FB916-5FD4-F7E8-1A0F-DF7012EC1F67}"/>
              </a:ext>
            </a:extLst>
          </p:cNvPr>
          <p:cNvSpPr>
            <a:spLocks noGrp="1"/>
          </p:cNvSpPr>
          <p:nvPr>
            <p:ph type="body" idx="1"/>
          </p:nvPr>
        </p:nvSpPr>
        <p:spPr>
          <a:xfrm>
            <a:off x="1143000" y="2001511"/>
            <a:ext cx="4754880" cy="1613886"/>
          </a:xfrm>
        </p:spPr>
        <p:txBody>
          <a:bodyPr>
            <a:normAutofit lnSpcReduction="10000"/>
          </a:bodyPr>
          <a:lstStyle/>
          <a:p>
            <a:r>
              <a:rPr lang="sv-SE" dirty="0"/>
              <a:t>Protein Extrakt</a:t>
            </a:r>
            <a:endParaRPr lang="en-US" dirty="0"/>
          </a:p>
          <a:p>
            <a:endParaRPr lang="sv-SE" dirty="0"/>
          </a:p>
          <a:p>
            <a:pPr marL="342900" indent="-342900">
              <a:buFont typeface="Arial" panose="020B0604020202020204" pitchFamily="34" charset="0"/>
              <a:buChar char="•"/>
            </a:pPr>
            <a:r>
              <a:rPr lang="en-US" sz="2200" b="0" dirty="0" err="1">
                <a:solidFill>
                  <a:schemeClr val="tx1"/>
                </a:solidFill>
                <a:ea typeface="+mn-lt"/>
                <a:cs typeface="+mn-lt"/>
              </a:rPr>
              <a:t>Hochwertiges</a:t>
            </a:r>
            <a:r>
              <a:rPr lang="en-US" sz="2200" b="0" dirty="0">
                <a:solidFill>
                  <a:schemeClr val="tx1"/>
                </a:solidFill>
                <a:ea typeface="+mn-lt"/>
                <a:cs typeface="+mn-lt"/>
              </a:rPr>
              <a:t> </a:t>
            </a:r>
            <a:r>
              <a:rPr lang="en-US" sz="2200" b="0" dirty="0" err="1">
                <a:solidFill>
                  <a:schemeClr val="tx1"/>
                </a:solidFill>
                <a:ea typeface="+mn-lt"/>
                <a:cs typeface="+mn-lt"/>
              </a:rPr>
              <a:t>Eiweiß</a:t>
            </a:r>
            <a:r>
              <a:rPr lang="en-US" sz="2200" b="0" dirty="0">
                <a:solidFill>
                  <a:schemeClr val="tx1"/>
                </a:solidFill>
                <a:ea typeface="+mn-lt"/>
                <a:cs typeface="+mn-lt"/>
              </a:rPr>
              <a:t> für </a:t>
            </a:r>
            <a:r>
              <a:rPr lang="en-US" sz="2200" b="0" dirty="0" err="1">
                <a:solidFill>
                  <a:schemeClr val="tx1"/>
                </a:solidFill>
                <a:ea typeface="+mn-lt"/>
                <a:cs typeface="+mn-lt"/>
              </a:rPr>
              <a:t>leistungsstarke</a:t>
            </a:r>
            <a:r>
              <a:rPr lang="en-US" sz="2200" b="0" dirty="0">
                <a:solidFill>
                  <a:schemeClr val="tx1"/>
                </a:solidFill>
                <a:ea typeface="+mn-lt"/>
                <a:cs typeface="+mn-lt"/>
              </a:rPr>
              <a:t> </a:t>
            </a:r>
            <a:r>
              <a:rPr lang="en-US" sz="2200" b="0" dirty="0" err="1">
                <a:solidFill>
                  <a:schemeClr val="tx1"/>
                </a:solidFill>
                <a:ea typeface="+mn-lt"/>
                <a:cs typeface="+mn-lt"/>
              </a:rPr>
              <a:t>Wiederkäuer</a:t>
            </a:r>
            <a:r>
              <a:rPr lang="en-US" sz="2200" b="0" dirty="0">
                <a:solidFill>
                  <a:schemeClr val="tx1"/>
                </a:solidFill>
                <a:ea typeface="+mn-lt"/>
                <a:cs typeface="+mn-lt"/>
              </a:rPr>
              <a:t> und </a:t>
            </a:r>
            <a:r>
              <a:rPr lang="en-US" sz="2200" b="0" dirty="0" err="1">
                <a:solidFill>
                  <a:schemeClr val="tx1"/>
                </a:solidFill>
                <a:ea typeface="+mn-lt"/>
                <a:cs typeface="+mn-lt"/>
              </a:rPr>
              <a:t>Monogastriker</a:t>
            </a:r>
            <a:endParaRPr lang="sv-SE" sz="2200" dirty="0" err="1">
              <a:solidFill>
                <a:schemeClr val="tx1"/>
              </a:solidFill>
            </a:endParaRPr>
          </a:p>
          <a:p>
            <a:endParaRPr lang="sv-SE" dirty="0"/>
          </a:p>
        </p:txBody>
      </p:sp>
      <p:sp>
        <p:nvSpPr>
          <p:cNvPr id="7" name="Platshållare för innehåll 6">
            <a:extLst>
              <a:ext uri="{FF2B5EF4-FFF2-40B4-BE49-F238E27FC236}">
                <a16:creationId xmlns:a16="http://schemas.microsoft.com/office/drawing/2014/main" id="{BC07CDC2-A778-3300-66C8-2B41C69DE60D}"/>
              </a:ext>
            </a:extLst>
          </p:cNvPr>
          <p:cNvSpPr>
            <a:spLocks noGrp="1"/>
          </p:cNvSpPr>
          <p:nvPr>
            <p:ph sz="half" idx="2"/>
          </p:nvPr>
        </p:nvSpPr>
        <p:spPr>
          <a:xfrm>
            <a:off x="1142999" y="3615397"/>
            <a:ext cx="4754881" cy="2489366"/>
          </a:xfrm>
        </p:spPr>
        <p:txBody>
          <a:bodyPr vert="horz" lIns="91440" tIns="45720" rIns="91440" bIns="45720" rtlCol="0" anchor="t">
            <a:normAutofit lnSpcReduction="10000"/>
          </a:bodyPr>
          <a:lstStyle/>
          <a:p>
            <a:pPr marL="45720" indent="0">
              <a:buNone/>
            </a:pPr>
            <a:r>
              <a:rPr lang="sv-SE" b="1" dirty="0" err="1"/>
              <a:t>Presskuchen</a:t>
            </a:r>
            <a:r>
              <a:rPr lang="sv-SE" b="1" dirty="0"/>
              <a:t> (Reststoff)</a:t>
            </a:r>
          </a:p>
          <a:p>
            <a:r>
              <a:rPr lang="en-US" dirty="0" err="1">
                <a:solidFill>
                  <a:schemeClr val="tx1"/>
                </a:solidFill>
                <a:ea typeface="+mn-lt"/>
                <a:cs typeface="+mn-lt"/>
              </a:rPr>
              <a:t>Futtermittel</a:t>
            </a:r>
            <a:r>
              <a:rPr lang="en-US" dirty="0">
                <a:solidFill>
                  <a:schemeClr val="tx1"/>
                </a:solidFill>
                <a:ea typeface="+mn-lt"/>
                <a:cs typeface="+mn-lt"/>
              </a:rPr>
              <a:t> für </a:t>
            </a:r>
            <a:r>
              <a:rPr lang="en-US" dirty="0" err="1">
                <a:solidFill>
                  <a:schemeClr val="tx1"/>
                </a:solidFill>
                <a:ea typeface="+mn-lt"/>
                <a:cs typeface="+mn-lt"/>
              </a:rPr>
              <a:t>leistungsschwache</a:t>
            </a:r>
            <a:r>
              <a:rPr lang="en-US" dirty="0">
                <a:solidFill>
                  <a:schemeClr val="tx1"/>
                </a:solidFill>
                <a:ea typeface="+mn-lt"/>
                <a:cs typeface="+mn-lt"/>
              </a:rPr>
              <a:t> Tiere.</a:t>
            </a:r>
          </a:p>
          <a:p>
            <a:r>
              <a:rPr lang="en-US" dirty="0">
                <a:solidFill>
                  <a:schemeClr val="tx1"/>
                </a:solidFill>
                <a:ea typeface="+mn-lt"/>
                <a:cs typeface="+mn-lt"/>
              </a:rPr>
              <a:t>Produktion von Biogas</a:t>
            </a:r>
          </a:p>
          <a:p>
            <a:r>
              <a:rPr lang="en-US" err="1">
                <a:solidFill>
                  <a:schemeClr val="tx1"/>
                </a:solidFill>
                <a:ea typeface="+mn-lt"/>
                <a:cs typeface="+mn-lt"/>
              </a:rPr>
              <a:t>Herstellung</a:t>
            </a:r>
            <a:r>
              <a:rPr lang="en-US" dirty="0">
                <a:solidFill>
                  <a:schemeClr val="tx1"/>
                </a:solidFill>
                <a:ea typeface="+mn-lt"/>
                <a:cs typeface="+mn-lt"/>
              </a:rPr>
              <a:t> von </a:t>
            </a:r>
            <a:r>
              <a:rPr lang="en-US" err="1">
                <a:solidFill>
                  <a:schemeClr val="tx1"/>
                </a:solidFill>
                <a:ea typeface="+mn-lt"/>
                <a:cs typeface="+mn-lt"/>
              </a:rPr>
              <a:t>Biokohle</a:t>
            </a:r>
            <a:endParaRPr lang="en-US" err="1">
              <a:solidFill>
                <a:schemeClr val="tx1"/>
              </a:solidFill>
            </a:endParaRPr>
          </a:p>
          <a:p>
            <a:r>
              <a:rPr lang="en-US" dirty="0" err="1">
                <a:solidFill>
                  <a:schemeClr val="tx1"/>
                </a:solidFill>
                <a:ea typeface="+mn-lt"/>
                <a:cs typeface="+mn-lt"/>
              </a:rPr>
              <a:t>Textilfasern</a:t>
            </a:r>
            <a:endParaRPr lang="sv-SE" dirty="0" err="1">
              <a:solidFill>
                <a:schemeClr val="tx1"/>
              </a:solidFill>
            </a:endParaRPr>
          </a:p>
          <a:p>
            <a:endParaRPr lang="sv-SE" dirty="0">
              <a:solidFill>
                <a:schemeClr val="tx1"/>
              </a:solidFill>
            </a:endParaRPr>
          </a:p>
          <a:p>
            <a:pPr marL="45720" indent="0">
              <a:buNone/>
            </a:pPr>
            <a:endParaRPr lang="sv-SE" b="1" dirty="0"/>
          </a:p>
        </p:txBody>
      </p:sp>
      <p:sp>
        <p:nvSpPr>
          <p:cNvPr id="8" name="Platshållare för text 7">
            <a:extLst>
              <a:ext uri="{FF2B5EF4-FFF2-40B4-BE49-F238E27FC236}">
                <a16:creationId xmlns:a16="http://schemas.microsoft.com/office/drawing/2014/main" id="{5122D1CA-1938-4287-BF76-6283CC9DEAAB}"/>
              </a:ext>
            </a:extLst>
          </p:cNvPr>
          <p:cNvSpPr>
            <a:spLocks noGrp="1"/>
          </p:cNvSpPr>
          <p:nvPr>
            <p:ph type="body" sz="quarter" idx="3"/>
          </p:nvPr>
        </p:nvSpPr>
        <p:spPr/>
        <p:txBody>
          <a:bodyPr>
            <a:normAutofit lnSpcReduction="10000"/>
          </a:bodyPr>
          <a:lstStyle/>
          <a:p>
            <a:r>
              <a:rPr lang="sv-SE" dirty="0" err="1"/>
              <a:t>Vorteile</a:t>
            </a:r>
            <a:r>
              <a:rPr lang="sv-SE" dirty="0"/>
              <a:t>:</a:t>
            </a:r>
          </a:p>
        </p:txBody>
      </p:sp>
      <p:sp>
        <p:nvSpPr>
          <p:cNvPr id="9" name="Platshållare för innehåll 8">
            <a:extLst>
              <a:ext uri="{FF2B5EF4-FFF2-40B4-BE49-F238E27FC236}">
                <a16:creationId xmlns:a16="http://schemas.microsoft.com/office/drawing/2014/main" id="{1A5873E7-0D43-F204-9963-ECD2BB1F73BC}"/>
              </a:ext>
            </a:extLst>
          </p:cNvPr>
          <p:cNvSpPr>
            <a:spLocks noGrp="1"/>
          </p:cNvSpPr>
          <p:nvPr>
            <p:ph sz="quarter" idx="4"/>
          </p:nvPr>
        </p:nvSpPr>
        <p:spPr>
          <a:xfrm>
            <a:off x="5922828" y="2602522"/>
            <a:ext cx="5950304" cy="3348111"/>
          </a:xfrm>
        </p:spPr>
        <p:txBody>
          <a:bodyPr vert="horz" lIns="91440" tIns="45720" rIns="91440" bIns="45720" rtlCol="0" anchor="t">
            <a:normAutofit lnSpcReduction="10000"/>
          </a:bodyPr>
          <a:lstStyle/>
          <a:p>
            <a:r>
              <a:rPr lang="en-US" dirty="0" err="1">
                <a:solidFill>
                  <a:schemeClr val="tx1"/>
                </a:solidFill>
                <a:ea typeface="+mn-lt"/>
                <a:cs typeface="+mn-lt"/>
              </a:rPr>
              <a:t>Verringerung</a:t>
            </a:r>
            <a:r>
              <a:rPr lang="en-US" dirty="0">
                <a:solidFill>
                  <a:schemeClr val="tx1"/>
                </a:solidFill>
                <a:ea typeface="+mn-lt"/>
                <a:cs typeface="+mn-lt"/>
              </a:rPr>
              <a:t> der </a:t>
            </a:r>
            <a:r>
              <a:rPr lang="en-US" dirty="0" err="1">
                <a:solidFill>
                  <a:schemeClr val="tx1"/>
                </a:solidFill>
                <a:ea typeface="+mn-lt"/>
                <a:cs typeface="+mn-lt"/>
              </a:rPr>
              <a:t>Abhängigkeit</a:t>
            </a:r>
            <a:r>
              <a:rPr lang="en-US" dirty="0">
                <a:solidFill>
                  <a:schemeClr val="tx1"/>
                </a:solidFill>
                <a:ea typeface="+mn-lt"/>
                <a:cs typeface="+mn-lt"/>
              </a:rPr>
              <a:t> von </a:t>
            </a:r>
            <a:r>
              <a:rPr lang="en-US" dirty="0" err="1">
                <a:solidFill>
                  <a:schemeClr val="tx1"/>
                </a:solidFill>
                <a:ea typeface="+mn-lt"/>
                <a:cs typeface="+mn-lt"/>
              </a:rPr>
              <a:t>importiertem</a:t>
            </a:r>
            <a:r>
              <a:rPr lang="en-US" dirty="0">
                <a:solidFill>
                  <a:schemeClr val="tx1"/>
                </a:solidFill>
                <a:ea typeface="+mn-lt"/>
                <a:cs typeface="+mn-lt"/>
              </a:rPr>
              <a:t> </a:t>
            </a:r>
            <a:r>
              <a:rPr lang="en-US" dirty="0" err="1">
                <a:solidFill>
                  <a:schemeClr val="tx1"/>
                </a:solidFill>
                <a:ea typeface="+mn-lt"/>
                <a:cs typeface="+mn-lt"/>
              </a:rPr>
              <a:t>Eiweißfutter</a:t>
            </a:r>
            <a:r>
              <a:rPr lang="en-US" dirty="0">
                <a:solidFill>
                  <a:schemeClr val="tx1"/>
                </a:solidFill>
                <a:ea typeface="+mn-lt"/>
                <a:cs typeface="+mn-lt"/>
              </a:rPr>
              <a:t> (Soja)</a:t>
            </a:r>
          </a:p>
          <a:p>
            <a:r>
              <a:rPr lang="en-US" dirty="0" err="1">
                <a:solidFill>
                  <a:schemeClr val="tx1"/>
                </a:solidFill>
                <a:ea typeface="+mn-lt"/>
                <a:cs typeface="+mn-lt"/>
              </a:rPr>
              <a:t>Möglichkeit</a:t>
            </a:r>
            <a:r>
              <a:rPr lang="en-US" dirty="0">
                <a:solidFill>
                  <a:schemeClr val="tx1"/>
                </a:solidFill>
                <a:ea typeface="+mn-lt"/>
                <a:cs typeface="+mn-lt"/>
              </a:rPr>
              <a:t> für </a:t>
            </a:r>
            <a:r>
              <a:rPr lang="en-US" dirty="0" err="1">
                <a:solidFill>
                  <a:schemeClr val="tx1"/>
                </a:solidFill>
                <a:ea typeface="+mn-lt"/>
                <a:cs typeface="+mn-lt"/>
              </a:rPr>
              <a:t>Ackerbaubetriebe</a:t>
            </a:r>
            <a:r>
              <a:rPr lang="en-US" dirty="0">
                <a:solidFill>
                  <a:schemeClr val="tx1"/>
                </a:solidFill>
                <a:ea typeface="+mn-lt"/>
                <a:cs typeface="+mn-lt"/>
              </a:rPr>
              <a:t>, </a:t>
            </a:r>
            <a:r>
              <a:rPr lang="en-US" dirty="0" err="1">
                <a:solidFill>
                  <a:schemeClr val="tx1"/>
                </a:solidFill>
                <a:ea typeface="+mn-lt"/>
                <a:cs typeface="+mn-lt"/>
              </a:rPr>
              <a:t>Futterpflanzen</a:t>
            </a:r>
            <a:r>
              <a:rPr lang="en-US" dirty="0">
                <a:solidFill>
                  <a:schemeClr val="tx1"/>
                </a:solidFill>
                <a:ea typeface="+mn-lt"/>
                <a:cs typeface="+mn-lt"/>
              </a:rPr>
              <a:t> in die </a:t>
            </a:r>
            <a:r>
              <a:rPr lang="en-US" dirty="0" err="1">
                <a:solidFill>
                  <a:schemeClr val="tx1"/>
                </a:solidFill>
                <a:ea typeface="+mn-lt"/>
                <a:cs typeface="+mn-lt"/>
              </a:rPr>
              <a:t>Fruchtfolge</a:t>
            </a:r>
            <a:r>
              <a:rPr lang="en-US" dirty="0">
                <a:solidFill>
                  <a:schemeClr val="tx1"/>
                </a:solidFill>
                <a:ea typeface="+mn-lt"/>
                <a:cs typeface="+mn-lt"/>
              </a:rPr>
              <a:t> </a:t>
            </a:r>
            <a:r>
              <a:rPr lang="en-US" dirty="0" err="1">
                <a:solidFill>
                  <a:schemeClr val="tx1"/>
                </a:solidFill>
                <a:ea typeface="+mn-lt"/>
                <a:cs typeface="+mn-lt"/>
              </a:rPr>
              <a:t>aufzunehmen</a:t>
            </a:r>
            <a:endParaRPr lang="sv-SE" dirty="0" err="1">
              <a:solidFill>
                <a:schemeClr val="tx1"/>
              </a:solidFill>
            </a:endParaRPr>
          </a:p>
          <a:p>
            <a:pPr marL="45720" indent="0">
              <a:buNone/>
            </a:pPr>
            <a:r>
              <a:rPr lang="sv-SE" b="1" dirty="0" err="1"/>
              <a:t>Nachteile</a:t>
            </a:r>
            <a:r>
              <a:rPr lang="sv-SE" b="1" dirty="0"/>
              <a:t> :</a:t>
            </a:r>
          </a:p>
          <a:p>
            <a:r>
              <a:rPr lang="sv-SE" dirty="0" err="1">
                <a:solidFill>
                  <a:schemeClr val="tx1"/>
                </a:solidFill>
                <a:ea typeface="+mn-lt"/>
                <a:cs typeface="+mn-lt"/>
              </a:rPr>
              <a:t>Hohe</a:t>
            </a:r>
            <a:r>
              <a:rPr lang="sv-SE" dirty="0">
                <a:solidFill>
                  <a:schemeClr val="tx1"/>
                </a:solidFill>
                <a:ea typeface="+mn-lt"/>
                <a:cs typeface="+mn-lt"/>
              </a:rPr>
              <a:t> Kosten </a:t>
            </a:r>
            <a:r>
              <a:rPr lang="sv-SE" dirty="0" err="1">
                <a:solidFill>
                  <a:schemeClr val="tx1"/>
                </a:solidFill>
                <a:ea typeface="+mn-lt"/>
                <a:cs typeface="+mn-lt"/>
              </a:rPr>
              <a:t>für</a:t>
            </a:r>
            <a:r>
              <a:rPr lang="sv-SE" dirty="0">
                <a:solidFill>
                  <a:schemeClr val="tx1"/>
                </a:solidFill>
                <a:ea typeface="+mn-lt"/>
                <a:cs typeface="+mn-lt"/>
              </a:rPr>
              <a:t> </a:t>
            </a:r>
            <a:r>
              <a:rPr lang="sv-SE" dirty="0" err="1">
                <a:solidFill>
                  <a:schemeClr val="tx1"/>
                </a:solidFill>
                <a:ea typeface="+mn-lt"/>
                <a:cs typeface="+mn-lt"/>
              </a:rPr>
              <a:t>Investitionen</a:t>
            </a:r>
            <a:endParaRPr lang="sv-SE" b="1" dirty="0" err="1">
              <a:solidFill>
                <a:schemeClr val="tx1"/>
              </a:solidFill>
            </a:endParaRPr>
          </a:p>
          <a:p>
            <a:r>
              <a:rPr lang="sv-SE" dirty="0" err="1">
                <a:solidFill>
                  <a:schemeClr val="tx1"/>
                </a:solidFill>
                <a:ea typeface="+mn-lt"/>
                <a:cs typeface="+mn-lt"/>
              </a:rPr>
              <a:t>Abhängigkeit</a:t>
            </a:r>
            <a:r>
              <a:rPr lang="sv-SE" dirty="0">
                <a:solidFill>
                  <a:schemeClr val="tx1"/>
                </a:solidFill>
                <a:ea typeface="+mn-lt"/>
                <a:cs typeface="+mn-lt"/>
              </a:rPr>
              <a:t> von </a:t>
            </a:r>
            <a:r>
              <a:rPr lang="sv-SE" dirty="0" err="1">
                <a:solidFill>
                  <a:schemeClr val="tx1"/>
                </a:solidFill>
                <a:ea typeface="+mn-lt"/>
                <a:cs typeface="+mn-lt"/>
              </a:rPr>
              <a:t>der</a:t>
            </a:r>
            <a:r>
              <a:rPr lang="sv-SE" dirty="0">
                <a:solidFill>
                  <a:schemeClr val="tx1"/>
                </a:solidFill>
                <a:ea typeface="+mn-lt"/>
                <a:cs typeface="+mn-lt"/>
              </a:rPr>
              <a:t> </a:t>
            </a:r>
            <a:r>
              <a:rPr lang="sv-SE" dirty="0" err="1">
                <a:solidFill>
                  <a:schemeClr val="tx1"/>
                </a:solidFill>
                <a:ea typeface="+mn-lt"/>
                <a:cs typeface="+mn-lt"/>
              </a:rPr>
              <a:t>Verfügbarkeit</a:t>
            </a:r>
            <a:r>
              <a:rPr lang="sv-SE" dirty="0">
                <a:solidFill>
                  <a:schemeClr val="tx1"/>
                </a:solidFill>
                <a:ea typeface="+mn-lt"/>
                <a:cs typeface="+mn-lt"/>
              </a:rPr>
              <a:t> von </a:t>
            </a:r>
            <a:r>
              <a:rPr lang="sv-SE" dirty="0" err="1">
                <a:solidFill>
                  <a:schemeClr val="tx1"/>
                </a:solidFill>
                <a:ea typeface="+mn-lt"/>
                <a:cs typeface="+mn-lt"/>
              </a:rPr>
              <a:t>hochwertigem</a:t>
            </a:r>
            <a:r>
              <a:rPr lang="sv-SE" dirty="0">
                <a:solidFill>
                  <a:schemeClr val="tx1"/>
                </a:solidFill>
                <a:ea typeface="+mn-lt"/>
                <a:cs typeface="+mn-lt"/>
              </a:rPr>
              <a:t> </a:t>
            </a:r>
            <a:r>
              <a:rPr lang="sv-SE" dirty="0" err="1">
                <a:solidFill>
                  <a:schemeClr val="tx1"/>
                </a:solidFill>
                <a:ea typeface="+mn-lt"/>
                <a:cs typeface="+mn-lt"/>
              </a:rPr>
              <a:t>Gras</a:t>
            </a:r>
            <a:r>
              <a:rPr lang="sv-SE" dirty="0">
                <a:solidFill>
                  <a:schemeClr val="tx1"/>
                </a:solidFill>
                <a:ea typeface="+mn-lt"/>
                <a:cs typeface="+mn-lt"/>
              </a:rPr>
              <a:t> </a:t>
            </a:r>
            <a:r>
              <a:rPr lang="sv-SE" dirty="0" err="1">
                <a:solidFill>
                  <a:schemeClr val="tx1"/>
                </a:solidFill>
                <a:ea typeface="+mn-lt"/>
                <a:cs typeface="+mn-lt"/>
              </a:rPr>
              <a:t>und</a:t>
            </a:r>
            <a:r>
              <a:rPr lang="sv-SE" dirty="0">
                <a:solidFill>
                  <a:schemeClr val="tx1"/>
                </a:solidFill>
                <a:ea typeface="+mn-lt"/>
                <a:cs typeface="+mn-lt"/>
              </a:rPr>
              <a:t> Klee</a:t>
            </a:r>
            <a:endParaRPr lang="sv-SE" dirty="0">
              <a:solidFill>
                <a:schemeClr val="tx1"/>
              </a:solidFill>
            </a:endParaRPr>
          </a:p>
        </p:txBody>
      </p:sp>
    </p:spTree>
    <p:extLst>
      <p:ext uri="{BB962C8B-B14F-4D97-AF65-F5344CB8AC3E}">
        <p14:creationId xmlns:p14="http://schemas.microsoft.com/office/powerpoint/2010/main" val="392322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F5FFAF-D763-817B-9254-17B161738BE9}"/>
              </a:ext>
            </a:extLst>
          </p:cNvPr>
          <p:cNvSpPr>
            <a:spLocks noGrp="1"/>
          </p:cNvSpPr>
          <p:nvPr>
            <p:ph type="title"/>
          </p:nvPr>
        </p:nvSpPr>
        <p:spPr/>
        <p:txBody>
          <a:bodyPr/>
          <a:lstStyle/>
          <a:p>
            <a:r>
              <a:rPr lang="sv-SE" dirty="0" err="1"/>
              <a:t>Pyrolyseprozess</a:t>
            </a:r>
            <a:r>
              <a:rPr lang="sv-SE" dirty="0"/>
              <a:t> </a:t>
            </a:r>
            <a:r>
              <a:rPr lang="sv-SE" dirty="0" err="1"/>
              <a:t>und</a:t>
            </a:r>
            <a:r>
              <a:rPr lang="sv-SE" dirty="0"/>
              <a:t> </a:t>
            </a:r>
            <a:r>
              <a:rPr lang="sv-SE" dirty="0" err="1"/>
              <a:t>Produkte</a:t>
            </a:r>
          </a:p>
        </p:txBody>
      </p:sp>
      <p:sp>
        <p:nvSpPr>
          <p:cNvPr id="3" name="Platshållare för text 2">
            <a:extLst>
              <a:ext uri="{FF2B5EF4-FFF2-40B4-BE49-F238E27FC236}">
                <a16:creationId xmlns:a16="http://schemas.microsoft.com/office/drawing/2014/main" id="{F0281985-B7F5-31B7-47E8-A4C4BB68B99C}"/>
              </a:ext>
            </a:extLst>
          </p:cNvPr>
          <p:cNvSpPr>
            <a:spLocks noGrp="1"/>
          </p:cNvSpPr>
          <p:nvPr>
            <p:ph type="body" idx="1"/>
          </p:nvPr>
        </p:nvSpPr>
        <p:spPr/>
        <p:txBody>
          <a:bodyPr/>
          <a:lstStyle/>
          <a:p>
            <a:r>
              <a:rPr lang="sv-SE" dirty="0" err="1"/>
              <a:t>Prozess</a:t>
            </a:r>
          </a:p>
        </p:txBody>
      </p:sp>
      <p:sp>
        <p:nvSpPr>
          <p:cNvPr id="4" name="Platshållare för innehåll 3">
            <a:extLst>
              <a:ext uri="{FF2B5EF4-FFF2-40B4-BE49-F238E27FC236}">
                <a16:creationId xmlns:a16="http://schemas.microsoft.com/office/drawing/2014/main" id="{AE1DEB04-1463-B27E-D425-D188F8A4E664}"/>
              </a:ext>
            </a:extLst>
          </p:cNvPr>
          <p:cNvSpPr>
            <a:spLocks noGrp="1"/>
          </p:cNvSpPr>
          <p:nvPr>
            <p:ph sz="half" idx="2"/>
          </p:nvPr>
        </p:nvSpPr>
        <p:spPr/>
        <p:txBody>
          <a:bodyPr vert="horz" lIns="91440" tIns="45720" rIns="91440" bIns="45720" rtlCol="0" anchor="t">
            <a:normAutofit fontScale="92500" lnSpcReduction="20000"/>
          </a:bodyPr>
          <a:lstStyle/>
          <a:p>
            <a:pPr>
              <a:buNone/>
            </a:pPr>
            <a:r>
              <a:rPr lang="sv-SE" dirty="0" err="1">
                <a:solidFill>
                  <a:schemeClr val="tx1"/>
                </a:solidFill>
                <a:ea typeface="+mn-lt"/>
                <a:cs typeface="+mn-lt"/>
              </a:rPr>
              <a:t>Erhitzung</a:t>
            </a:r>
            <a:r>
              <a:rPr lang="sv-SE" dirty="0">
                <a:solidFill>
                  <a:schemeClr val="tx1"/>
                </a:solidFill>
                <a:ea typeface="+mn-lt"/>
                <a:cs typeface="+mn-lt"/>
              </a:rPr>
              <a:t> von </a:t>
            </a:r>
            <a:r>
              <a:rPr lang="sv-SE" dirty="0" err="1">
                <a:solidFill>
                  <a:schemeClr val="tx1"/>
                </a:solidFill>
                <a:ea typeface="+mn-lt"/>
                <a:cs typeface="+mn-lt"/>
              </a:rPr>
              <a:t>Biomasse</a:t>
            </a:r>
            <a:r>
              <a:rPr lang="sv-SE" dirty="0">
                <a:solidFill>
                  <a:schemeClr val="tx1"/>
                </a:solidFill>
                <a:ea typeface="+mn-lt"/>
                <a:cs typeface="+mn-lt"/>
              </a:rPr>
              <a:t> -</a:t>
            </a:r>
            <a:endParaRPr lang="en-US" dirty="0">
              <a:solidFill>
                <a:schemeClr val="tx1"/>
              </a:solidFill>
            </a:endParaRPr>
          </a:p>
          <a:p>
            <a:pPr>
              <a:buNone/>
            </a:pPr>
            <a:endParaRPr lang="sv-SE" dirty="0">
              <a:solidFill>
                <a:schemeClr val="tx1"/>
              </a:solidFill>
              <a:ea typeface="+mn-lt"/>
              <a:cs typeface="+mn-lt"/>
            </a:endParaRPr>
          </a:p>
          <a:p>
            <a:pPr>
              <a:buNone/>
            </a:pPr>
            <a:r>
              <a:rPr lang="sv-SE" dirty="0">
                <a:solidFill>
                  <a:schemeClr val="tx1"/>
                </a:solidFill>
                <a:ea typeface="+mn-lt"/>
                <a:cs typeface="+mn-lt"/>
              </a:rPr>
              <a:t>Bis </a:t>
            </a:r>
            <a:r>
              <a:rPr lang="sv-SE" dirty="0" err="1">
                <a:solidFill>
                  <a:schemeClr val="tx1"/>
                </a:solidFill>
                <a:ea typeface="+mn-lt"/>
                <a:cs typeface="+mn-lt"/>
              </a:rPr>
              <a:t>zu</a:t>
            </a:r>
            <a:r>
              <a:rPr lang="sv-SE" dirty="0">
                <a:solidFill>
                  <a:schemeClr val="tx1"/>
                </a:solidFill>
                <a:ea typeface="+mn-lt"/>
                <a:cs typeface="+mn-lt"/>
              </a:rPr>
              <a:t> 500-600 °C </a:t>
            </a:r>
            <a:r>
              <a:rPr lang="sv-SE" dirty="0" err="1">
                <a:solidFill>
                  <a:schemeClr val="tx1"/>
                </a:solidFill>
                <a:ea typeface="+mn-lt"/>
                <a:cs typeface="+mn-lt"/>
              </a:rPr>
              <a:t>ohne</a:t>
            </a:r>
            <a:r>
              <a:rPr lang="sv-SE" dirty="0">
                <a:solidFill>
                  <a:schemeClr val="tx1"/>
                </a:solidFill>
                <a:ea typeface="+mn-lt"/>
                <a:cs typeface="+mn-lt"/>
              </a:rPr>
              <a:t> </a:t>
            </a:r>
            <a:r>
              <a:rPr lang="sv-SE" dirty="0" err="1">
                <a:solidFill>
                  <a:schemeClr val="tx1"/>
                </a:solidFill>
                <a:ea typeface="+mn-lt"/>
                <a:cs typeface="+mn-lt"/>
              </a:rPr>
              <a:t>Sauerstoff</a:t>
            </a:r>
            <a:r>
              <a:rPr lang="sv-SE" dirty="0">
                <a:solidFill>
                  <a:schemeClr val="tx1"/>
                </a:solidFill>
                <a:ea typeface="+mn-lt"/>
                <a:cs typeface="+mn-lt"/>
              </a:rPr>
              <a:t>.</a:t>
            </a:r>
            <a:endParaRPr lang="sv-SE" dirty="0">
              <a:solidFill>
                <a:schemeClr val="tx1"/>
              </a:solidFill>
            </a:endParaRPr>
          </a:p>
          <a:p>
            <a:pPr>
              <a:buNone/>
            </a:pPr>
            <a:endParaRPr lang="sv-SE"/>
          </a:p>
          <a:p>
            <a:pPr>
              <a:buNone/>
            </a:pPr>
            <a:r>
              <a:rPr lang="sv-SE" dirty="0" err="1">
                <a:solidFill>
                  <a:schemeClr val="tx1"/>
                </a:solidFill>
                <a:ea typeface="+mn-lt"/>
                <a:cs typeface="+mn-lt"/>
              </a:rPr>
              <a:t>Die</a:t>
            </a:r>
            <a:r>
              <a:rPr lang="sv-SE" dirty="0">
                <a:solidFill>
                  <a:schemeClr val="tx1"/>
                </a:solidFill>
                <a:ea typeface="+mn-lt"/>
                <a:cs typeface="+mn-lt"/>
              </a:rPr>
              <a:t> </a:t>
            </a:r>
            <a:r>
              <a:rPr lang="sv-SE" dirty="0" err="1">
                <a:solidFill>
                  <a:schemeClr val="tx1"/>
                </a:solidFill>
                <a:ea typeface="+mn-lt"/>
                <a:cs typeface="+mn-lt"/>
              </a:rPr>
              <a:t>Substanz</a:t>
            </a:r>
            <a:r>
              <a:rPr lang="sv-SE" dirty="0">
                <a:solidFill>
                  <a:schemeClr val="tx1"/>
                </a:solidFill>
                <a:ea typeface="+mn-lt"/>
                <a:cs typeface="+mn-lt"/>
              </a:rPr>
              <a:t> </a:t>
            </a:r>
            <a:r>
              <a:rPr lang="sv-SE" dirty="0" err="1">
                <a:solidFill>
                  <a:schemeClr val="tx1"/>
                </a:solidFill>
                <a:ea typeface="+mn-lt"/>
                <a:cs typeface="+mn-lt"/>
              </a:rPr>
              <a:t>zersetzt</a:t>
            </a:r>
            <a:r>
              <a:rPr lang="sv-SE" dirty="0">
                <a:solidFill>
                  <a:schemeClr val="tx1"/>
                </a:solidFill>
                <a:ea typeface="+mn-lt"/>
                <a:cs typeface="+mn-lt"/>
              </a:rPr>
              <a:t> </a:t>
            </a:r>
            <a:r>
              <a:rPr lang="sv-SE" dirty="0" err="1">
                <a:solidFill>
                  <a:schemeClr val="tx1"/>
                </a:solidFill>
                <a:ea typeface="+mn-lt"/>
                <a:cs typeface="+mn-lt"/>
              </a:rPr>
              <a:t>sich</a:t>
            </a:r>
            <a:r>
              <a:rPr lang="sv-SE" dirty="0">
                <a:solidFill>
                  <a:schemeClr val="tx1"/>
                </a:solidFill>
                <a:ea typeface="+mn-lt"/>
                <a:cs typeface="+mn-lt"/>
              </a:rPr>
              <a:t> </a:t>
            </a:r>
            <a:r>
              <a:rPr lang="sv-SE" dirty="0" err="1">
                <a:solidFill>
                  <a:schemeClr val="tx1"/>
                </a:solidFill>
                <a:ea typeface="+mn-lt"/>
                <a:cs typeface="+mn-lt"/>
              </a:rPr>
              <a:t>ohne</a:t>
            </a:r>
            <a:r>
              <a:rPr lang="sv-SE" dirty="0">
                <a:solidFill>
                  <a:schemeClr val="tx1"/>
                </a:solidFill>
                <a:ea typeface="+mn-lt"/>
                <a:cs typeface="+mn-lt"/>
              </a:rPr>
              <a:t> </a:t>
            </a:r>
            <a:r>
              <a:rPr lang="sv-SE" dirty="0" err="1">
                <a:solidFill>
                  <a:schemeClr val="tx1"/>
                </a:solidFill>
                <a:ea typeface="+mn-lt"/>
                <a:cs typeface="+mn-lt"/>
              </a:rPr>
              <a:t>Verbrennung</a:t>
            </a:r>
            <a:endParaRPr lang="sv-SE" dirty="0" err="1">
              <a:solidFill>
                <a:schemeClr val="tx1"/>
              </a:solidFill>
            </a:endParaRPr>
          </a:p>
          <a:p>
            <a:pPr>
              <a:buNone/>
            </a:pPr>
            <a:endParaRPr lang="sv-SE"/>
          </a:p>
          <a:p>
            <a:pPr marL="45720" indent="0">
              <a:buNone/>
            </a:pPr>
            <a:r>
              <a:rPr lang="sv-SE" dirty="0" err="1">
                <a:solidFill>
                  <a:schemeClr val="tx1"/>
                </a:solidFill>
                <a:ea typeface="+mn-lt"/>
                <a:cs typeface="+mn-lt"/>
              </a:rPr>
              <a:t>Bei</a:t>
            </a:r>
            <a:r>
              <a:rPr lang="sv-SE" dirty="0">
                <a:solidFill>
                  <a:schemeClr val="tx1"/>
                </a:solidFill>
                <a:ea typeface="+mn-lt"/>
                <a:cs typeface="+mn-lt"/>
              </a:rPr>
              <a:t> </a:t>
            </a:r>
            <a:r>
              <a:rPr lang="sv-SE" dirty="0" err="1">
                <a:solidFill>
                  <a:schemeClr val="tx1"/>
                </a:solidFill>
                <a:ea typeface="+mn-lt"/>
                <a:cs typeface="+mn-lt"/>
              </a:rPr>
              <a:t>der</a:t>
            </a:r>
            <a:r>
              <a:rPr lang="sv-SE" dirty="0">
                <a:solidFill>
                  <a:schemeClr val="tx1"/>
                </a:solidFill>
                <a:ea typeface="+mn-lt"/>
                <a:cs typeface="+mn-lt"/>
              </a:rPr>
              <a:t> Pyrolyse </a:t>
            </a:r>
            <a:r>
              <a:rPr lang="sv-SE" dirty="0" err="1">
                <a:solidFill>
                  <a:schemeClr val="tx1"/>
                </a:solidFill>
                <a:ea typeface="+mn-lt"/>
                <a:cs typeface="+mn-lt"/>
              </a:rPr>
              <a:t>entstehen</a:t>
            </a:r>
            <a:r>
              <a:rPr lang="sv-SE" dirty="0">
                <a:solidFill>
                  <a:schemeClr val="tx1"/>
                </a:solidFill>
                <a:ea typeface="+mn-lt"/>
                <a:cs typeface="+mn-lt"/>
              </a:rPr>
              <a:t> </a:t>
            </a:r>
            <a:r>
              <a:rPr lang="sv-SE" dirty="0" err="1">
                <a:solidFill>
                  <a:schemeClr val="tx1"/>
                </a:solidFill>
                <a:ea typeface="+mn-lt"/>
                <a:cs typeface="+mn-lt"/>
              </a:rPr>
              <a:t>Gase</a:t>
            </a:r>
            <a:r>
              <a:rPr lang="sv-SE" dirty="0">
                <a:solidFill>
                  <a:schemeClr val="tx1"/>
                </a:solidFill>
                <a:ea typeface="+mn-lt"/>
                <a:cs typeface="+mn-lt"/>
              </a:rPr>
              <a:t> </a:t>
            </a:r>
            <a:r>
              <a:rPr lang="sv-SE" dirty="0" err="1">
                <a:solidFill>
                  <a:schemeClr val="tx1"/>
                </a:solidFill>
                <a:ea typeface="+mn-lt"/>
                <a:cs typeface="+mn-lt"/>
              </a:rPr>
              <a:t>und</a:t>
            </a:r>
            <a:r>
              <a:rPr lang="sv-SE" dirty="0">
                <a:solidFill>
                  <a:schemeClr val="tx1"/>
                </a:solidFill>
                <a:ea typeface="+mn-lt"/>
                <a:cs typeface="+mn-lt"/>
              </a:rPr>
              <a:t> </a:t>
            </a:r>
            <a:r>
              <a:rPr lang="sv-SE" dirty="0" err="1">
                <a:solidFill>
                  <a:schemeClr val="tx1"/>
                </a:solidFill>
                <a:ea typeface="+mn-lt"/>
                <a:cs typeface="+mn-lt"/>
              </a:rPr>
              <a:t>ein</a:t>
            </a:r>
            <a:r>
              <a:rPr lang="sv-SE" dirty="0">
                <a:solidFill>
                  <a:schemeClr val="tx1"/>
                </a:solidFill>
                <a:ea typeface="+mn-lt"/>
                <a:cs typeface="+mn-lt"/>
              </a:rPr>
              <a:t> fester </a:t>
            </a:r>
            <a:r>
              <a:rPr lang="sv-SE" dirty="0" err="1">
                <a:solidFill>
                  <a:schemeClr val="tx1"/>
                </a:solidFill>
                <a:ea typeface="+mn-lt"/>
                <a:cs typeface="+mn-lt"/>
              </a:rPr>
              <a:t>oder</a:t>
            </a:r>
            <a:r>
              <a:rPr lang="sv-SE" dirty="0">
                <a:solidFill>
                  <a:schemeClr val="tx1"/>
                </a:solidFill>
                <a:ea typeface="+mn-lt"/>
                <a:cs typeface="+mn-lt"/>
              </a:rPr>
              <a:t> </a:t>
            </a:r>
            <a:r>
              <a:rPr lang="sv-SE" dirty="0" err="1">
                <a:solidFill>
                  <a:schemeClr val="tx1"/>
                </a:solidFill>
                <a:ea typeface="+mn-lt"/>
                <a:cs typeface="+mn-lt"/>
              </a:rPr>
              <a:t>flüssiger</a:t>
            </a:r>
            <a:r>
              <a:rPr lang="sv-SE" dirty="0">
                <a:solidFill>
                  <a:schemeClr val="tx1"/>
                </a:solidFill>
                <a:ea typeface="+mn-lt"/>
                <a:cs typeface="+mn-lt"/>
              </a:rPr>
              <a:t> </a:t>
            </a:r>
            <a:r>
              <a:rPr lang="sv-SE" dirty="0" err="1">
                <a:solidFill>
                  <a:schemeClr val="tx1"/>
                </a:solidFill>
                <a:ea typeface="+mn-lt"/>
                <a:cs typeface="+mn-lt"/>
              </a:rPr>
              <a:t>Rückstand</a:t>
            </a:r>
            <a:endParaRPr lang="sv-SE" dirty="0" err="1">
              <a:solidFill>
                <a:schemeClr val="tx1"/>
              </a:solidFill>
            </a:endParaRPr>
          </a:p>
          <a:p>
            <a:pPr marL="45720" indent="0">
              <a:buNone/>
            </a:pPr>
            <a:endParaRPr lang="sv-SE" dirty="0"/>
          </a:p>
        </p:txBody>
      </p:sp>
      <p:sp>
        <p:nvSpPr>
          <p:cNvPr id="5" name="Platshållare för text 4">
            <a:extLst>
              <a:ext uri="{FF2B5EF4-FFF2-40B4-BE49-F238E27FC236}">
                <a16:creationId xmlns:a16="http://schemas.microsoft.com/office/drawing/2014/main" id="{B16B64E1-20FC-5CE9-90C9-A10361A95B87}"/>
              </a:ext>
            </a:extLst>
          </p:cNvPr>
          <p:cNvSpPr>
            <a:spLocks noGrp="1"/>
          </p:cNvSpPr>
          <p:nvPr>
            <p:ph type="body" sz="quarter" idx="3"/>
          </p:nvPr>
        </p:nvSpPr>
        <p:spPr/>
        <p:txBody>
          <a:bodyPr/>
          <a:lstStyle/>
          <a:p>
            <a:r>
              <a:rPr lang="sv-SE" dirty="0" err="1"/>
              <a:t>Biokohle</a:t>
            </a:r>
          </a:p>
        </p:txBody>
      </p:sp>
      <p:sp>
        <p:nvSpPr>
          <p:cNvPr id="6" name="Platshållare för innehåll 5">
            <a:extLst>
              <a:ext uri="{FF2B5EF4-FFF2-40B4-BE49-F238E27FC236}">
                <a16:creationId xmlns:a16="http://schemas.microsoft.com/office/drawing/2014/main" id="{9069C70C-714C-0EC0-DEDA-E92116C77BCB}"/>
              </a:ext>
            </a:extLst>
          </p:cNvPr>
          <p:cNvSpPr>
            <a:spLocks noGrp="1"/>
          </p:cNvSpPr>
          <p:nvPr>
            <p:ph sz="quarter" idx="4"/>
          </p:nvPr>
        </p:nvSpPr>
        <p:spPr>
          <a:xfrm>
            <a:off x="6269173" y="2719321"/>
            <a:ext cx="4754880" cy="3808087"/>
          </a:xfrm>
        </p:spPr>
        <p:txBody>
          <a:bodyPr vert="horz" lIns="91440" tIns="45720" rIns="91440" bIns="45720" rtlCol="0" anchor="t">
            <a:normAutofit fontScale="92500" lnSpcReduction="20000"/>
          </a:bodyPr>
          <a:lstStyle/>
          <a:p>
            <a:r>
              <a:rPr lang="sv-SE" b="1" dirty="0" err="1">
                <a:solidFill>
                  <a:schemeClr val="tx1"/>
                </a:solidFill>
              </a:rPr>
              <a:t>Kohlenstoffspeicherung</a:t>
            </a:r>
          </a:p>
          <a:p>
            <a:r>
              <a:rPr lang="sv-SE" b="1" dirty="0" err="1">
                <a:solidFill>
                  <a:schemeClr val="tx1"/>
                </a:solidFill>
              </a:rPr>
              <a:t>Bodenverbesserung</a:t>
            </a:r>
          </a:p>
          <a:p>
            <a:r>
              <a:rPr lang="sv-SE" b="1" dirty="0" err="1">
                <a:solidFill>
                  <a:schemeClr val="tx1"/>
                </a:solidFill>
              </a:rPr>
              <a:t>Energieproduktion</a:t>
            </a:r>
          </a:p>
          <a:p>
            <a:pPr marL="45720" indent="0">
              <a:buNone/>
            </a:pPr>
            <a:r>
              <a:rPr lang="sv-SE" sz="2400" b="1" dirty="0"/>
              <a:t>Biogas and </a:t>
            </a:r>
            <a:r>
              <a:rPr lang="sv-SE" sz="2400" b="1" dirty="0" err="1"/>
              <a:t>Bioöl</a:t>
            </a:r>
          </a:p>
          <a:p>
            <a:r>
              <a:rPr lang="en-US" b="1" dirty="0" err="1">
                <a:solidFill>
                  <a:schemeClr val="tx1"/>
                </a:solidFill>
              </a:rPr>
              <a:t>Heizen</a:t>
            </a:r>
          </a:p>
          <a:p>
            <a:r>
              <a:rPr lang="en-US" dirty="0" err="1">
                <a:solidFill>
                  <a:schemeClr val="tx1"/>
                </a:solidFill>
                <a:ea typeface="+mn-lt"/>
                <a:cs typeface="+mn-lt"/>
              </a:rPr>
              <a:t>Stromerzeugung</a:t>
            </a:r>
          </a:p>
          <a:p>
            <a:r>
              <a:rPr lang="en-US" b="1" dirty="0" err="1">
                <a:solidFill>
                  <a:schemeClr val="tx1"/>
                </a:solidFill>
              </a:rPr>
              <a:t>Kraftstoff</a:t>
            </a:r>
          </a:p>
          <a:p>
            <a:pPr marL="45720" indent="0">
              <a:buNone/>
            </a:pPr>
            <a:r>
              <a:rPr lang="en-US" sz="2400" b="1" dirty="0" err="1"/>
              <a:t>Synthesegas</a:t>
            </a:r>
          </a:p>
          <a:p>
            <a:r>
              <a:rPr lang="en-US" dirty="0">
                <a:solidFill>
                  <a:schemeClr val="tx1"/>
                </a:solidFill>
                <a:ea typeface="+mn-lt"/>
                <a:cs typeface="+mn-lt"/>
              </a:rPr>
              <a:t>Wie </a:t>
            </a:r>
            <a:r>
              <a:rPr lang="en-US" dirty="0" err="1">
                <a:solidFill>
                  <a:schemeClr val="tx1"/>
                </a:solidFill>
                <a:ea typeface="+mn-lt"/>
                <a:cs typeface="+mn-lt"/>
              </a:rPr>
              <a:t>oben</a:t>
            </a:r>
            <a:r>
              <a:rPr lang="en-US" dirty="0">
                <a:solidFill>
                  <a:schemeClr val="tx1"/>
                </a:solidFill>
                <a:ea typeface="+mn-lt"/>
                <a:cs typeface="+mn-lt"/>
              </a:rPr>
              <a:t>, </a:t>
            </a:r>
            <a:r>
              <a:rPr lang="en-US" dirty="0" err="1">
                <a:solidFill>
                  <a:schemeClr val="tx1"/>
                </a:solidFill>
                <a:ea typeface="+mn-lt"/>
                <a:cs typeface="+mn-lt"/>
              </a:rPr>
              <a:t>auch</a:t>
            </a:r>
            <a:r>
              <a:rPr lang="en-US" dirty="0">
                <a:solidFill>
                  <a:schemeClr val="tx1"/>
                </a:solidFill>
                <a:ea typeface="+mn-lt"/>
                <a:cs typeface="+mn-lt"/>
              </a:rPr>
              <a:t> </a:t>
            </a:r>
            <a:r>
              <a:rPr lang="en-US" dirty="0" err="1">
                <a:solidFill>
                  <a:schemeClr val="tx1"/>
                </a:solidFill>
                <a:ea typeface="+mn-lt"/>
                <a:cs typeface="+mn-lt"/>
              </a:rPr>
              <a:t>als</a:t>
            </a:r>
            <a:r>
              <a:rPr lang="en-US" dirty="0">
                <a:solidFill>
                  <a:schemeClr val="tx1"/>
                </a:solidFill>
                <a:ea typeface="+mn-lt"/>
                <a:cs typeface="+mn-lt"/>
              </a:rPr>
              <a:t> Rohstoff in der </a:t>
            </a:r>
            <a:r>
              <a:rPr lang="en-US" dirty="0" err="1">
                <a:solidFill>
                  <a:schemeClr val="tx1"/>
                </a:solidFill>
                <a:ea typeface="+mn-lt"/>
                <a:cs typeface="+mn-lt"/>
              </a:rPr>
              <a:t>chemischen</a:t>
            </a:r>
            <a:r>
              <a:rPr lang="en-US" dirty="0">
                <a:solidFill>
                  <a:schemeClr val="tx1"/>
                </a:solidFill>
                <a:ea typeface="+mn-lt"/>
                <a:cs typeface="+mn-lt"/>
              </a:rPr>
              <a:t> Industrie</a:t>
            </a:r>
          </a:p>
          <a:p>
            <a:pPr marL="45720" indent="0">
              <a:buNone/>
            </a:pPr>
            <a:endParaRPr lang="en-US" sz="2400" b="1" dirty="0"/>
          </a:p>
          <a:p>
            <a:endParaRPr lang="sv-SE" sz="2400" b="1" dirty="0"/>
          </a:p>
        </p:txBody>
      </p:sp>
    </p:spTree>
    <p:extLst>
      <p:ext uri="{BB962C8B-B14F-4D97-AF65-F5344CB8AC3E}">
        <p14:creationId xmlns:p14="http://schemas.microsoft.com/office/powerpoint/2010/main" val="238182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C7537D-4A94-A9F6-CB2A-37E9A9DA5502}"/>
              </a:ext>
            </a:extLst>
          </p:cNvPr>
          <p:cNvSpPr>
            <a:spLocks noGrp="1"/>
          </p:cNvSpPr>
          <p:nvPr>
            <p:ph type="title"/>
          </p:nvPr>
        </p:nvSpPr>
        <p:spPr/>
        <p:txBody>
          <a:bodyPr/>
          <a:lstStyle/>
          <a:p>
            <a:r>
              <a:rPr lang="sv-SE" dirty="0" err="1"/>
              <a:t>Lernziele</a:t>
            </a:r>
            <a:r>
              <a:rPr lang="sv-SE" dirty="0"/>
              <a:t> </a:t>
            </a:r>
          </a:p>
        </p:txBody>
      </p:sp>
      <p:graphicFrame>
        <p:nvGraphicFramePr>
          <p:cNvPr id="4" name="Platshållare för innehåll 3">
            <a:extLst>
              <a:ext uri="{FF2B5EF4-FFF2-40B4-BE49-F238E27FC236}">
                <a16:creationId xmlns:a16="http://schemas.microsoft.com/office/drawing/2014/main" id="{6A983A50-AF2D-4AF1-F15B-274D5CF6F013}"/>
              </a:ext>
            </a:extLst>
          </p:cNvPr>
          <p:cNvGraphicFramePr>
            <a:graphicFrameLocks noGrp="1"/>
          </p:cNvGraphicFramePr>
          <p:nvPr>
            <p:ph idx="1"/>
            <p:extLst>
              <p:ext uri="{D42A27DB-BD31-4B8C-83A1-F6EECF244321}">
                <p14:modId xmlns:p14="http://schemas.microsoft.com/office/powerpoint/2010/main" val="756166283"/>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7322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E109D-4C47-E76E-C453-F0E5DDC21490}"/>
              </a:ext>
            </a:extLst>
          </p:cNvPr>
          <p:cNvSpPr>
            <a:spLocks noGrp="1"/>
          </p:cNvSpPr>
          <p:nvPr>
            <p:ph type="title"/>
          </p:nvPr>
        </p:nvSpPr>
        <p:spPr>
          <a:xfrm>
            <a:off x="1145649" y="281354"/>
            <a:ext cx="9872871" cy="2180492"/>
          </a:xfrm>
        </p:spPr>
        <p:txBody>
          <a:bodyPr>
            <a:normAutofit/>
          </a:bodyPr>
          <a:lstStyle/>
          <a:p>
            <a:r>
              <a:rPr lang="sv-SE" dirty="0" err="1">
                <a:ea typeface="+mj-lt"/>
                <a:cs typeface="+mj-lt"/>
              </a:rPr>
              <a:t>Nachhaltige</a:t>
            </a:r>
            <a:r>
              <a:rPr lang="sv-SE" dirty="0">
                <a:ea typeface="+mj-lt"/>
                <a:cs typeface="+mj-lt"/>
              </a:rPr>
              <a:t> </a:t>
            </a:r>
            <a:r>
              <a:rPr lang="sv-SE" dirty="0" err="1">
                <a:ea typeface="+mj-lt"/>
                <a:cs typeface="+mj-lt"/>
              </a:rPr>
              <a:t>Strategien</a:t>
            </a:r>
            <a:r>
              <a:rPr lang="sv-SE" dirty="0">
                <a:ea typeface="+mj-lt"/>
                <a:cs typeface="+mj-lt"/>
              </a:rPr>
              <a:t> </a:t>
            </a:r>
            <a:r>
              <a:rPr lang="sv-SE" dirty="0" err="1">
                <a:ea typeface="+mj-lt"/>
                <a:cs typeface="+mj-lt"/>
              </a:rPr>
              <a:t>für</a:t>
            </a:r>
            <a:r>
              <a:rPr lang="sv-SE" dirty="0">
                <a:ea typeface="+mj-lt"/>
                <a:cs typeface="+mj-lt"/>
              </a:rPr>
              <a:t> den </a:t>
            </a:r>
            <a:r>
              <a:rPr lang="sv-SE" dirty="0" err="1">
                <a:ea typeface="+mj-lt"/>
                <a:cs typeface="+mj-lt"/>
              </a:rPr>
              <a:t>Übergang</a:t>
            </a:r>
            <a:r>
              <a:rPr lang="sv-SE" dirty="0">
                <a:ea typeface="+mj-lt"/>
                <a:cs typeface="+mj-lt"/>
              </a:rPr>
              <a:t> </a:t>
            </a:r>
            <a:r>
              <a:rPr lang="sv-SE" dirty="0" err="1">
                <a:ea typeface="+mj-lt"/>
                <a:cs typeface="+mj-lt"/>
              </a:rPr>
              <a:t>zu</a:t>
            </a:r>
            <a:r>
              <a:rPr lang="sv-SE" dirty="0">
                <a:ea typeface="+mj-lt"/>
                <a:cs typeface="+mj-lt"/>
              </a:rPr>
              <a:t> </a:t>
            </a:r>
            <a:r>
              <a:rPr lang="sv-SE" dirty="0" err="1">
                <a:ea typeface="+mj-lt"/>
                <a:cs typeface="+mj-lt"/>
              </a:rPr>
              <a:t>einer</a:t>
            </a:r>
            <a:r>
              <a:rPr lang="sv-SE" dirty="0">
                <a:ea typeface="+mj-lt"/>
                <a:cs typeface="+mj-lt"/>
              </a:rPr>
              <a:t> stärker </a:t>
            </a:r>
            <a:r>
              <a:rPr lang="sv-SE" dirty="0" err="1">
                <a:ea typeface="+mj-lt"/>
                <a:cs typeface="+mj-lt"/>
              </a:rPr>
              <a:t>biobasierten</a:t>
            </a:r>
            <a:r>
              <a:rPr lang="sv-SE" dirty="0">
                <a:ea typeface="+mj-lt"/>
                <a:cs typeface="+mj-lt"/>
              </a:rPr>
              <a:t> </a:t>
            </a:r>
            <a:r>
              <a:rPr lang="sv-SE" dirty="0" err="1">
                <a:ea typeface="+mj-lt"/>
                <a:cs typeface="+mj-lt"/>
              </a:rPr>
              <a:t>Wirtschaft</a:t>
            </a:r>
            <a:br>
              <a:rPr lang="sv-SE" dirty="0"/>
            </a:br>
            <a:endParaRPr lang="sv-SE"/>
          </a:p>
        </p:txBody>
      </p:sp>
      <p:sp>
        <p:nvSpPr>
          <p:cNvPr id="3" name="Platshållare för innehåll 2">
            <a:extLst>
              <a:ext uri="{FF2B5EF4-FFF2-40B4-BE49-F238E27FC236}">
                <a16:creationId xmlns:a16="http://schemas.microsoft.com/office/drawing/2014/main" id="{FCC95FD6-5ACA-34E7-63DE-DC709E0F8D10}"/>
              </a:ext>
            </a:extLst>
          </p:cNvPr>
          <p:cNvSpPr>
            <a:spLocks noGrp="1"/>
          </p:cNvSpPr>
          <p:nvPr>
            <p:ph idx="1"/>
          </p:nvPr>
        </p:nvSpPr>
        <p:spPr>
          <a:xfrm>
            <a:off x="1145649" y="2099603"/>
            <a:ext cx="9872871" cy="4038600"/>
          </a:xfrm>
        </p:spPr>
        <p:txBody>
          <a:bodyPr vert="horz" lIns="91440" tIns="45720" rIns="91440" bIns="45720" rtlCol="0" anchor="t">
            <a:normAutofit/>
          </a:bodyPr>
          <a:lstStyle/>
          <a:p>
            <a:r>
              <a:rPr lang="en-US" dirty="0" err="1">
                <a:solidFill>
                  <a:schemeClr val="tx1"/>
                </a:solidFill>
                <a:ea typeface="+mn-lt"/>
                <a:cs typeface="+mn-lt"/>
              </a:rPr>
              <a:t>Großer</a:t>
            </a:r>
            <a:r>
              <a:rPr lang="en-US" dirty="0">
                <a:solidFill>
                  <a:schemeClr val="tx1"/>
                </a:solidFill>
                <a:ea typeface="+mn-lt"/>
                <a:cs typeface="+mn-lt"/>
              </a:rPr>
              <a:t> </a:t>
            </a:r>
            <a:r>
              <a:rPr lang="en-US" dirty="0" err="1">
                <a:solidFill>
                  <a:schemeClr val="tx1"/>
                </a:solidFill>
                <a:ea typeface="+mn-lt"/>
                <a:cs typeface="+mn-lt"/>
              </a:rPr>
              <a:t>Bedarf</a:t>
            </a:r>
            <a:r>
              <a:rPr lang="en-US" dirty="0">
                <a:solidFill>
                  <a:schemeClr val="tx1"/>
                </a:solidFill>
                <a:ea typeface="+mn-lt"/>
                <a:cs typeface="+mn-lt"/>
              </a:rPr>
              <a:t> an Wissen - </a:t>
            </a:r>
            <a:r>
              <a:rPr lang="en-US" dirty="0" err="1">
                <a:solidFill>
                  <a:schemeClr val="tx1"/>
                </a:solidFill>
                <a:ea typeface="+mn-lt"/>
                <a:cs typeface="+mn-lt"/>
              </a:rPr>
              <a:t>breite</a:t>
            </a:r>
            <a:r>
              <a:rPr lang="en-US" dirty="0">
                <a:solidFill>
                  <a:schemeClr val="tx1"/>
                </a:solidFill>
                <a:ea typeface="+mn-lt"/>
                <a:cs typeface="+mn-lt"/>
              </a:rPr>
              <a:t> </a:t>
            </a:r>
            <a:r>
              <a:rPr lang="en-US" dirty="0" err="1">
                <a:solidFill>
                  <a:schemeClr val="tx1"/>
                </a:solidFill>
                <a:ea typeface="+mn-lt"/>
                <a:cs typeface="+mn-lt"/>
              </a:rPr>
              <a:t>Bildungsaktivitäten</a:t>
            </a:r>
            <a:endParaRPr lang="en-US" b="1" dirty="0">
              <a:solidFill>
                <a:schemeClr val="tx1"/>
              </a:solidFill>
            </a:endParaRPr>
          </a:p>
          <a:p>
            <a:r>
              <a:rPr lang="en-US" dirty="0">
                <a:solidFill>
                  <a:schemeClr val="tx1"/>
                </a:solidFill>
                <a:ea typeface="+mn-lt"/>
                <a:cs typeface="+mn-lt"/>
              </a:rPr>
              <a:t>Allgemeine </a:t>
            </a:r>
            <a:r>
              <a:rPr lang="en-US" dirty="0" err="1">
                <a:solidFill>
                  <a:schemeClr val="tx1"/>
                </a:solidFill>
                <a:ea typeface="+mn-lt"/>
                <a:cs typeface="+mn-lt"/>
              </a:rPr>
              <a:t>Reduzierung</a:t>
            </a:r>
            <a:r>
              <a:rPr lang="en-US" dirty="0">
                <a:solidFill>
                  <a:schemeClr val="tx1"/>
                </a:solidFill>
                <a:ea typeface="+mn-lt"/>
                <a:cs typeface="+mn-lt"/>
              </a:rPr>
              <a:t> des </a:t>
            </a:r>
            <a:r>
              <a:rPr lang="en-US" dirty="0" err="1">
                <a:solidFill>
                  <a:schemeClr val="tx1"/>
                </a:solidFill>
                <a:ea typeface="+mn-lt"/>
                <a:cs typeface="+mn-lt"/>
              </a:rPr>
              <a:t>Verbrauchs</a:t>
            </a:r>
            <a:r>
              <a:rPr lang="en-US" dirty="0">
                <a:solidFill>
                  <a:schemeClr val="tx1"/>
                </a:solidFill>
                <a:ea typeface="+mn-lt"/>
                <a:cs typeface="+mn-lt"/>
              </a:rPr>
              <a:t> - für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nachhaltige</a:t>
            </a:r>
            <a:r>
              <a:rPr lang="en-US" dirty="0">
                <a:solidFill>
                  <a:schemeClr val="tx1"/>
                </a:solidFill>
                <a:ea typeface="+mn-lt"/>
                <a:cs typeface="+mn-lt"/>
              </a:rPr>
              <a:t> Zukunft</a:t>
            </a:r>
          </a:p>
          <a:p>
            <a:r>
              <a:rPr lang="en-US" dirty="0" err="1">
                <a:solidFill>
                  <a:schemeClr val="tx1"/>
                </a:solidFill>
                <a:ea typeface="+mn-lt"/>
                <a:cs typeface="+mn-lt"/>
              </a:rPr>
              <a:t>Nutzung</a:t>
            </a:r>
            <a:r>
              <a:rPr lang="en-US" dirty="0">
                <a:solidFill>
                  <a:schemeClr val="tx1"/>
                </a:solidFill>
                <a:ea typeface="+mn-lt"/>
                <a:cs typeface="+mn-lt"/>
              </a:rPr>
              <a:t> </a:t>
            </a:r>
            <a:r>
              <a:rPr lang="en-US" dirty="0" err="1">
                <a:solidFill>
                  <a:schemeClr val="tx1"/>
                </a:solidFill>
                <a:ea typeface="+mn-lt"/>
                <a:cs typeface="+mn-lt"/>
              </a:rPr>
              <a:t>erneuerbarer</a:t>
            </a:r>
            <a:r>
              <a:rPr lang="en-US" dirty="0">
                <a:solidFill>
                  <a:schemeClr val="tx1"/>
                </a:solidFill>
                <a:ea typeface="+mn-lt"/>
                <a:cs typeface="+mn-lt"/>
              </a:rPr>
              <a:t> </a:t>
            </a:r>
            <a:r>
              <a:rPr lang="en-US" dirty="0" err="1">
                <a:solidFill>
                  <a:schemeClr val="tx1"/>
                </a:solidFill>
                <a:ea typeface="+mn-lt"/>
                <a:cs typeface="+mn-lt"/>
              </a:rPr>
              <a:t>Ressourcen</a:t>
            </a:r>
            <a:r>
              <a:rPr lang="en-US" dirty="0">
                <a:solidFill>
                  <a:schemeClr val="tx1"/>
                </a:solidFill>
                <a:ea typeface="+mn-lt"/>
                <a:cs typeface="+mn-lt"/>
              </a:rPr>
              <a:t> -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natürliche</a:t>
            </a:r>
            <a:r>
              <a:rPr lang="en-US" dirty="0">
                <a:solidFill>
                  <a:schemeClr val="tx1"/>
                </a:solidFill>
                <a:ea typeface="+mn-lt"/>
                <a:cs typeface="+mn-lt"/>
              </a:rPr>
              <a:t> </a:t>
            </a:r>
            <a:r>
              <a:rPr lang="en-US" dirty="0" err="1">
                <a:solidFill>
                  <a:schemeClr val="tx1"/>
                </a:solidFill>
                <a:ea typeface="+mn-lt"/>
                <a:cs typeface="+mn-lt"/>
              </a:rPr>
              <a:t>Ressource</a:t>
            </a:r>
            <a:r>
              <a:rPr lang="en-US" dirty="0">
                <a:solidFill>
                  <a:schemeClr val="tx1"/>
                </a:solidFill>
                <a:ea typeface="+mn-lt"/>
                <a:cs typeface="+mn-lt"/>
              </a:rPr>
              <a:t>, die </a:t>
            </a:r>
            <a:r>
              <a:rPr lang="en-US" dirty="0" err="1">
                <a:solidFill>
                  <a:schemeClr val="tx1"/>
                </a:solidFill>
                <a:ea typeface="+mn-lt"/>
                <a:cs typeface="+mn-lt"/>
              </a:rPr>
              <a:t>sich</a:t>
            </a:r>
            <a:r>
              <a:rPr lang="en-US" dirty="0">
                <a:solidFill>
                  <a:schemeClr val="tx1"/>
                </a:solidFill>
                <a:ea typeface="+mn-lt"/>
                <a:cs typeface="+mn-lt"/>
              </a:rPr>
              <a:t> </a:t>
            </a:r>
            <a:r>
              <a:rPr lang="en-US" dirty="0" err="1">
                <a:solidFill>
                  <a:schemeClr val="tx1"/>
                </a:solidFill>
                <a:ea typeface="+mn-lt"/>
                <a:cs typeface="+mn-lt"/>
              </a:rPr>
              <a:t>langsamer</a:t>
            </a:r>
            <a:r>
              <a:rPr lang="en-US" dirty="0">
                <a:solidFill>
                  <a:schemeClr val="tx1"/>
                </a:solidFill>
                <a:ea typeface="+mn-lt"/>
                <a:cs typeface="+mn-lt"/>
              </a:rPr>
              <a:t> </a:t>
            </a:r>
            <a:r>
              <a:rPr lang="en-US" dirty="0" err="1">
                <a:solidFill>
                  <a:schemeClr val="tx1"/>
                </a:solidFill>
                <a:ea typeface="+mn-lt"/>
                <a:cs typeface="+mn-lt"/>
              </a:rPr>
              <a:t>erschöpft</a:t>
            </a:r>
            <a:r>
              <a:rPr lang="en-US" dirty="0">
                <a:solidFill>
                  <a:schemeClr val="tx1"/>
                </a:solidFill>
                <a:ea typeface="+mn-lt"/>
                <a:cs typeface="+mn-lt"/>
              </a:rPr>
              <a:t> </a:t>
            </a:r>
            <a:r>
              <a:rPr lang="en-US" dirty="0" err="1">
                <a:solidFill>
                  <a:schemeClr val="tx1"/>
                </a:solidFill>
                <a:ea typeface="+mn-lt"/>
                <a:cs typeface="+mn-lt"/>
              </a:rPr>
              <a:t>als</a:t>
            </a:r>
            <a:r>
              <a:rPr lang="en-US" dirty="0">
                <a:solidFill>
                  <a:schemeClr val="tx1"/>
                </a:solidFill>
                <a:ea typeface="+mn-lt"/>
                <a:cs typeface="+mn-lt"/>
              </a:rPr>
              <a:t> </a:t>
            </a:r>
            <a:r>
              <a:rPr lang="en-US" dirty="0" err="1">
                <a:solidFill>
                  <a:schemeClr val="tx1"/>
                </a:solidFill>
                <a:ea typeface="+mn-lt"/>
                <a:cs typeface="+mn-lt"/>
              </a:rPr>
              <a:t>sie</a:t>
            </a:r>
            <a:r>
              <a:rPr lang="en-US" dirty="0">
                <a:solidFill>
                  <a:schemeClr val="tx1"/>
                </a:solidFill>
                <a:ea typeface="+mn-lt"/>
                <a:cs typeface="+mn-lt"/>
              </a:rPr>
              <a:t> </a:t>
            </a:r>
            <a:r>
              <a:rPr lang="en-US" dirty="0" err="1">
                <a:solidFill>
                  <a:schemeClr val="tx1"/>
                </a:solidFill>
                <a:ea typeface="+mn-lt"/>
                <a:cs typeface="+mn-lt"/>
              </a:rPr>
              <a:t>nachwächst</a:t>
            </a:r>
            <a:endParaRPr lang="en-US" dirty="0">
              <a:solidFill>
                <a:schemeClr val="tx1"/>
              </a:solidFill>
              <a:ea typeface="+mn-lt"/>
              <a:cs typeface="+mn-lt"/>
            </a:endParaRPr>
          </a:p>
          <a:p>
            <a:r>
              <a:rPr lang="en-US" dirty="0" err="1">
                <a:solidFill>
                  <a:schemeClr val="tx1"/>
                </a:solidFill>
                <a:ea typeface="+mn-lt"/>
                <a:cs typeface="+mn-lt"/>
              </a:rPr>
              <a:t>Effiziente</a:t>
            </a:r>
            <a:r>
              <a:rPr lang="en-US" dirty="0">
                <a:solidFill>
                  <a:schemeClr val="tx1"/>
                </a:solidFill>
                <a:ea typeface="+mn-lt"/>
                <a:cs typeface="+mn-lt"/>
              </a:rPr>
              <a:t> </a:t>
            </a:r>
            <a:r>
              <a:rPr lang="en-US" dirty="0" err="1">
                <a:solidFill>
                  <a:schemeClr val="tx1"/>
                </a:solidFill>
                <a:ea typeface="+mn-lt"/>
                <a:cs typeface="+mn-lt"/>
              </a:rPr>
              <a:t>Materialflüsse</a:t>
            </a:r>
            <a:r>
              <a:rPr lang="en-US" dirty="0">
                <a:solidFill>
                  <a:schemeClr val="tx1"/>
                </a:solidFill>
                <a:ea typeface="+mn-lt"/>
                <a:cs typeface="+mn-lt"/>
              </a:rPr>
              <a:t> - </a:t>
            </a:r>
            <a:r>
              <a:rPr lang="en-US" dirty="0" err="1">
                <a:solidFill>
                  <a:schemeClr val="tx1"/>
                </a:solidFill>
                <a:ea typeface="+mn-lt"/>
                <a:cs typeface="+mn-lt"/>
              </a:rPr>
              <a:t>insbesondere</a:t>
            </a:r>
            <a:r>
              <a:rPr lang="en-US" dirty="0">
                <a:solidFill>
                  <a:schemeClr val="tx1"/>
                </a:solidFill>
                <a:ea typeface="+mn-lt"/>
                <a:cs typeface="+mn-lt"/>
              </a:rPr>
              <a:t> </a:t>
            </a:r>
            <a:r>
              <a:rPr lang="en-US" dirty="0" err="1">
                <a:solidFill>
                  <a:schemeClr val="tx1"/>
                </a:solidFill>
                <a:ea typeface="+mn-lt"/>
                <a:cs typeface="+mn-lt"/>
              </a:rPr>
              <a:t>im</a:t>
            </a:r>
            <a:r>
              <a:rPr lang="en-US" dirty="0">
                <a:solidFill>
                  <a:schemeClr val="tx1"/>
                </a:solidFill>
                <a:ea typeface="+mn-lt"/>
                <a:cs typeface="+mn-lt"/>
              </a:rPr>
              <a:t> </a:t>
            </a:r>
            <a:r>
              <a:rPr lang="en-US" dirty="0" err="1">
                <a:solidFill>
                  <a:schemeClr val="tx1"/>
                </a:solidFill>
                <a:ea typeface="+mn-lt"/>
                <a:cs typeface="+mn-lt"/>
              </a:rPr>
              <a:t>Hinblick</a:t>
            </a:r>
            <a:r>
              <a:rPr lang="en-US" dirty="0">
                <a:solidFill>
                  <a:schemeClr val="tx1"/>
                </a:solidFill>
                <a:ea typeface="+mn-lt"/>
                <a:cs typeface="+mn-lt"/>
              </a:rPr>
              <a:t> auf </a:t>
            </a:r>
            <a:r>
              <a:rPr lang="en-US" dirty="0" err="1">
                <a:solidFill>
                  <a:schemeClr val="tx1"/>
                </a:solidFill>
                <a:ea typeface="+mn-lt"/>
                <a:cs typeface="+mn-lt"/>
              </a:rPr>
              <a:t>Kohlenstoff</a:t>
            </a:r>
            <a:r>
              <a:rPr lang="en-US" dirty="0">
                <a:solidFill>
                  <a:schemeClr val="tx1"/>
                </a:solidFill>
                <a:ea typeface="+mn-lt"/>
                <a:cs typeface="+mn-lt"/>
              </a:rPr>
              <a:t>.</a:t>
            </a:r>
          </a:p>
          <a:p>
            <a:r>
              <a:rPr lang="en-US" dirty="0" err="1">
                <a:solidFill>
                  <a:schemeClr val="tx1"/>
                </a:solidFill>
                <a:ea typeface="+mn-lt"/>
                <a:cs typeface="+mn-lt"/>
              </a:rPr>
              <a:t>Optimale</a:t>
            </a:r>
            <a:r>
              <a:rPr lang="en-US" dirty="0">
                <a:solidFill>
                  <a:schemeClr val="tx1"/>
                </a:solidFill>
                <a:ea typeface="+mn-lt"/>
                <a:cs typeface="+mn-lt"/>
              </a:rPr>
              <a:t> </a:t>
            </a:r>
            <a:r>
              <a:rPr lang="en-US" dirty="0" err="1">
                <a:solidFill>
                  <a:schemeClr val="tx1"/>
                </a:solidFill>
                <a:ea typeface="+mn-lt"/>
                <a:cs typeface="+mn-lt"/>
              </a:rPr>
              <a:t>Nutzung</a:t>
            </a:r>
            <a:r>
              <a:rPr lang="en-US" dirty="0">
                <a:solidFill>
                  <a:schemeClr val="tx1"/>
                </a:solidFill>
                <a:ea typeface="+mn-lt"/>
                <a:cs typeface="+mn-lt"/>
              </a:rPr>
              <a:t> von </a:t>
            </a:r>
            <a:r>
              <a:rPr lang="en-US" dirty="0" err="1">
                <a:solidFill>
                  <a:schemeClr val="tx1"/>
                </a:solidFill>
                <a:ea typeface="+mn-lt"/>
                <a:cs typeface="+mn-lt"/>
              </a:rPr>
              <a:t>Produktionsabfällen</a:t>
            </a:r>
            <a:endParaRPr lang="en-US" dirty="0">
              <a:solidFill>
                <a:schemeClr val="tx1"/>
              </a:solidFill>
              <a:ea typeface="+mn-lt"/>
              <a:cs typeface="+mn-lt"/>
            </a:endParaRPr>
          </a:p>
          <a:p>
            <a:r>
              <a:rPr lang="en-US" dirty="0" err="1">
                <a:solidFill>
                  <a:schemeClr val="tx1"/>
                </a:solidFill>
                <a:ea typeface="+mn-lt"/>
                <a:cs typeface="+mn-lt"/>
              </a:rPr>
              <a:t>Verwendung</a:t>
            </a:r>
            <a:r>
              <a:rPr lang="en-US" dirty="0">
                <a:solidFill>
                  <a:schemeClr val="tx1"/>
                </a:solidFill>
                <a:ea typeface="+mn-lt"/>
                <a:cs typeface="+mn-lt"/>
              </a:rPr>
              <a:t> </a:t>
            </a:r>
            <a:r>
              <a:rPr lang="en-US" dirty="0" err="1">
                <a:solidFill>
                  <a:schemeClr val="tx1"/>
                </a:solidFill>
                <a:ea typeface="+mn-lt"/>
                <a:cs typeface="+mn-lt"/>
              </a:rPr>
              <a:t>abbaubarer</a:t>
            </a:r>
            <a:r>
              <a:rPr lang="en-US" dirty="0">
                <a:solidFill>
                  <a:schemeClr val="tx1"/>
                </a:solidFill>
                <a:ea typeface="+mn-lt"/>
                <a:cs typeface="+mn-lt"/>
              </a:rPr>
              <a:t> Produkte</a:t>
            </a:r>
          </a:p>
          <a:p>
            <a:r>
              <a:rPr lang="en-US" dirty="0" err="1">
                <a:solidFill>
                  <a:schemeClr val="tx1"/>
                </a:solidFill>
                <a:ea typeface="+mn-lt"/>
                <a:cs typeface="+mn-lt"/>
              </a:rPr>
              <a:t>Einführung</a:t>
            </a:r>
            <a:r>
              <a:rPr lang="en-US" dirty="0">
                <a:solidFill>
                  <a:schemeClr val="tx1"/>
                </a:solidFill>
                <a:ea typeface="+mn-lt"/>
                <a:cs typeface="+mn-lt"/>
              </a:rPr>
              <a:t> </a:t>
            </a:r>
            <a:r>
              <a:rPr lang="en-US" dirty="0" err="1">
                <a:solidFill>
                  <a:schemeClr val="tx1"/>
                </a:solidFill>
                <a:ea typeface="+mn-lt"/>
                <a:cs typeface="+mn-lt"/>
              </a:rPr>
              <a:t>effektiver</a:t>
            </a:r>
            <a:r>
              <a:rPr lang="en-US" dirty="0">
                <a:solidFill>
                  <a:schemeClr val="tx1"/>
                </a:solidFill>
                <a:ea typeface="+mn-lt"/>
                <a:cs typeface="+mn-lt"/>
              </a:rPr>
              <a:t> Sammelsysteme</a:t>
            </a:r>
            <a:endParaRPr lang="en-US" dirty="0">
              <a:solidFill>
                <a:schemeClr val="tx1"/>
              </a:solidFill>
            </a:endParaRPr>
          </a:p>
        </p:txBody>
      </p:sp>
    </p:spTree>
    <p:extLst>
      <p:ext uri="{BB962C8B-B14F-4D97-AF65-F5344CB8AC3E}">
        <p14:creationId xmlns:p14="http://schemas.microsoft.com/office/powerpoint/2010/main" val="2968993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77CEED-1CAA-C465-1DBC-D4B62E8BCEBE}"/>
              </a:ext>
            </a:extLst>
          </p:cNvPr>
          <p:cNvSpPr>
            <a:spLocks noGrp="1"/>
          </p:cNvSpPr>
          <p:nvPr>
            <p:ph type="title"/>
          </p:nvPr>
        </p:nvSpPr>
        <p:spPr/>
        <p:txBody>
          <a:bodyPr/>
          <a:lstStyle/>
          <a:p>
            <a:r>
              <a:rPr lang="sv-SE" dirty="0" err="1"/>
              <a:t>Das</a:t>
            </a:r>
            <a:r>
              <a:rPr lang="sv-SE" dirty="0"/>
              <a:t> </a:t>
            </a:r>
            <a:r>
              <a:rPr lang="sv-SE" dirty="0" err="1"/>
              <a:t>Pariser</a:t>
            </a:r>
            <a:r>
              <a:rPr lang="sv-SE" dirty="0"/>
              <a:t> </a:t>
            </a:r>
            <a:r>
              <a:rPr lang="sv-SE" dirty="0" err="1"/>
              <a:t>Abkommen</a:t>
            </a:r>
            <a:endParaRPr lang="en-US" dirty="0" err="1"/>
          </a:p>
        </p:txBody>
      </p:sp>
      <p:sp>
        <p:nvSpPr>
          <p:cNvPr id="3" name="Platshållare för innehåll 2">
            <a:extLst>
              <a:ext uri="{FF2B5EF4-FFF2-40B4-BE49-F238E27FC236}">
                <a16:creationId xmlns:a16="http://schemas.microsoft.com/office/drawing/2014/main" id="{F7D69FB3-5D2B-B088-9142-4B8B27978B36}"/>
              </a:ext>
            </a:extLst>
          </p:cNvPr>
          <p:cNvSpPr>
            <a:spLocks noGrp="1"/>
          </p:cNvSpPr>
          <p:nvPr>
            <p:ph idx="1"/>
          </p:nvPr>
        </p:nvSpPr>
        <p:spPr/>
        <p:txBody>
          <a:bodyPr vert="horz" lIns="91440" tIns="45720" rIns="91440" bIns="45720" rtlCol="0" anchor="t">
            <a:normAutofit/>
          </a:bodyPr>
          <a:lstStyle/>
          <a:p>
            <a:pPr marL="45720" indent="0">
              <a:buNone/>
            </a:pPr>
            <a:r>
              <a:rPr lang="en-US" sz="2800" dirty="0">
                <a:solidFill>
                  <a:schemeClr val="tx1"/>
                </a:solidFill>
                <a:ea typeface="+mn-lt"/>
                <a:cs typeface="+mn-lt"/>
              </a:rPr>
              <a:t>Ein </a:t>
            </a:r>
            <a:r>
              <a:rPr lang="en-US" sz="2800" dirty="0" err="1">
                <a:solidFill>
                  <a:schemeClr val="tx1"/>
                </a:solidFill>
                <a:ea typeface="+mn-lt"/>
                <a:cs typeface="+mn-lt"/>
              </a:rPr>
              <a:t>Vertrag</a:t>
            </a:r>
            <a:r>
              <a:rPr lang="en-US" sz="2800" dirty="0">
                <a:solidFill>
                  <a:schemeClr val="tx1"/>
                </a:solidFill>
                <a:ea typeface="+mn-lt"/>
                <a:cs typeface="+mn-lt"/>
              </a:rPr>
              <a:t> </a:t>
            </a:r>
            <a:r>
              <a:rPr lang="en-US" sz="2800" dirty="0" err="1">
                <a:solidFill>
                  <a:schemeClr val="tx1"/>
                </a:solidFill>
                <a:ea typeface="+mn-lt"/>
                <a:cs typeface="+mn-lt"/>
              </a:rPr>
              <a:t>zur</a:t>
            </a:r>
            <a:r>
              <a:rPr lang="en-US" sz="2800" dirty="0">
                <a:solidFill>
                  <a:schemeClr val="tx1"/>
                </a:solidFill>
                <a:ea typeface="+mn-lt"/>
                <a:cs typeface="+mn-lt"/>
              </a:rPr>
              <a:t> </a:t>
            </a:r>
            <a:r>
              <a:rPr lang="en-US" sz="2800" dirty="0" err="1">
                <a:solidFill>
                  <a:schemeClr val="tx1"/>
                </a:solidFill>
                <a:ea typeface="+mn-lt"/>
                <a:cs typeface="+mn-lt"/>
              </a:rPr>
              <a:t>Bekämpfung</a:t>
            </a:r>
            <a:r>
              <a:rPr lang="en-US" sz="2800" dirty="0">
                <a:solidFill>
                  <a:schemeClr val="tx1"/>
                </a:solidFill>
                <a:ea typeface="+mn-lt"/>
                <a:cs typeface="+mn-lt"/>
              </a:rPr>
              <a:t> des </a:t>
            </a:r>
            <a:r>
              <a:rPr lang="en-US" sz="2800" dirty="0" err="1">
                <a:solidFill>
                  <a:schemeClr val="tx1"/>
                </a:solidFill>
                <a:ea typeface="+mn-lt"/>
                <a:cs typeface="+mn-lt"/>
              </a:rPr>
              <a:t>Klimawandels</a:t>
            </a:r>
            <a:r>
              <a:rPr lang="en-US" sz="2800" dirty="0">
                <a:solidFill>
                  <a:schemeClr val="tx1"/>
                </a:solidFill>
                <a:ea typeface="+mn-lt"/>
                <a:cs typeface="+mn-lt"/>
              </a:rPr>
              <a:t>. Er </a:t>
            </a:r>
            <a:r>
              <a:rPr lang="en-US" sz="2800" dirty="0" err="1">
                <a:solidFill>
                  <a:schemeClr val="tx1"/>
                </a:solidFill>
                <a:ea typeface="+mn-lt"/>
                <a:cs typeface="+mn-lt"/>
              </a:rPr>
              <a:t>zielt</a:t>
            </a:r>
            <a:r>
              <a:rPr lang="en-US" sz="2800" dirty="0">
                <a:solidFill>
                  <a:schemeClr val="tx1"/>
                </a:solidFill>
                <a:ea typeface="+mn-lt"/>
                <a:cs typeface="+mn-lt"/>
              </a:rPr>
              <a:t> </a:t>
            </a:r>
            <a:r>
              <a:rPr lang="en-US" sz="2800" dirty="0" err="1">
                <a:solidFill>
                  <a:schemeClr val="tx1"/>
                </a:solidFill>
                <a:ea typeface="+mn-lt"/>
                <a:cs typeface="+mn-lt"/>
              </a:rPr>
              <a:t>darauf</a:t>
            </a:r>
            <a:r>
              <a:rPr lang="en-US" sz="2800" dirty="0">
                <a:solidFill>
                  <a:schemeClr val="tx1"/>
                </a:solidFill>
                <a:ea typeface="+mn-lt"/>
                <a:cs typeface="+mn-lt"/>
              </a:rPr>
              <a:t> ab, den </a:t>
            </a:r>
            <a:r>
              <a:rPr lang="en-US" sz="2800" dirty="0" err="1">
                <a:solidFill>
                  <a:schemeClr val="tx1"/>
                </a:solidFill>
                <a:ea typeface="+mn-lt"/>
                <a:cs typeface="+mn-lt"/>
              </a:rPr>
              <a:t>globalen</a:t>
            </a:r>
            <a:r>
              <a:rPr lang="en-US" sz="2800" dirty="0">
                <a:solidFill>
                  <a:schemeClr val="tx1"/>
                </a:solidFill>
                <a:ea typeface="+mn-lt"/>
                <a:cs typeface="+mn-lt"/>
              </a:rPr>
              <a:t> </a:t>
            </a:r>
            <a:r>
              <a:rPr lang="en-US" sz="2800" dirty="0" err="1">
                <a:solidFill>
                  <a:schemeClr val="tx1"/>
                </a:solidFill>
                <a:ea typeface="+mn-lt"/>
                <a:cs typeface="+mn-lt"/>
              </a:rPr>
              <a:t>Temperaturanstieg</a:t>
            </a:r>
            <a:r>
              <a:rPr lang="en-US" sz="2800" dirty="0">
                <a:solidFill>
                  <a:schemeClr val="tx1"/>
                </a:solidFill>
                <a:ea typeface="+mn-lt"/>
                <a:cs typeface="+mn-lt"/>
              </a:rPr>
              <a:t> auf </a:t>
            </a:r>
            <a:r>
              <a:rPr lang="en-US" sz="2800" dirty="0" err="1">
                <a:solidFill>
                  <a:schemeClr val="tx1"/>
                </a:solidFill>
                <a:ea typeface="+mn-lt"/>
                <a:cs typeface="+mn-lt"/>
              </a:rPr>
              <a:t>deutlich</a:t>
            </a:r>
            <a:r>
              <a:rPr lang="en-US" sz="2800" dirty="0">
                <a:solidFill>
                  <a:schemeClr val="tx1"/>
                </a:solidFill>
                <a:ea typeface="+mn-lt"/>
                <a:cs typeface="+mn-lt"/>
              </a:rPr>
              <a:t> </a:t>
            </a:r>
            <a:r>
              <a:rPr lang="en-US" sz="2800" dirty="0" err="1">
                <a:solidFill>
                  <a:schemeClr val="tx1"/>
                </a:solidFill>
                <a:ea typeface="+mn-lt"/>
                <a:cs typeface="+mn-lt"/>
              </a:rPr>
              <a:t>unter</a:t>
            </a:r>
            <a:r>
              <a:rPr lang="en-US" sz="2800" dirty="0">
                <a:solidFill>
                  <a:schemeClr val="tx1"/>
                </a:solidFill>
                <a:ea typeface="+mn-lt"/>
                <a:cs typeface="+mn-lt"/>
              </a:rPr>
              <a:t> 2°C </a:t>
            </a:r>
            <a:r>
              <a:rPr lang="en-US" sz="2800" dirty="0" err="1">
                <a:solidFill>
                  <a:schemeClr val="tx1"/>
                </a:solidFill>
                <a:ea typeface="+mn-lt"/>
                <a:cs typeface="+mn-lt"/>
              </a:rPr>
              <a:t>über</a:t>
            </a:r>
            <a:r>
              <a:rPr lang="en-US" sz="2800" dirty="0">
                <a:solidFill>
                  <a:schemeClr val="tx1"/>
                </a:solidFill>
                <a:ea typeface="+mn-lt"/>
                <a:cs typeface="+mn-lt"/>
              </a:rPr>
              <a:t> dem </a:t>
            </a:r>
            <a:r>
              <a:rPr lang="en-US" sz="2800" dirty="0" err="1">
                <a:solidFill>
                  <a:schemeClr val="tx1"/>
                </a:solidFill>
                <a:ea typeface="+mn-lt"/>
                <a:cs typeface="+mn-lt"/>
              </a:rPr>
              <a:t>vorindustriellen</a:t>
            </a:r>
            <a:r>
              <a:rPr lang="en-US" sz="2800" dirty="0">
                <a:solidFill>
                  <a:schemeClr val="tx1"/>
                </a:solidFill>
                <a:ea typeface="+mn-lt"/>
                <a:cs typeface="+mn-lt"/>
              </a:rPr>
              <a:t> </a:t>
            </a:r>
            <a:r>
              <a:rPr lang="en-US" sz="2800" dirty="0" err="1">
                <a:solidFill>
                  <a:schemeClr val="tx1"/>
                </a:solidFill>
                <a:ea typeface="+mn-lt"/>
                <a:cs typeface="+mn-lt"/>
              </a:rPr>
              <a:t>Niveau</a:t>
            </a:r>
            <a:r>
              <a:rPr lang="en-US" sz="2800" dirty="0">
                <a:solidFill>
                  <a:schemeClr val="tx1"/>
                </a:solidFill>
                <a:ea typeface="+mn-lt"/>
                <a:cs typeface="+mn-lt"/>
              </a:rPr>
              <a:t> </a:t>
            </a:r>
            <a:r>
              <a:rPr lang="en-US" sz="2800" dirty="0" err="1">
                <a:solidFill>
                  <a:schemeClr val="tx1"/>
                </a:solidFill>
                <a:ea typeface="+mn-lt"/>
                <a:cs typeface="+mn-lt"/>
              </a:rPr>
              <a:t>zu</a:t>
            </a:r>
            <a:r>
              <a:rPr lang="en-US" sz="2800" dirty="0">
                <a:solidFill>
                  <a:schemeClr val="tx1"/>
                </a:solidFill>
                <a:ea typeface="+mn-lt"/>
                <a:cs typeface="+mn-lt"/>
              </a:rPr>
              <a:t> </a:t>
            </a:r>
            <a:r>
              <a:rPr lang="en-US" sz="2800" dirty="0" err="1">
                <a:solidFill>
                  <a:schemeClr val="tx1"/>
                </a:solidFill>
                <a:ea typeface="+mn-lt"/>
                <a:cs typeface="+mn-lt"/>
              </a:rPr>
              <a:t>begrenzen</a:t>
            </a:r>
            <a:r>
              <a:rPr lang="en-US" sz="2800" dirty="0">
                <a:solidFill>
                  <a:schemeClr val="tx1"/>
                </a:solidFill>
                <a:ea typeface="+mn-lt"/>
                <a:cs typeface="+mn-lt"/>
              </a:rPr>
              <a:t>. </a:t>
            </a:r>
            <a:r>
              <a:rPr lang="en-US" sz="2800" dirty="0" err="1">
                <a:solidFill>
                  <a:schemeClr val="tx1"/>
                </a:solidFill>
                <a:ea typeface="+mn-lt"/>
                <a:cs typeface="+mn-lt"/>
              </a:rPr>
              <a:t>Jedes</a:t>
            </a:r>
            <a:r>
              <a:rPr lang="en-US" sz="2800" dirty="0">
                <a:solidFill>
                  <a:schemeClr val="tx1"/>
                </a:solidFill>
                <a:ea typeface="+mn-lt"/>
                <a:cs typeface="+mn-lt"/>
              </a:rPr>
              <a:t> </a:t>
            </a:r>
            <a:r>
              <a:rPr lang="en-US" sz="2800" dirty="0" err="1">
                <a:solidFill>
                  <a:schemeClr val="tx1"/>
                </a:solidFill>
                <a:ea typeface="+mn-lt"/>
                <a:cs typeface="+mn-lt"/>
              </a:rPr>
              <a:t>Unterzeichnerland</a:t>
            </a:r>
            <a:r>
              <a:rPr lang="en-US" sz="2800" dirty="0">
                <a:solidFill>
                  <a:schemeClr val="tx1"/>
                </a:solidFill>
                <a:ea typeface="+mn-lt"/>
                <a:cs typeface="+mn-lt"/>
              </a:rPr>
              <a:t> </a:t>
            </a:r>
            <a:r>
              <a:rPr lang="en-US" sz="2800" dirty="0" err="1">
                <a:solidFill>
                  <a:schemeClr val="tx1"/>
                </a:solidFill>
                <a:ea typeface="+mn-lt"/>
                <a:cs typeface="+mn-lt"/>
              </a:rPr>
              <a:t>arbeitet</a:t>
            </a:r>
            <a:r>
              <a:rPr lang="en-US" sz="2800" dirty="0">
                <a:solidFill>
                  <a:schemeClr val="tx1"/>
                </a:solidFill>
                <a:ea typeface="+mn-lt"/>
                <a:cs typeface="+mn-lt"/>
              </a:rPr>
              <a:t> auf </a:t>
            </a:r>
            <a:r>
              <a:rPr lang="en-US" sz="2800" dirty="0" err="1">
                <a:solidFill>
                  <a:schemeClr val="tx1"/>
                </a:solidFill>
                <a:ea typeface="+mn-lt"/>
                <a:cs typeface="+mn-lt"/>
              </a:rPr>
              <a:t>vereinbarte</a:t>
            </a:r>
            <a:r>
              <a:rPr lang="en-US" sz="2800" dirty="0">
                <a:solidFill>
                  <a:schemeClr val="tx1"/>
                </a:solidFill>
                <a:ea typeface="+mn-lt"/>
                <a:cs typeface="+mn-lt"/>
              </a:rPr>
              <a:t> </a:t>
            </a:r>
            <a:r>
              <a:rPr lang="en-US" sz="2800" dirty="0" err="1">
                <a:solidFill>
                  <a:schemeClr val="tx1"/>
                </a:solidFill>
                <a:ea typeface="+mn-lt"/>
                <a:cs typeface="+mn-lt"/>
              </a:rPr>
              <a:t>Ziele</a:t>
            </a:r>
            <a:r>
              <a:rPr lang="en-US" sz="2800" dirty="0">
                <a:solidFill>
                  <a:schemeClr val="tx1"/>
                </a:solidFill>
                <a:ea typeface="+mn-lt"/>
                <a:cs typeface="+mn-lt"/>
              </a:rPr>
              <a:t> </a:t>
            </a:r>
            <a:r>
              <a:rPr lang="en-US" sz="2800" dirty="0" err="1">
                <a:solidFill>
                  <a:schemeClr val="tx1"/>
                </a:solidFill>
                <a:ea typeface="+mn-lt"/>
                <a:cs typeface="+mn-lt"/>
              </a:rPr>
              <a:t>hin</a:t>
            </a:r>
            <a:r>
              <a:rPr lang="en-US" sz="2800" dirty="0">
                <a:solidFill>
                  <a:schemeClr val="tx1"/>
                </a:solidFill>
                <a:ea typeface="+mn-lt"/>
                <a:cs typeface="+mn-lt"/>
              </a:rPr>
              <a:t>. Schweden </a:t>
            </a:r>
            <a:r>
              <a:rPr lang="en-US" sz="2800" dirty="0" err="1">
                <a:solidFill>
                  <a:schemeClr val="tx1"/>
                </a:solidFill>
                <a:ea typeface="+mn-lt"/>
                <a:cs typeface="+mn-lt"/>
              </a:rPr>
              <a:t>zum</a:t>
            </a:r>
            <a:r>
              <a:rPr lang="en-US" sz="2800" dirty="0">
                <a:solidFill>
                  <a:schemeClr val="tx1"/>
                </a:solidFill>
                <a:ea typeface="+mn-lt"/>
                <a:cs typeface="+mn-lt"/>
              </a:rPr>
              <a:t> </a:t>
            </a:r>
            <a:r>
              <a:rPr lang="en-US" sz="2800" dirty="0" err="1">
                <a:solidFill>
                  <a:schemeClr val="tx1"/>
                </a:solidFill>
                <a:ea typeface="+mn-lt"/>
                <a:cs typeface="+mn-lt"/>
              </a:rPr>
              <a:t>Beispiel</a:t>
            </a:r>
            <a:r>
              <a:rPr lang="en-US" sz="2800" dirty="0">
                <a:solidFill>
                  <a:schemeClr val="tx1"/>
                </a:solidFill>
                <a:ea typeface="+mn-lt"/>
                <a:cs typeface="+mn-lt"/>
              </a:rPr>
              <a:t> hat </a:t>
            </a:r>
            <a:r>
              <a:rPr lang="en-US" sz="2800" dirty="0" err="1">
                <a:solidFill>
                  <a:schemeClr val="tx1"/>
                </a:solidFill>
                <a:ea typeface="+mn-lt"/>
                <a:cs typeface="+mn-lt"/>
              </a:rPr>
              <a:t>sich</a:t>
            </a:r>
            <a:r>
              <a:rPr lang="en-US" sz="2800" dirty="0">
                <a:solidFill>
                  <a:schemeClr val="tx1"/>
                </a:solidFill>
                <a:ea typeface="+mn-lt"/>
                <a:cs typeface="+mn-lt"/>
              </a:rPr>
              <a:t> </a:t>
            </a:r>
            <a:r>
              <a:rPr lang="en-US" sz="2800" dirty="0" err="1">
                <a:solidFill>
                  <a:schemeClr val="tx1"/>
                </a:solidFill>
                <a:ea typeface="+mn-lt"/>
                <a:cs typeface="+mn-lt"/>
              </a:rPr>
              <a:t>verpflichtet</a:t>
            </a:r>
            <a:r>
              <a:rPr lang="en-US" sz="2800" dirty="0">
                <a:solidFill>
                  <a:schemeClr val="tx1"/>
                </a:solidFill>
                <a:ea typeface="+mn-lt"/>
                <a:cs typeface="+mn-lt"/>
              </a:rPr>
              <a:t>, bis 2045 </a:t>
            </a:r>
            <a:r>
              <a:rPr lang="en-US" sz="2800" dirty="0" err="1">
                <a:solidFill>
                  <a:schemeClr val="tx1"/>
                </a:solidFill>
                <a:ea typeface="+mn-lt"/>
                <a:cs typeface="+mn-lt"/>
              </a:rPr>
              <a:t>kohlenstoffneutral</a:t>
            </a:r>
            <a:r>
              <a:rPr lang="en-US" sz="2800" dirty="0">
                <a:solidFill>
                  <a:schemeClr val="tx1"/>
                </a:solidFill>
                <a:ea typeface="+mn-lt"/>
                <a:cs typeface="+mn-lt"/>
              </a:rPr>
              <a:t> </a:t>
            </a:r>
            <a:r>
              <a:rPr lang="en-US" sz="2800" dirty="0" err="1">
                <a:solidFill>
                  <a:schemeClr val="tx1"/>
                </a:solidFill>
                <a:ea typeface="+mn-lt"/>
                <a:cs typeface="+mn-lt"/>
              </a:rPr>
              <a:t>zu</a:t>
            </a:r>
            <a:r>
              <a:rPr lang="en-US" sz="2800" dirty="0">
                <a:solidFill>
                  <a:schemeClr val="tx1"/>
                </a:solidFill>
                <a:ea typeface="+mn-lt"/>
                <a:cs typeface="+mn-lt"/>
              </a:rPr>
              <a:t> </a:t>
            </a:r>
            <a:r>
              <a:rPr lang="en-US" sz="2800" dirty="0" err="1">
                <a:solidFill>
                  <a:schemeClr val="tx1"/>
                </a:solidFill>
                <a:ea typeface="+mn-lt"/>
                <a:cs typeface="+mn-lt"/>
              </a:rPr>
              <a:t>werden</a:t>
            </a:r>
            <a:r>
              <a:rPr lang="en-US" sz="2800" dirty="0">
                <a:solidFill>
                  <a:schemeClr val="tx1"/>
                </a:solidFill>
                <a:ea typeface="+mn-lt"/>
                <a:cs typeface="+mn-lt"/>
              </a:rPr>
              <a:t> (Netto-Null-</a:t>
            </a:r>
            <a:r>
              <a:rPr lang="en-US" sz="2800" dirty="0" err="1">
                <a:solidFill>
                  <a:schemeClr val="tx1"/>
                </a:solidFill>
                <a:ea typeface="+mn-lt"/>
                <a:cs typeface="+mn-lt"/>
              </a:rPr>
              <a:t>Emissionen</a:t>
            </a:r>
            <a:r>
              <a:rPr lang="en-US" sz="2800" dirty="0">
                <a:solidFill>
                  <a:schemeClr val="tx1"/>
                </a:solidFill>
                <a:ea typeface="+mn-lt"/>
                <a:cs typeface="+mn-lt"/>
              </a:rPr>
              <a:t>). </a:t>
            </a:r>
            <a:r>
              <a:rPr lang="en-US" sz="2800" dirty="0" err="1">
                <a:solidFill>
                  <a:schemeClr val="tx1"/>
                </a:solidFill>
                <a:ea typeface="+mn-lt"/>
                <a:cs typeface="+mn-lt"/>
              </a:rPr>
              <a:t>Finnland</a:t>
            </a:r>
            <a:r>
              <a:rPr lang="en-US" sz="2800" dirty="0">
                <a:solidFill>
                  <a:schemeClr val="tx1"/>
                </a:solidFill>
                <a:ea typeface="+mn-lt"/>
                <a:cs typeface="+mn-lt"/>
              </a:rPr>
              <a:t> </a:t>
            </a:r>
            <a:r>
              <a:rPr lang="en-US" sz="2800" dirty="0" err="1">
                <a:solidFill>
                  <a:schemeClr val="tx1"/>
                </a:solidFill>
                <a:ea typeface="+mn-lt"/>
                <a:cs typeface="+mn-lt"/>
              </a:rPr>
              <a:t>ist</a:t>
            </a:r>
            <a:r>
              <a:rPr lang="en-US" sz="2800" dirty="0">
                <a:solidFill>
                  <a:schemeClr val="tx1"/>
                </a:solidFill>
                <a:ea typeface="+mn-lt"/>
                <a:cs typeface="+mn-lt"/>
              </a:rPr>
              <a:t> </a:t>
            </a:r>
            <a:r>
              <a:rPr lang="en-US" sz="2800" dirty="0" err="1">
                <a:solidFill>
                  <a:schemeClr val="tx1"/>
                </a:solidFill>
                <a:ea typeface="+mn-lt"/>
                <a:cs typeface="+mn-lt"/>
              </a:rPr>
              <a:t>eines</a:t>
            </a:r>
            <a:r>
              <a:rPr lang="en-US" sz="2800" dirty="0">
                <a:solidFill>
                  <a:schemeClr val="tx1"/>
                </a:solidFill>
                <a:ea typeface="+mn-lt"/>
                <a:cs typeface="+mn-lt"/>
              </a:rPr>
              <a:t> der </a:t>
            </a:r>
            <a:r>
              <a:rPr lang="en-US" sz="2800" dirty="0" err="1">
                <a:solidFill>
                  <a:schemeClr val="tx1"/>
                </a:solidFill>
                <a:ea typeface="+mn-lt"/>
                <a:cs typeface="+mn-lt"/>
              </a:rPr>
              <a:t>ehrgeizigsten</a:t>
            </a:r>
            <a:r>
              <a:rPr lang="en-US" sz="2800" dirty="0">
                <a:solidFill>
                  <a:schemeClr val="tx1"/>
                </a:solidFill>
                <a:ea typeface="+mn-lt"/>
                <a:cs typeface="+mn-lt"/>
              </a:rPr>
              <a:t> Länder </a:t>
            </a:r>
            <a:r>
              <a:rPr lang="en-US" sz="2800" dirty="0" err="1">
                <a:solidFill>
                  <a:schemeClr val="tx1"/>
                </a:solidFill>
                <a:ea typeface="+mn-lt"/>
                <a:cs typeface="+mn-lt"/>
              </a:rPr>
              <a:t>Europas</a:t>
            </a:r>
            <a:r>
              <a:rPr lang="en-US" sz="2800" dirty="0">
                <a:solidFill>
                  <a:schemeClr val="tx1"/>
                </a:solidFill>
                <a:ea typeface="+mn-lt"/>
                <a:cs typeface="+mn-lt"/>
              </a:rPr>
              <a:t>, das bis 2035 </a:t>
            </a:r>
            <a:r>
              <a:rPr lang="en-US" sz="2800" dirty="0" err="1">
                <a:solidFill>
                  <a:schemeClr val="tx1"/>
                </a:solidFill>
                <a:ea typeface="+mn-lt"/>
                <a:cs typeface="+mn-lt"/>
              </a:rPr>
              <a:t>Klimaneutralität</a:t>
            </a:r>
            <a:r>
              <a:rPr lang="en-US" sz="2800" dirty="0">
                <a:solidFill>
                  <a:schemeClr val="tx1"/>
                </a:solidFill>
                <a:ea typeface="+mn-lt"/>
                <a:cs typeface="+mn-lt"/>
              </a:rPr>
              <a:t> </a:t>
            </a:r>
            <a:r>
              <a:rPr lang="en-US" sz="2800" dirty="0" err="1">
                <a:solidFill>
                  <a:schemeClr val="tx1"/>
                </a:solidFill>
                <a:ea typeface="+mn-lt"/>
                <a:cs typeface="+mn-lt"/>
              </a:rPr>
              <a:t>erreichen</a:t>
            </a:r>
            <a:r>
              <a:rPr lang="en-US" sz="2800" dirty="0">
                <a:solidFill>
                  <a:schemeClr val="tx1"/>
                </a:solidFill>
                <a:ea typeface="+mn-lt"/>
                <a:cs typeface="+mn-lt"/>
              </a:rPr>
              <a:t> will. (Ministerium für </a:t>
            </a:r>
            <a:r>
              <a:rPr lang="en-US" sz="2800" dirty="0" err="1">
                <a:solidFill>
                  <a:schemeClr val="tx1"/>
                </a:solidFill>
                <a:ea typeface="+mn-lt"/>
                <a:cs typeface="+mn-lt"/>
              </a:rPr>
              <a:t>auswärtige</a:t>
            </a:r>
            <a:r>
              <a:rPr lang="en-US" sz="2800" dirty="0">
                <a:solidFill>
                  <a:schemeClr val="tx1"/>
                </a:solidFill>
                <a:ea typeface="+mn-lt"/>
                <a:cs typeface="+mn-lt"/>
              </a:rPr>
              <a:t> </a:t>
            </a:r>
            <a:r>
              <a:rPr lang="en-US" sz="2800" dirty="0" err="1">
                <a:solidFill>
                  <a:schemeClr val="tx1"/>
                </a:solidFill>
                <a:ea typeface="+mn-lt"/>
                <a:cs typeface="+mn-lt"/>
              </a:rPr>
              <a:t>Angelegenheiten</a:t>
            </a:r>
            <a:r>
              <a:rPr lang="en-US" sz="2800" dirty="0">
                <a:solidFill>
                  <a:schemeClr val="tx1"/>
                </a:solidFill>
                <a:ea typeface="+mn-lt"/>
                <a:cs typeface="+mn-lt"/>
              </a:rPr>
              <a:t> in </a:t>
            </a:r>
            <a:r>
              <a:rPr lang="en-US" sz="2800" dirty="0" err="1">
                <a:solidFill>
                  <a:schemeClr val="tx1"/>
                </a:solidFill>
                <a:ea typeface="+mn-lt"/>
                <a:cs typeface="+mn-lt"/>
              </a:rPr>
              <a:t>Finnland</a:t>
            </a:r>
            <a:r>
              <a:rPr lang="en-US" sz="2800" dirty="0">
                <a:solidFill>
                  <a:schemeClr val="tx1"/>
                </a:solidFill>
                <a:ea typeface="+mn-lt"/>
                <a:cs typeface="+mn-lt"/>
              </a:rPr>
              <a:t>). Fast die </a:t>
            </a:r>
            <a:r>
              <a:rPr lang="en-US" sz="2800" dirty="0" err="1">
                <a:solidFill>
                  <a:schemeClr val="tx1"/>
                </a:solidFill>
                <a:ea typeface="+mn-lt"/>
                <a:cs typeface="+mn-lt"/>
              </a:rPr>
              <a:t>ganze</a:t>
            </a:r>
            <a:r>
              <a:rPr lang="en-US" sz="2800" dirty="0">
                <a:solidFill>
                  <a:schemeClr val="tx1"/>
                </a:solidFill>
                <a:ea typeface="+mn-lt"/>
                <a:cs typeface="+mn-lt"/>
              </a:rPr>
              <a:t> Welt </a:t>
            </a:r>
            <a:r>
              <a:rPr lang="en-US" sz="2800" dirty="0" err="1">
                <a:solidFill>
                  <a:schemeClr val="tx1"/>
                </a:solidFill>
                <a:ea typeface="+mn-lt"/>
                <a:cs typeface="+mn-lt"/>
              </a:rPr>
              <a:t>arbeitet</a:t>
            </a:r>
            <a:r>
              <a:rPr lang="en-US" sz="2800" dirty="0">
                <a:solidFill>
                  <a:schemeClr val="tx1"/>
                </a:solidFill>
                <a:ea typeface="+mn-lt"/>
                <a:cs typeface="+mn-lt"/>
              </a:rPr>
              <a:t> </a:t>
            </a:r>
            <a:r>
              <a:rPr lang="en-US" sz="2800" dirty="0" err="1">
                <a:solidFill>
                  <a:schemeClr val="tx1"/>
                </a:solidFill>
                <a:ea typeface="+mn-lt"/>
                <a:cs typeface="+mn-lt"/>
              </a:rPr>
              <a:t>daran</a:t>
            </a:r>
            <a:r>
              <a:rPr lang="en-US" sz="2800" dirty="0">
                <a:solidFill>
                  <a:schemeClr val="tx1"/>
                </a:solidFill>
                <a:ea typeface="+mn-lt"/>
                <a:cs typeface="+mn-lt"/>
              </a:rPr>
              <a:t>, bis 2050 </a:t>
            </a:r>
            <a:r>
              <a:rPr lang="en-US" sz="2800" dirty="0" err="1">
                <a:solidFill>
                  <a:schemeClr val="tx1"/>
                </a:solidFill>
                <a:ea typeface="+mn-lt"/>
                <a:cs typeface="+mn-lt"/>
              </a:rPr>
              <a:t>klimaneutral</a:t>
            </a:r>
            <a:r>
              <a:rPr lang="en-US" sz="2800" dirty="0">
                <a:solidFill>
                  <a:schemeClr val="tx1"/>
                </a:solidFill>
                <a:ea typeface="+mn-lt"/>
                <a:cs typeface="+mn-lt"/>
              </a:rPr>
              <a:t> </a:t>
            </a:r>
            <a:r>
              <a:rPr lang="en-US" sz="2800" dirty="0" err="1">
                <a:solidFill>
                  <a:schemeClr val="tx1"/>
                </a:solidFill>
                <a:ea typeface="+mn-lt"/>
                <a:cs typeface="+mn-lt"/>
              </a:rPr>
              <a:t>zu</a:t>
            </a:r>
            <a:r>
              <a:rPr lang="en-US" sz="2800" dirty="0">
                <a:solidFill>
                  <a:schemeClr val="tx1"/>
                </a:solidFill>
                <a:ea typeface="+mn-lt"/>
                <a:cs typeface="+mn-lt"/>
              </a:rPr>
              <a:t> </a:t>
            </a:r>
            <a:r>
              <a:rPr lang="en-US" sz="2800" dirty="0" err="1">
                <a:solidFill>
                  <a:schemeClr val="tx1"/>
                </a:solidFill>
                <a:ea typeface="+mn-lt"/>
                <a:cs typeface="+mn-lt"/>
              </a:rPr>
              <a:t>werden</a:t>
            </a:r>
            <a:r>
              <a:rPr lang="en-US" sz="2800" dirty="0">
                <a:solidFill>
                  <a:schemeClr val="tx1"/>
                </a:solidFill>
                <a:ea typeface="+mn-lt"/>
                <a:cs typeface="+mn-lt"/>
              </a:rPr>
              <a:t>.</a:t>
            </a:r>
            <a:endParaRPr lang="en-US" dirty="0"/>
          </a:p>
          <a:p>
            <a:pPr marL="45720" indent="0">
              <a:buNone/>
            </a:pPr>
            <a:endParaRPr lang="en-US" sz="2800" b="1" dirty="0">
              <a:solidFill>
                <a:schemeClr val="tx1"/>
              </a:solidFill>
            </a:endParaRPr>
          </a:p>
        </p:txBody>
      </p:sp>
    </p:spTree>
    <p:extLst>
      <p:ext uri="{BB962C8B-B14F-4D97-AF65-F5344CB8AC3E}">
        <p14:creationId xmlns:p14="http://schemas.microsoft.com/office/powerpoint/2010/main" val="424573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12" name="Rectangle 11">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cxnSp>
        <p:nvCxnSpPr>
          <p:cNvPr id="14" name="Straight Connector 13">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B0513689-D00A-4D15-B8A3-AA50EC4B2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4" name="Rubrik 3">
            <a:extLst>
              <a:ext uri="{FF2B5EF4-FFF2-40B4-BE49-F238E27FC236}">
                <a16:creationId xmlns:a16="http://schemas.microsoft.com/office/drawing/2014/main" id="{527118B7-6A1A-3614-EA78-498587B0DF29}"/>
              </a:ext>
            </a:extLst>
          </p:cNvPr>
          <p:cNvSpPr>
            <a:spLocks noGrp="1"/>
          </p:cNvSpPr>
          <p:nvPr>
            <p:ph type="title"/>
          </p:nvPr>
        </p:nvSpPr>
        <p:spPr>
          <a:xfrm>
            <a:off x="1775900" y="637563"/>
            <a:ext cx="8640201" cy="3070370"/>
          </a:xfrm>
        </p:spPr>
        <p:txBody>
          <a:bodyPr vert="horz" lIns="91440" tIns="45720" rIns="91440" bIns="45720" rtlCol="0" anchor="b">
            <a:normAutofit/>
          </a:bodyPr>
          <a:lstStyle/>
          <a:p>
            <a:pPr algn="ctr">
              <a:lnSpc>
                <a:spcPct val="85000"/>
              </a:lnSpc>
            </a:pPr>
            <a:r>
              <a:rPr lang="en-US" sz="4000" b="1" cap="all" dirty="0">
                <a:solidFill>
                  <a:schemeClr val="tx1"/>
                </a:solidFill>
              </a:rPr>
              <a:t>“</a:t>
            </a:r>
            <a:r>
              <a:rPr lang="en-US" sz="4000" cap="all" dirty="0">
                <a:solidFill>
                  <a:schemeClr val="tx1"/>
                </a:solidFill>
                <a:ea typeface="+mj-lt"/>
                <a:cs typeface="+mj-lt"/>
              </a:rPr>
              <a:t>Wie wunderbar </a:t>
            </a:r>
            <a:r>
              <a:rPr lang="en-US" sz="4000" cap="all" dirty="0" err="1">
                <a:solidFill>
                  <a:schemeClr val="tx1"/>
                </a:solidFill>
                <a:ea typeface="+mj-lt"/>
                <a:cs typeface="+mj-lt"/>
              </a:rPr>
              <a:t>ist</a:t>
            </a:r>
            <a:r>
              <a:rPr lang="en-US" sz="4000" cap="all" dirty="0">
                <a:solidFill>
                  <a:schemeClr val="tx1"/>
                </a:solidFill>
                <a:ea typeface="+mj-lt"/>
                <a:cs typeface="+mj-lt"/>
              </a:rPr>
              <a:t> es, </a:t>
            </a:r>
            <a:r>
              <a:rPr lang="en-US" sz="4000" cap="all" dirty="0" err="1">
                <a:solidFill>
                  <a:schemeClr val="tx1"/>
                </a:solidFill>
                <a:ea typeface="+mj-lt"/>
                <a:cs typeface="+mj-lt"/>
              </a:rPr>
              <a:t>dass</a:t>
            </a:r>
            <a:r>
              <a:rPr lang="en-US" sz="4000" cap="all" dirty="0">
                <a:solidFill>
                  <a:schemeClr val="tx1"/>
                </a:solidFill>
                <a:ea typeface="+mj-lt"/>
                <a:cs typeface="+mj-lt"/>
              </a:rPr>
              <a:t> </a:t>
            </a:r>
            <a:r>
              <a:rPr lang="en-US" sz="4000" cap="all" dirty="0" err="1">
                <a:solidFill>
                  <a:schemeClr val="tx1"/>
                </a:solidFill>
                <a:ea typeface="+mj-lt"/>
                <a:cs typeface="+mj-lt"/>
              </a:rPr>
              <a:t>niemand</a:t>
            </a:r>
            <a:r>
              <a:rPr lang="en-US" sz="4000" cap="all" dirty="0">
                <a:solidFill>
                  <a:schemeClr val="tx1"/>
                </a:solidFill>
                <a:ea typeface="+mj-lt"/>
                <a:cs typeface="+mj-lt"/>
              </a:rPr>
              <a:t> </a:t>
            </a:r>
            <a:r>
              <a:rPr lang="en-US" sz="4000" cap="all" dirty="0" err="1">
                <a:solidFill>
                  <a:schemeClr val="tx1"/>
                </a:solidFill>
                <a:ea typeface="+mj-lt"/>
                <a:cs typeface="+mj-lt"/>
              </a:rPr>
              <a:t>auch</a:t>
            </a:r>
            <a:r>
              <a:rPr lang="en-US" sz="4000" cap="all" dirty="0">
                <a:solidFill>
                  <a:schemeClr val="tx1"/>
                </a:solidFill>
                <a:ea typeface="+mj-lt"/>
                <a:cs typeface="+mj-lt"/>
              </a:rPr>
              <a:t> </a:t>
            </a:r>
            <a:r>
              <a:rPr lang="en-US" sz="4000" cap="all" dirty="0" err="1">
                <a:solidFill>
                  <a:schemeClr val="tx1"/>
                </a:solidFill>
                <a:ea typeface="+mj-lt"/>
                <a:cs typeface="+mj-lt"/>
              </a:rPr>
              <a:t>nur</a:t>
            </a:r>
            <a:r>
              <a:rPr lang="en-US" sz="4000" cap="all" dirty="0">
                <a:solidFill>
                  <a:schemeClr val="tx1"/>
                </a:solidFill>
                <a:ea typeface="+mj-lt"/>
                <a:cs typeface="+mj-lt"/>
              </a:rPr>
              <a:t> </a:t>
            </a:r>
            <a:r>
              <a:rPr lang="en-US" sz="4000" cap="all" dirty="0" err="1">
                <a:solidFill>
                  <a:schemeClr val="tx1"/>
                </a:solidFill>
                <a:ea typeface="+mj-lt"/>
                <a:cs typeface="+mj-lt"/>
              </a:rPr>
              <a:t>einen</a:t>
            </a:r>
            <a:r>
              <a:rPr lang="en-US" sz="4000" cap="all" dirty="0">
                <a:solidFill>
                  <a:schemeClr val="tx1"/>
                </a:solidFill>
                <a:ea typeface="+mj-lt"/>
                <a:cs typeface="+mj-lt"/>
              </a:rPr>
              <a:t> Moment </a:t>
            </a:r>
            <a:r>
              <a:rPr lang="en-US" sz="4000" cap="all" dirty="0" err="1">
                <a:solidFill>
                  <a:schemeClr val="tx1"/>
                </a:solidFill>
                <a:ea typeface="+mj-lt"/>
                <a:cs typeface="+mj-lt"/>
              </a:rPr>
              <a:t>warten</a:t>
            </a:r>
            <a:r>
              <a:rPr lang="en-US" sz="4000" cap="all" dirty="0">
                <a:solidFill>
                  <a:schemeClr val="tx1"/>
                </a:solidFill>
                <a:ea typeface="+mj-lt"/>
                <a:cs typeface="+mj-lt"/>
              </a:rPr>
              <a:t> muss, bevor er </a:t>
            </a:r>
            <a:r>
              <a:rPr lang="en-US" sz="4000" cap="all" dirty="0" err="1">
                <a:solidFill>
                  <a:schemeClr val="tx1"/>
                </a:solidFill>
                <a:ea typeface="+mj-lt"/>
                <a:cs typeface="+mj-lt"/>
              </a:rPr>
              <a:t>beginnt</a:t>
            </a:r>
            <a:r>
              <a:rPr lang="en-US" sz="4000" cap="all" dirty="0">
                <a:solidFill>
                  <a:schemeClr val="tx1"/>
                </a:solidFill>
                <a:ea typeface="+mj-lt"/>
                <a:cs typeface="+mj-lt"/>
              </a:rPr>
              <a:t>, die Welt </a:t>
            </a:r>
            <a:r>
              <a:rPr lang="en-US" sz="4000" cap="all" dirty="0" err="1">
                <a:solidFill>
                  <a:schemeClr val="tx1"/>
                </a:solidFill>
                <a:ea typeface="+mj-lt"/>
                <a:cs typeface="+mj-lt"/>
              </a:rPr>
              <a:t>zu</a:t>
            </a:r>
            <a:r>
              <a:rPr lang="en-US" sz="4000" cap="all" dirty="0">
                <a:solidFill>
                  <a:schemeClr val="tx1"/>
                </a:solidFill>
                <a:ea typeface="+mj-lt"/>
                <a:cs typeface="+mj-lt"/>
              </a:rPr>
              <a:t> </a:t>
            </a:r>
            <a:r>
              <a:rPr lang="en-US" sz="4000" cap="all" dirty="0" err="1">
                <a:solidFill>
                  <a:schemeClr val="tx1"/>
                </a:solidFill>
                <a:ea typeface="+mj-lt"/>
                <a:cs typeface="+mj-lt"/>
              </a:rPr>
              <a:t>verbessern</a:t>
            </a:r>
            <a:r>
              <a:rPr lang="en-US" sz="4000" b="1" cap="all" dirty="0">
                <a:solidFill>
                  <a:schemeClr val="tx1"/>
                </a:solidFill>
              </a:rPr>
              <a:t>”</a:t>
            </a:r>
            <a:br>
              <a:rPr lang="en-US" sz="4000" b="1" cap="all" dirty="0">
                <a:solidFill>
                  <a:schemeClr val="tx1"/>
                </a:solidFill>
              </a:rPr>
            </a:br>
            <a:br>
              <a:rPr lang="en-US" sz="4000" b="1" cap="all" dirty="0">
                <a:solidFill>
                  <a:schemeClr val="tx1"/>
                </a:solidFill>
              </a:rPr>
            </a:br>
            <a:r>
              <a:rPr lang="en-US" sz="2700" b="1" cap="all" dirty="0">
                <a:solidFill>
                  <a:schemeClr val="tx1"/>
                </a:solidFill>
              </a:rPr>
              <a:t>~ </a:t>
            </a:r>
            <a:r>
              <a:rPr lang="en-US" sz="2700" b="1" cap="all" dirty="0" err="1">
                <a:solidFill>
                  <a:schemeClr val="tx1"/>
                </a:solidFill>
              </a:rPr>
              <a:t>anne</a:t>
            </a:r>
            <a:r>
              <a:rPr lang="en-US" sz="2700" b="1" cap="all" dirty="0">
                <a:solidFill>
                  <a:schemeClr val="tx1"/>
                </a:solidFill>
              </a:rPr>
              <a:t> Frank</a:t>
            </a:r>
          </a:p>
        </p:txBody>
      </p:sp>
      <p:pic>
        <p:nvPicPr>
          <p:cNvPr id="2" name="Picture 1" descr="A close-up of a flag&#10;&#10;AI-generated content may be incorrect.">
            <a:extLst>
              <a:ext uri="{FF2B5EF4-FFF2-40B4-BE49-F238E27FC236}">
                <a16:creationId xmlns:a16="http://schemas.microsoft.com/office/drawing/2014/main" id="{ABC39A60-855A-909F-CE2D-D29D0ABBE3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56729" y="5077174"/>
            <a:ext cx="2703064" cy="1143263"/>
          </a:xfrm>
          <a:prstGeom prst="rect">
            <a:avLst/>
          </a:prstGeom>
          <a:ln>
            <a:solidFill>
              <a:schemeClr val="tx1"/>
            </a:solidFill>
          </a:ln>
        </p:spPr>
      </p:pic>
    </p:spTree>
    <p:extLst>
      <p:ext uri="{BB962C8B-B14F-4D97-AF65-F5344CB8AC3E}">
        <p14:creationId xmlns:p14="http://schemas.microsoft.com/office/powerpoint/2010/main" val="383950056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C1BC7AF-F45F-1288-77E1-DAF2105B088C}"/>
              </a:ext>
            </a:extLst>
          </p:cNvPr>
          <p:cNvSpPr>
            <a:spLocks noGrp="1"/>
          </p:cNvSpPr>
          <p:nvPr>
            <p:ph type="title"/>
          </p:nvPr>
        </p:nvSpPr>
        <p:spPr/>
        <p:txBody>
          <a:bodyPr/>
          <a:lstStyle/>
          <a:p>
            <a:r>
              <a:rPr lang="sv-SE" dirty="0" err="1">
                <a:ea typeface="+mj-lt"/>
                <a:cs typeface="+mj-lt"/>
              </a:rPr>
              <a:t>Der</a:t>
            </a:r>
            <a:r>
              <a:rPr lang="sv-SE" dirty="0">
                <a:ea typeface="+mj-lt"/>
                <a:cs typeface="+mj-lt"/>
              </a:rPr>
              <a:t> </a:t>
            </a:r>
            <a:r>
              <a:rPr lang="sv-SE" dirty="0" err="1">
                <a:ea typeface="+mj-lt"/>
                <a:cs typeface="+mj-lt"/>
              </a:rPr>
              <a:t>Begriff</a:t>
            </a:r>
            <a:r>
              <a:rPr lang="sv-SE" dirty="0">
                <a:ea typeface="+mj-lt"/>
                <a:cs typeface="+mj-lt"/>
              </a:rPr>
              <a:t> </a:t>
            </a:r>
            <a:r>
              <a:rPr lang="sv-SE" dirty="0" err="1">
                <a:ea typeface="+mj-lt"/>
                <a:cs typeface="+mj-lt"/>
              </a:rPr>
              <a:t>Bioökonomie</a:t>
            </a:r>
            <a:r>
              <a:rPr lang="sv-SE" dirty="0">
                <a:ea typeface="+mj-lt"/>
                <a:cs typeface="+mj-lt"/>
              </a:rPr>
              <a:t> Definition</a:t>
            </a:r>
            <a:r>
              <a:rPr lang="sv-SE" b="0" i="0" dirty="0">
                <a:effectLst/>
                <a:latin typeface="Google Sans"/>
              </a:rPr>
              <a:t>:</a:t>
            </a:r>
            <a:endParaRPr lang="sv-SE" dirty="0"/>
          </a:p>
        </p:txBody>
      </p:sp>
      <p:sp>
        <p:nvSpPr>
          <p:cNvPr id="6" name="Platshållare för innehåll 5">
            <a:extLst>
              <a:ext uri="{FF2B5EF4-FFF2-40B4-BE49-F238E27FC236}">
                <a16:creationId xmlns:a16="http://schemas.microsoft.com/office/drawing/2014/main" id="{CCB162A4-C0CE-6F90-7305-B1A1BFBAE6CA}"/>
              </a:ext>
            </a:extLst>
          </p:cNvPr>
          <p:cNvSpPr>
            <a:spLocks noGrp="1"/>
          </p:cNvSpPr>
          <p:nvPr>
            <p:ph idx="1"/>
          </p:nvPr>
        </p:nvSpPr>
        <p:spPr/>
        <p:txBody>
          <a:bodyPr vert="horz" lIns="91440" tIns="45720" rIns="91440" bIns="45720" rtlCol="0" anchor="t">
            <a:normAutofit/>
          </a:bodyPr>
          <a:lstStyle/>
          <a:p>
            <a:pPr marL="571500" indent="-571500"/>
            <a:r>
              <a:rPr lang="en-US" sz="4000" dirty="0">
                <a:ea typeface="+mn-lt"/>
                <a:cs typeface="+mn-lt"/>
              </a:rPr>
              <a:t>Die </a:t>
            </a:r>
            <a:r>
              <a:rPr lang="en-US" sz="4000" err="1">
                <a:ea typeface="+mn-lt"/>
                <a:cs typeface="+mn-lt"/>
              </a:rPr>
              <a:t>Bioökonomie</a:t>
            </a:r>
            <a:r>
              <a:rPr lang="en-US" sz="4000" dirty="0">
                <a:ea typeface="+mn-lt"/>
                <a:cs typeface="+mn-lt"/>
              </a:rPr>
              <a:t> </a:t>
            </a:r>
            <a:r>
              <a:rPr lang="en-US" sz="4000" err="1">
                <a:ea typeface="+mn-lt"/>
                <a:cs typeface="+mn-lt"/>
              </a:rPr>
              <a:t>ist</a:t>
            </a:r>
            <a:r>
              <a:rPr lang="en-US" sz="4000" dirty="0">
                <a:ea typeface="+mn-lt"/>
                <a:cs typeface="+mn-lt"/>
              </a:rPr>
              <a:t> </a:t>
            </a:r>
            <a:r>
              <a:rPr lang="en-US" sz="4000" err="1">
                <a:ea typeface="+mn-lt"/>
                <a:cs typeface="+mn-lt"/>
              </a:rPr>
              <a:t>eine</a:t>
            </a:r>
            <a:r>
              <a:rPr lang="en-US" sz="4000" dirty="0">
                <a:ea typeface="+mn-lt"/>
                <a:cs typeface="+mn-lt"/>
              </a:rPr>
              <a:t> </a:t>
            </a:r>
            <a:r>
              <a:rPr lang="en-US" sz="4000" err="1">
                <a:ea typeface="+mn-lt"/>
                <a:cs typeface="+mn-lt"/>
              </a:rPr>
              <a:t>Wirtschaft</a:t>
            </a:r>
            <a:r>
              <a:rPr lang="en-US" sz="4000" dirty="0">
                <a:ea typeface="+mn-lt"/>
                <a:cs typeface="+mn-lt"/>
              </a:rPr>
              <a:t>, in der </a:t>
            </a:r>
            <a:r>
              <a:rPr lang="en-US" sz="4000" err="1">
                <a:ea typeface="+mn-lt"/>
                <a:cs typeface="+mn-lt"/>
              </a:rPr>
              <a:t>Materialien</a:t>
            </a:r>
            <a:r>
              <a:rPr lang="en-US" sz="4000" dirty="0">
                <a:ea typeface="+mn-lt"/>
                <a:cs typeface="+mn-lt"/>
              </a:rPr>
              <a:t>, </a:t>
            </a:r>
            <a:r>
              <a:rPr lang="en-US" sz="4000" err="1">
                <a:ea typeface="+mn-lt"/>
                <a:cs typeface="+mn-lt"/>
              </a:rPr>
              <a:t>Chemikalien</a:t>
            </a:r>
            <a:r>
              <a:rPr lang="en-US" sz="4000" dirty="0">
                <a:ea typeface="+mn-lt"/>
                <a:cs typeface="+mn-lt"/>
              </a:rPr>
              <a:t> und Energie </a:t>
            </a:r>
            <a:r>
              <a:rPr lang="en-US" sz="4000" err="1">
                <a:ea typeface="+mn-lt"/>
                <a:cs typeface="+mn-lt"/>
              </a:rPr>
              <a:t>aus</a:t>
            </a:r>
            <a:r>
              <a:rPr lang="en-US" sz="4000" dirty="0">
                <a:ea typeface="+mn-lt"/>
                <a:cs typeface="+mn-lt"/>
              </a:rPr>
              <a:t> </a:t>
            </a:r>
            <a:r>
              <a:rPr lang="en-US" sz="4000" err="1">
                <a:ea typeface="+mn-lt"/>
                <a:cs typeface="+mn-lt"/>
              </a:rPr>
              <a:t>erneuerbaren</a:t>
            </a:r>
            <a:r>
              <a:rPr lang="en-US" sz="4000" dirty="0">
                <a:ea typeface="+mn-lt"/>
                <a:cs typeface="+mn-lt"/>
              </a:rPr>
              <a:t> </a:t>
            </a:r>
            <a:r>
              <a:rPr lang="en-US" sz="4000" err="1">
                <a:ea typeface="+mn-lt"/>
                <a:cs typeface="+mn-lt"/>
              </a:rPr>
              <a:t>biobasierten</a:t>
            </a:r>
            <a:r>
              <a:rPr lang="en-US" sz="4000" dirty="0">
                <a:ea typeface="+mn-lt"/>
                <a:cs typeface="+mn-lt"/>
              </a:rPr>
              <a:t> </a:t>
            </a:r>
            <a:r>
              <a:rPr lang="en-US" sz="4000" err="1">
                <a:ea typeface="+mn-lt"/>
                <a:cs typeface="+mn-lt"/>
              </a:rPr>
              <a:t>Rohstoffen</a:t>
            </a:r>
            <a:r>
              <a:rPr lang="en-US" sz="4000" dirty="0">
                <a:ea typeface="+mn-lt"/>
                <a:cs typeface="+mn-lt"/>
              </a:rPr>
              <a:t> </a:t>
            </a:r>
            <a:r>
              <a:rPr lang="en-US" sz="4000" err="1">
                <a:ea typeface="+mn-lt"/>
                <a:cs typeface="+mn-lt"/>
              </a:rPr>
              <a:t>gewonnen</a:t>
            </a:r>
            <a:r>
              <a:rPr lang="en-US" sz="4000" dirty="0">
                <a:ea typeface="+mn-lt"/>
                <a:cs typeface="+mn-lt"/>
              </a:rPr>
              <a:t> </a:t>
            </a:r>
            <a:r>
              <a:rPr lang="en-US" sz="4000" err="1">
                <a:ea typeface="+mn-lt"/>
                <a:cs typeface="+mn-lt"/>
              </a:rPr>
              <a:t>werden</a:t>
            </a:r>
            <a:r>
              <a:rPr lang="en-US" sz="4000" dirty="0">
                <a:ea typeface="+mn-lt"/>
                <a:cs typeface="+mn-lt"/>
              </a:rPr>
              <a:t>.</a:t>
            </a:r>
            <a:endParaRPr lang="sv-SE" sz="4000" dirty="0">
              <a:ea typeface="+mn-lt"/>
              <a:cs typeface="+mn-lt"/>
            </a:endParaRPr>
          </a:p>
        </p:txBody>
      </p:sp>
    </p:spTree>
    <p:extLst>
      <p:ext uri="{BB962C8B-B14F-4D97-AF65-F5344CB8AC3E}">
        <p14:creationId xmlns:p14="http://schemas.microsoft.com/office/powerpoint/2010/main" val="357917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79A225-3F5F-EC59-D754-B000ED8F3655}"/>
              </a:ext>
            </a:extLst>
          </p:cNvPr>
          <p:cNvSpPr>
            <a:spLocks noGrp="1"/>
          </p:cNvSpPr>
          <p:nvPr>
            <p:ph type="title"/>
          </p:nvPr>
        </p:nvSpPr>
        <p:spPr>
          <a:xfrm>
            <a:off x="1183340" y="609600"/>
            <a:ext cx="9835179" cy="1356360"/>
          </a:xfrm>
        </p:spPr>
        <p:txBody>
          <a:bodyPr>
            <a:normAutofit/>
          </a:bodyPr>
          <a:lstStyle/>
          <a:p>
            <a:r>
              <a:rPr lang="sv-SE" dirty="0" err="1">
                <a:ea typeface="+mj-lt"/>
                <a:cs typeface="+mj-lt"/>
              </a:rPr>
              <a:t>Das</a:t>
            </a:r>
            <a:r>
              <a:rPr lang="sv-SE" dirty="0">
                <a:ea typeface="+mj-lt"/>
                <a:cs typeface="+mj-lt"/>
              </a:rPr>
              <a:t> </a:t>
            </a:r>
            <a:r>
              <a:rPr lang="sv-SE" dirty="0" err="1">
                <a:ea typeface="+mj-lt"/>
                <a:cs typeface="+mj-lt"/>
              </a:rPr>
              <a:t>Konzept</a:t>
            </a:r>
            <a:r>
              <a:rPr lang="sv-SE" dirty="0">
                <a:ea typeface="+mj-lt"/>
                <a:cs typeface="+mj-lt"/>
              </a:rPr>
              <a:t> </a:t>
            </a:r>
            <a:r>
              <a:rPr lang="sv-SE" dirty="0" err="1">
                <a:ea typeface="+mj-lt"/>
                <a:cs typeface="+mj-lt"/>
              </a:rPr>
              <a:t>der</a:t>
            </a:r>
            <a:r>
              <a:rPr lang="sv-SE" dirty="0">
                <a:ea typeface="+mj-lt"/>
                <a:cs typeface="+mj-lt"/>
              </a:rPr>
              <a:t> </a:t>
            </a:r>
            <a:r>
              <a:rPr lang="sv-SE" dirty="0" err="1">
                <a:ea typeface="+mj-lt"/>
                <a:cs typeface="+mj-lt"/>
              </a:rPr>
              <a:t>linearen</a:t>
            </a:r>
            <a:r>
              <a:rPr lang="sv-SE" dirty="0">
                <a:ea typeface="+mj-lt"/>
                <a:cs typeface="+mj-lt"/>
              </a:rPr>
              <a:t> </a:t>
            </a:r>
            <a:r>
              <a:rPr lang="sv-SE" dirty="0" err="1">
                <a:ea typeface="+mj-lt"/>
                <a:cs typeface="+mj-lt"/>
              </a:rPr>
              <a:t>Wirtschaft</a:t>
            </a:r>
            <a:r>
              <a:rPr lang="sv-SE" dirty="0">
                <a:ea typeface="+mj-lt"/>
                <a:cs typeface="+mj-lt"/>
              </a:rPr>
              <a:t> Definition:</a:t>
            </a:r>
            <a:endParaRPr lang="en-US" dirty="0"/>
          </a:p>
        </p:txBody>
      </p:sp>
      <p:sp>
        <p:nvSpPr>
          <p:cNvPr id="4" name="Platshållare för innehåll 3">
            <a:extLst>
              <a:ext uri="{FF2B5EF4-FFF2-40B4-BE49-F238E27FC236}">
                <a16:creationId xmlns:a16="http://schemas.microsoft.com/office/drawing/2014/main" id="{25761C45-D966-93B0-DB79-3B99B863F8BE}"/>
              </a:ext>
            </a:extLst>
          </p:cNvPr>
          <p:cNvSpPr>
            <a:spLocks noGrp="1"/>
          </p:cNvSpPr>
          <p:nvPr>
            <p:ph idx="1"/>
          </p:nvPr>
        </p:nvSpPr>
        <p:spPr/>
        <p:txBody>
          <a:bodyPr vert="horz" lIns="91440" tIns="45720" rIns="91440" bIns="45720" rtlCol="0" anchor="t">
            <a:normAutofit/>
          </a:bodyPr>
          <a:lstStyle/>
          <a:p>
            <a:r>
              <a:rPr lang="en-US" sz="4000" dirty="0">
                <a:solidFill>
                  <a:schemeClr val="tx1"/>
                </a:solidFill>
                <a:ea typeface="+mn-lt"/>
                <a:cs typeface="+mn-lt"/>
              </a:rPr>
              <a:t>Die </a:t>
            </a:r>
            <a:r>
              <a:rPr lang="en-US" sz="4000" err="1">
                <a:solidFill>
                  <a:schemeClr val="tx1"/>
                </a:solidFill>
                <a:ea typeface="+mn-lt"/>
                <a:cs typeface="+mn-lt"/>
              </a:rPr>
              <a:t>lineare</a:t>
            </a:r>
            <a:r>
              <a:rPr lang="en-US" sz="4000" dirty="0">
                <a:solidFill>
                  <a:schemeClr val="tx1"/>
                </a:solidFill>
                <a:ea typeface="+mn-lt"/>
                <a:cs typeface="+mn-lt"/>
              </a:rPr>
              <a:t> </a:t>
            </a:r>
            <a:r>
              <a:rPr lang="en-US" sz="4000" err="1">
                <a:solidFill>
                  <a:schemeClr val="tx1"/>
                </a:solidFill>
                <a:ea typeface="+mn-lt"/>
                <a:cs typeface="+mn-lt"/>
              </a:rPr>
              <a:t>Wirtschaft</a:t>
            </a:r>
            <a:r>
              <a:rPr lang="en-US" sz="4000" dirty="0">
                <a:solidFill>
                  <a:schemeClr val="tx1"/>
                </a:solidFill>
                <a:ea typeface="+mn-lt"/>
                <a:cs typeface="+mn-lt"/>
              </a:rPr>
              <a:t> </a:t>
            </a:r>
            <a:r>
              <a:rPr lang="en-US" sz="4000" err="1">
                <a:solidFill>
                  <a:schemeClr val="tx1"/>
                </a:solidFill>
                <a:ea typeface="+mn-lt"/>
                <a:cs typeface="+mn-lt"/>
              </a:rPr>
              <a:t>ist</a:t>
            </a:r>
            <a:r>
              <a:rPr lang="en-US" sz="4000" dirty="0">
                <a:solidFill>
                  <a:schemeClr val="tx1"/>
                </a:solidFill>
                <a:ea typeface="+mn-lt"/>
                <a:cs typeface="+mn-lt"/>
              </a:rPr>
              <a:t> </a:t>
            </a:r>
            <a:r>
              <a:rPr lang="en-US" sz="4000" err="1">
                <a:solidFill>
                  <a:schemeClr val="tx1"/>
                </a:solidFill>
                <a:ea typeface="+mn-lt"/>
                <a:cs typeface="+mn-lt"/>
              </a:rPr>
              <a:t>eine</a:t>
            </a:r>
            <a:r>
              <a:rPr lang="en-US" sz="4000" dirty="0">
                <a:solidFill>
                  <a:schemeClr val="tx1"/>
                </a:solidFill>
                <a:ea typeface="+mn-lt"/>
                <a:cs typeface="+mn-lt"/>
              </a:rPr>
              <a:t> </a:t>
            </a:r>
            <a:r>
              <a:rPr lang="en-US" sz="4000" err="1">
                <a:solidFill>
                  <a:schemeClr val="tx1"/>
                </a:solidFill>
                <a:ea typeface="+mn-lt"/>
                <a:cs typeface="+mn-lt"/>
              </a:rPr>
              <a:t>Wirtschaftweise</a:t>
            </a:r>
            <a:r>
              <a:rPr lang="en-US" sz="4000" dirty="0">
                <a:solidFill>
                  <a:schemeClr val="tx1"/>
                </a:solidFill>
                <a:ea typeface="+mn-lt"/>
                <a:cs typeface="+mn-lt"/>
              </a:rPr>
              <a:t>, die </a:t>
            </a:r>
            <a:r>
              <a:rPr lang="en-US" sz="4000" err="1">
                <a:solidFill>
                  <a:schemeClr val="tx1"/>
                </a:solidFill>
                <a:ea typeface="+mn-lt"/>
                <a:cs typeface="+mn-lt"/>
              </a:rPr>
              <a:t>natürliche</a:t>
            </a:r>
            <a:r>
              <a:rPr lang="en-US" sz="4000" dirty="0">
                <a:solidFill>
                  <a:schemeClr val="tx1"/>
                </a:solidFill>
                <a:ea typeface="+mn-lt"/>
                <a:cs typeface="+mn-lt"/>
              </a:rPr>
              <a:t> </a:t>
            </a:r>
            <a:r>
              <a:rPr lang="en-US" sz="4000" err="1">
                <a:solidFill>
                  <a:schemeClr val="tx1"/>
                </a:solidFill>
                <a:ea typeface="+mn-lt"/>
                <a:cs typeface="+mn-lt"/>
              </a:rPr>
              <a:t>Ressourcen</a:t>
            </a:r>
            <a:r>
              <a:rPr lang="en-US" sz="4000" dirty="0">
                <a:solidFill>
                  <a:schemeClr val="tx1"/>
                </a:solidFill>
                <a:ea typeface="+mn-lt"/>
                <a:cs typeface="+mn-lt"/>
              </a:rPr>
              <a:t> </a:t>
            </a:r>
            <a:r>
              <a:rPr lang="en-US" sz="4000" err="1">
                <a:solidFill>
                  <a:schemeClr val="tx1"/>
                </a:solidFill>
                <a:ea typeface="+mn-lt"/>
                <a:cs typeface="+mn-lt"/>
              </a:rPr>
              <a:t>abbaut</a:t>
            </a:r>
            <a:r>
              <a:rPr lang="en-US" sz="4000" dirty="0">
                <a:solidFill>
                  <a:schemeClr val="tx1"/>
                </a:solidFill>
                <a:ea typeface="+mn-lt"/>
                <a:cs typeface="+mn-lt"/>
              </a:rPr>
              <a:t>, </a:t>
            </a:r>
            <a:r>
              <a:rPr lang="en-US" sz="4000" err="1">
                <a:solidFill>
                  <a:schemeClr val="tx1"/>
                </a:solidFill>
                <a:ea typeface="+mn-lt"/>
                <a:cs typeface="+mn-lt"/>
              </a:rPr>
              <a:t>produziert</a:t>
            </a:r>
            <a:r>
              <a:rPr lang="en-US" sz="4000" dirty="0">
                <a:solidFill>
                  <a:schemeClr val="tx1"/>
                </a:solidFill>
                <a:ea typeface="+mn-lt"/>
                <a:cs typeface="+mn-lt"/>
              </a:rPr>
              <a:t>, </a:t>
            </a:r>
            <a:r>
              <a:rPr lang="en-US" sz="4000" err="1">
                <a:solidFill>
                  <a:schemeClr val="tx1"/>
                </a:solidFill>
                <a:ea typeface="+mn-lt"/>
                <a:cs typeface="+mn-lt"/>
              </a:rPr>
              <a:t>verteilt</a:t>
            </a:r>
            <a:r>
              <a:rPr lang="en-US" sz="4000" dirty="0">
                <a:solidFill>
                  <a:schemeClr val="tx1"/>
                </a:solidFill>
                <a:ea typeface="+mn-lt"/>
                <a:cs typeface="+mn-lt"/>
              </a:rPr>
              <a:t>, </a:t>
            </a:r>
            <a:r>
              <a:rPr lang="en-US" sz="4000" err="1">
                <a:solidFill>
                  <a:schemeClr val="tx1"/>
                </a:solidFill>
                <a:ea typeface="+mn-lt"/>
                <a:cs typeface="+mn-lt"/>
              </a:rPr>
              <a:t>konsumiert</a:t>
            </a:r>
            <a:r>
              <a:rPr lang="en-US" sz="4000" dirty="0">
                <a:solidFill>
                  <a:schemeClr val="tx1"/>
                </a:solidFill>
                <a:ea typeface="+mn-lt"/>
                <a:cs typeface="+mn-lt"/>
              </a:rPr>
              <a:t> und </a:t>
            </a:r>
            <a:r>
              <a:rPr lang="en-US" sz="4000" err="1">
                <a:solidFill>
                  <a:schemeClr val="tx1"/>
                </a:solidFill>
                <a:ea typeface="+mn-lt"/>
                <a:cs typeface="+mn-lt"/>
              </a:rPr>
              <a:t>schließlich</a:t>
            </a:r>
            <a:r>
              <a:rPr lang="en-US" sz="4000" dirty="0">
                <a:solidFill>
                  <a:schemeClr val="tx1"/>
                </a:solidFill>
                <a:ea typeface="+mn-lt"/>
                <a:cs typeface="+mn-lt"/>
              </a:rPr>
              <a:t> </a:t>
            </a:r>
            <a:r>
              <a:rPr lang="en-US" sz="4000" err="1">
                <a:solidFill>
                  <a:schemeClr val="tx1"/>
                </a:solidFill>
                <a:ea typeface="+mn-lt"/>
                <a:cs typeface="+mn-lt"/>
              </a:rPr>
              <a:t>zu</a:t>
            </a:r>
            <a:r>
              <a:rPr lang="en-US" sz="4000" dirty="0">
                <a:solidFill>
                  <a:schemeClr val="tx1"/>
                </a:solidFill>
                <a:ea typeface="+mn-lt"/>
                <a:cs typeface="+mn-lt"/>
              </a:rPr>
              <a:t> Abfall </a:t>
            </a:r>
            <a:r>
              <a:rPr lang="en-US" sz="4000" err="1">
                <a:solidFill>
                  <a:schemeClr val="tx1"/>
                </a:solidFill>
                <a:ea typeface="+mn-lt"/>
                <a:cs typeface="+mn-lt"/>
              </a:rPr>
              <a:t>umwandelt</a:t>
            </a:r>
            <a:r>
              <a:rPr lang="en-US" sz="4000" dirty="0">
                <a:solidFill>
                  <a:schemeClr val="tx1"/>
                </a:solidFill>
                <a:ea typeface="+mn-lt"/>
                <a:cs typeface="+mn-lt"/>
              </a:rPr>
              <a:t>.</a:t>
            </a:r>
            <a:endParaRPr lang="sv-SE" sz="4000" dirty="0">
              <a:solidFill>
                <a:schemeClr val="tx1"/>
              </a:solidFill>
              <a:ea typeface="+mn-lt"/>
              <a:cs typeface="+mn-lt"/>
            </a:endParaRPr>
          </a:p>
          <a:p>
            <a:pPr marL="0" indent="0">
              <a:buNone/>
            </a:pPr>
            <a:endParaRPr lang="sv-SE" sz="4400" dirty="0">
              <a:solidFill>
                <a:schemeClr val="tx1"/>
              </a:solidFill>
            </a:endParaRPr>
          </a:p>
          <a:p>
            <a:pPr marL="0" indent="0">
              <a:buNone/>
            </a:pPr>
            <a:endParaRPr lang="sv-SE" dirty="0"/>
          </a:p>
        </p:txBody>
      </p:sp>
      <p:sp>
        <p:nvSpPr>
          <p:cNvPr id="21" name="Pil: höger 20">
            <a:extLst>
              <a:ext uri="{FF2B5EF4-FFF2-40B4-BE49-F238E27FC236}">
                <a16:creationId xmlns:a16="http://schemas.microsoft.com/office/drawing/2014/main" id="{666D315B-2344-B9D9-2AB5-13D61D2AC640}"/>
              </a:ext>
            </a:extLst>
          </p:cNvPr>
          <p:cNvSpPr/>
          <p:nvPr/>
        </p:nvSpPr>
        <p:spPr>
          <a:xfrm>
            <a:off x="948287" y="4688750"/>
            <a:ext cx="2696853" cy="1141681"/>
          </a:xfrm>
          <a:prstGeom prst="rightArrow">
            <a:avLst/>
          </a:prstGeo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sv-SE" dirty="0" err="1">
                <a:ln w="0"/>
                <a:solidFill>
                  <a:schemeClr val="tx1"/>
                </a:solidFill>
                <a:effectLst>
                  <a:outerShdw blurRad="38100" dist="25400" dir="5400000" algn="ctr" rotWithShape="0">
                    <a:srgbClr val="6E747A">
                      <a:alpha val="43000"/>
                    </a:srgbClr>
                  </a:outerShdw>
                </a:effectLst>
              </a:rPr>
              <a:t>Herstellung</a:t>
            </a:r>
          </a:p>
        </p:txBody>
      </p:sp>
      <p:pic>
        <p:nvPicPr>
          <p:cNvPr id="22" name="Bildobjekt 21">
            <a:extLst>
              <a:ext uri="{FF2B5EF4-FFF2-40B4-BE49-F238E27FC236}">
                <a16:creationId xmlns:a16="http://schemas.microsoft.com/office/drawing/2014/main" id="{2E26D134-4742-BCA8-8D69-B967891F186D}"/>
              </a:ext>
            </a:extLst>
          </p:cNvPr>
          <p:cNvPicPr>
            <a:picLocks noChangeAspect="1"/>
          </p:cNvPicPr>
          <p:nvPr/>
        </p:nvPicPr>
        <p:blipFill>
          <a:blip r:embed="rId3"/>
          <a:stretch>
            <a:fillRect/>
          </a:stretch>
        </p:blipFill>
        <p:spPr>
          <a:xfrm>
            <a:off x="4080839" y="4587446"/>
            <a:ext cx="2857842" cy="1431753"/>
          </a:xfrm>
          <a:prstGeom prst="rect">
            <a:avLst/>
          </a:prstGeom>
        </p:spPr>
      </p:pic>
      <p:pic>
        <p:nvPicPr>
          <p:cNvPr id="23" name="Bildobjekt 22">
            <a:extLst>
              <a:ext uri="{FF2B5EF4-FFF2-40B4-BE49-F238E27FC236}">
                <a16:creationId xmlns:a16="http://schemas.microsoft.com/office/drawing/2014/main" id="{31A0C636-3A8D-597C-9F7B-19D338D97790}"/>
              </a:ext>
            </a:extLst>
          </p:cNvPr>
          <p:cNvPicPr>
            <a:picLocks noChangeAspect="1"/>
          </p:cNvPicPr>
          <p:nvPr/>
        </p:nvPicPr>
        <p:blipFill>
          <a:blip r:embed="rId3"/>
          <a:stretch>
            <a:fillRect/>
          </a:stretch>
        </p:blipFill>
        <p:spPr>
          <a:xfrm>
            <a:off x="7228888" y="4509341"/>
            <a:ext cx="2810246" cy="1587962"/>
          </a:xfrm>
          <a:prstGeom prst="rect">
            <a:avLst/>
          </a:prstGeom>
        </p:spPr>
      </p:pic>
      <p:sp>
        <p:nvSpPr>
          <p:cNvPr id="28" name="textruta 27">
            <a:extLst>
              <a:ext uri="{FF2B5EF4-FFF2-40B4-BE49-F238E27FC236}">
                <a16:creationId xmlns:a16="http://schemas.microsoft.com/office/drawing/2014/main" id="{36A17A44-1F40-C966-1751-ABD5815BFAC2}"/>
              </a:ext>
            </a:extLst>
          </p:cNvPr>
          <p:cNvSpPr txBox="1"/>
          <p:nvPr/>
        </p:nvSpPr>
        <p:spPr>
          <a:xfrm flipH="1">
            <a:off x="7664587" y="5074024"/>
            <a:ext cx="2304166" cy="369332"/>
          </a:xfrm>
          <a:prstGeom prst="rect">
            <a:avLst/>
          </a:prstGeom>
          <a:noFill/>
        </p:spPr>
        <p:txBody>
          <a:bodyPr wrap="square" lIns="91440" tIns="45720" rIns="91440" bIns="45720" rtlCol="0" anchor="t">
            <a:spAutoFit/>
          </a:bodyPr>
          <a:lstStyle/>
          <a:p>
            <a:r>
              <a:rPr lang="sv-SE" dirty="0" err="1"/>
              <a:t>Abfall</a:t>
            </a:r>
          </a:p>
        </p:txBody>
      </p:sp>
      <p:sp>
        <p:nvSpPr>
          <p:cNvPr id="29" name="textruta 28">
            <a:extLst>
              <a:ext uri="{FF2B5EF4-FFF2-40B4-BE49-F238E27FC236}">
                <a16:creationId xmlns:a16="http://schemas.microsoft.com/office/drawing/2014/main" id="{E574EC6F-CBEC-2BD5-BB61-300F8C2DE9F7}"/>
              </a:ext>
            </a:extLst>
          </p:cNvPr>
          <p:cNvSpPr txBox="1"/>
          <p:nvPr/>
        </p:nvSpPr>
        <p:spPr>
          <a:xfrm>
            <a:off x="4248048" y="5074024"/>
            <a:ext cx="1387187" cy="369332"/>
          </a:xfrm>
          <a:prstGeom prst="rect">
            <a:avLst/>
          </a:prstGeom>
          <a:noFill/>
        </p:spPr>
        <p:txBody>
          <a:bodyPr wrap="square" lIns="91440" tIns="45720" rIns="91440" bIns="45720" rtlCol="0" anchor="t">
            <a:spAutoFit/>
          </a:bodyPr>
          <a:lstStyle/>
          <a:p>
            <a:r>
              <a:rPr lang="sv-SE" dirty="0" err="1"/>
              <a:t>Verwertung</a:t>
            </a:r>
          </a:p>
        </p:txBody>
      </p:sp>
    </p:spTree>
    <p:extLst>
      <p:ext uri="{BB962C8B-B14F-4D97-AF65-F5344CB8AC3E}">
        <p14:creationId xmlns:p14="http://schemas.microsoft.com/office/powerpoint/2010/main" val="306639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5C27A9-176D-595E-A077-D000B7C64D22}"/>
              </a:ext>
            </a:extLst>
          </p:cNvPr>
          <p:cNvSpPr>
            <a:spLocks noGrp="1"/>
          </p:cNvSpPr>
          <p:nvPr>
            <p:ph type="title"/>
          </p:nvPr>
        </p:nvSpPr>
        <p:spPr/>
        <p:txBody>
          <a:bodyPr>
            <a:normAutofit/>
          </a:bodyPr>
          <a:lstStyle/>
          <a:p>
            <a:pPr marL="228600" indent="-228600">
              <a:spcBef>
                <a:spcPts val="1000"/>
              </a:spcBef>
              <a:defRPr/>
            </a:pPr>
            <a:r>
              <a:rPr lang="en-US" dirty="0">
                <a:solidFill>
                  <a:schemeClr val="tx1"/>
                </a:solidFill>
                <a:ea typeface="+mj-lt"/>
                <a:cs typeface="+mj-lt"/>
              </a:rPr>
              <a:t>Das </a:t>
            </a:r>
            <a:r>
              <a:rPr lang="en-US" dirty="0" err="1">
                <a:solidFill>
                  <a:schemeClr val="tx1"/>
                </a:solidFill>
                <a:ea typeface="+mj-lt"/>
                <a:cs typeface="+mj-lt"/>
              </a:rPr>
              <a:t>Konzept</a:t>
            </a:r>
            <a:r>
              <a:rPr lang="en-US" dirty="0">
                <a:solidFill>
                  <a:schemeClr val="tx1"/>
                </a:solidFill>
                <a:ea typeface="+mj-lt"/>
                <a:cs typeface="+mj-lt"/>
              </a:rPr>
              <a:t> der </a:t>
            </a:r>
            <a:r>
              <a:rPr lang="en-US" dirty="0" err="1">
                <a:solidFill>
                  <a:schemeClr val="tx1"/>
                </a:solidFill>
                <a:ea typeface="+mj-lt"/>
                <a:cs typeface="+mj-lt"/>
              </a:rPr>
              <a:t>Kreislaufwirtschaft</a:t>
            </a:r>
            <a:r>
              <a:rPr lang="en-US" dirty="0">
                <a:solidFill>
                  <a:schemeClr val="tx1"/>
                </a:solidFill>
                <a:ea typeface="+mj-lt"/>
                <a:cs typeface="+mj-lt"/>
              </a:rPr>
              <a:t> - Definition</a:t>
            </a:r>
            <a:r>
              <a:rPr lang="en-US" dirty="0">
                <a:solidFill>
                  <a:schemeClr val="tx1"/>
                </a:solidFill>
              </a:rPr>
              <a:t>:</a:t>
            </a:r>
            <a:endParaRPr lang="sv-SE" dirty="0">
              <a:solidFill>
                <a:schemeClr val="tx1"/>
              </a:solidFill>
            </a:endParaRPr>
          </a:p>
        </p:txBody>
      </p:sp>
      <p:sp>
        <p:nvSpPr>
          <p:cNvPr id="3" name="Platshållare för innehåll 2">
            <a:extLst>
              <a:ext uri="{FF2B5EF4-FFF2-40B4-BE49-F238E27FC236}">
                <a16:creationId xmlns:a16="http://schemas.microsoft.com/office/drawing/2014/main" id="{24DD014D-C26C-2FB4-E454-EDED70FAC737}"/>
              </a:ext>
            </a:extLst>
          </p:cNvPr>
          <p:cNvSpPr>
            <a:spLocks noGrp="1"/>
          </p:cNvSpPr>
          <p:nvPr>
            <p:ph idx="1"/>
          </p:nvPr>
        </p:nvSpPr>
        <p:spPr>
          <a:xfrm>
            <a:off x="822960" y="1364567"/>
            <a:ext cx="10515600" cy="5258852"/>
          </a:xfrm>
        </p:spPr>
        <p:txBody>
          <a:bodyPr vert="horz" lIns="91440" tIns="45720" rIns="91440" bIns="45720" rtlCol="0" anchor="t">
            <a:normAutofit/>
          </a:bodyPr>
          <a:lstStyle/>
          <a:p>
            <a:endParaRPr lang="sv-SE" sz="2500" dirty="0">
              <a:solidFill>
                <a:prstClr val="black"/>
              </a:solidFill>
              <a:latin typeface="Calibri" panose="020F0502020204030204"/>
              <a:ea typeface="+mj-ea"/>
              <a:cs typeface="+mj-cs"/>
            </a:endParaRPr>
          </a:p>
          <a:p>
            <a:r>
              <a:rPr kumimoji="0" lang="sv-SE" sz="3600" b="0" i="0" u="none" strike="noStrike" kern="1200" cap="none" spc="0" normalizeH="0" baseline="0" noProof="0" dirty="0">
                <a:ln>
                  <a:noFill/>
                </a:ln>
                <a:effectLst/>
                <a:uLnTx/>
                <a:uFillTx/>
                <a:ea typeface="+mn-lt"/>
                <a:cs typeface="+mn-lt"/>
              </a:rPr>
              <a:t>In </a:t>
            </a:r>
            <a:r>
              <a:rPr lang="sv-SE" sz="3600" dirty="0" err="1">
                <a:ea typeface="+mn-lt"/>
                <a:cs typeface="+mn-lt"/>
              </a:rPr>
              <a:t>einer</a:t>
            </a:r>
            <a:r>
              <a:rPr lang="sv-SE" sz="3600" dirty="0">
                <a:ea typeface="+mn-lt"/>
                <a:cs typeface="+mn-lt"/>
              </a:rPr>
              <a:t> </a:t>
            </a:r>
            <a:r>
              <a:rPr lang="sv-SE" sz="3600" dirty="0" err="1">
                <a:ea typeface="+mn-lt"/>
                <a:cs typeface="+mn-lt"/>
              </a:rPr>
              <a:t>Kreislaufwirtschaft</a:t>
            </a:r>
            <a:r>
              <a:rPr lang="sv-SE" sz="3600" dirty="0">
                <a:ea typeface="+mn-lt"/>
                <a:cs typeface="+mn-lt"/>
              </a:rPr>
              <a:t> </a:t>
            </a:r>
            <a:r>
              <a:rPr lang="sv-SE" sz="3600" dirty="0" err="1">
                <a:ea typeface="+mn-lt"/>
                <a:cs typeface="+mn-lt"/>
              </a:rPr>
              <a:t>verbleiben</a:t>
            </a:r>
            <a:r>
              <a:rPr lang="sv-SE" sz="3600" dirty="0">
                <a:ea typeface="+mn-lt"/>
                <a:cs typeface="+mn-lt"/>
              </a:rPr>
              <a:t> </a:t>
            </a:r>
            <a:r>
              <a:rPr lang="sv-SE" sz="3600" dirty="0" err="1">
                <a:ea typeface="+mn-lt"/>
                <a:cs typeface="+mn-lt"/>
              </a:rPr>
              <a:t>die</a:t>
            </a:r>
            <a:r>
              <a:rPr lang="sv-SE" sz="3600" dirty="0">
                <a:ea typeface="+mn-lt"/>
                <a:cs typeface="+mn-lt"/>
              </a:rPr>
              <a:t> </a:t>
            </a:r>
            <a:r>
              <a:rPr lang="sv-SE" sz="3600" dirty="0" err="1">
                <a:ea typeface="+mn-lt"/>
                <a:cs typeface="+mn-lt"/>
              </a:rPr>
              <a:t>Ressourcen</a:t>
            </a:r>
            <a:r>
              <a:rPr lang="sv-SE" sz="3600" dirty="0">
                <a:ea typeface="+mn-lt"/>
                <a:cs typeface="+mn-lt"/>
              </a:rPr>
              <a:t> </a:t>
            </a:r>
            <a:r>
              <a:rPr lang="sv-SE" sz="3600" dirty="0" err="1">
                <a:ea typeface="+mn-lt"/>
                <a:cs typeface="+mn-lt"/>
              </a:rPr>
              <a:t>im</a:t>
            </a:r>
            <a:r>
              <a:rPr lang="sv-SE" sz="3600" dirty="0">
                <a:ea typeface="+mn-lt"/>
                <a:cs typeface="+mn-lt"/>
              </a:rPr>
              <a:t> </a:t>
            </a:r>
            <a:r>
              <a:rPr lang="sv-SE" sz="3600" dirty="0" err="1">
                <a:ea typeface="+mn-lt"/>
                <a:cs typeface="+mn-lt"/>
              </a:rPr>
              <a:t>Kreislauf</a:t>
            </a:r>
            <a:r>
              <a:rPr lang="sv-SE" sz="3600" dirty="0">
                <a:ea typeface="+mn-lt"/>
                <a:cs typeface="+mn-lt"/>
              </a:rPr>
              <a:t> </a:t>
            </a:r>
            <a:r>
              <a:rPr lang="sv-SE" sz="3600" dirty="0" err="1">
                <a:ea typeface="+mn-lt"/>
                <a:cs typeface="+mn-lt"/>
              </a:rPr>
              <a:t>der</a:t>
            </a:r>
            <a:r>
              <a:rPr lang="sv-SE" sz="3600" dirty="0">
                <a:ea typeface="+mn-lt"/>
                <a:cs typeface="+mn-lt"/>
              </a:rPr>
              <a:t> </a:t>
            </a:r>
            <a:r>
              <a:rPr lang="sv-SE" sz="3600" dirty="0" err="1">
                <a:ea typeface="+mn-lt"/>
                <a:cs typeface="+mn-lt"/>
              </a:rPr>
              <a:t>Gesellschaft</a:t>
            </a:r>
            <a:r>
              <a:rPr lang="sv-SE" sz="3600" dirty="0">
                <a:ea typeface="+mn-lt"/>
                <a:cs typeface="+mn-lt"/>
              </a:rPr>
              <a:t> </a:t>
            </a:r>
            <a:r>
              <a:rPr lang="sv-SE" sz="3600" dirty="0" err="1">
                <a:ea typeface="+mn-lt"/>
                <a:cs typeface="+mn-lt"/>
              </a:rPr>
              <a:t>und</a:t>
            </a:r>
            <a:r>
              <a:rPr lang="sv-SE" sz="3600" dirty="0">
                <a:ea typeface="+mn-lt"/>
                <a:cs typeface="+mn-lt"/>
              </a:rPr>
              <a:t> </a:t>
            </a:r>
            <a:r>
              <a:rPr lang="sv-SE" sz="3600" dirty="0" err="1">
                <a:ea typeface="+mn-lt"/>
                <a:cs typeface="+mn-lt"/>
              </a:rPr>
              <a:t>werden</a:t>
            </a:r>
            <a:r>
              <a:rPr lang="sv-SE" sz="3600" dirty="0">
                <a:ea typeface="+mn-lt"/>
                <a:cs typeface="+mn-lt"/>
              </a:rPr>
              <a:t> </a:t>
            </a:r>
            <a:r>
              <a:rPr lang="sv-SE" sz="3600" dirty="0" err="1">
                <a:ea typeface="+mn-lt"/>
                <a:cs typeface="+mn-lt"/>
              </a:rPr>
              <a:t>nicht</a:t>
            </a:r>
            <a:r>
              <a:rPr lang="sv-SE" sz="3600" dirty="0">
                <a:ea typeface="+mn-lt"/>
                <a:cs typeface="+mn-lt"/>
              </a:rPr>
              <a:t> </a:t>
            </a:r>
            <a:r>
              <a:rPr lang="sv-SE" sz="3600" dirty="0" err="1">
                <a:ea typeface="+mn-lt"/>
                <a:cs typeface="+mn-lt"/>
              </a:rPr>
              <a:t>verschwendet</a:t>
            </a:r>
            <a:r>
              <a:rPr lang="sv-SE" sz="3600" dirty="0">
                <a:ea typeface="+mn-lt"/>
                <a:cs typeface="+mn-lt"/>
              </a:rPr>
              <a:t>.</a:t>
            </a:r>
          </a:p>
        </p:txBody>
      </p:sp>
      <p:pic>
        <p:nvPicPr>
          <p:cNvPr id="19" name="Bildobjekt 18">
            <a:extLst>
              <a:ext uri="{FF2B5EF4-FFF2-40B4-BE49-F238E27FC236}">
                <a16:creationId xmlns:a16="http://schemas.microsoft.com/office/drawing/2014/main" id="{74F0F358-ABB1-B83E-DB6A-622510D19615}"/>
              </a:ext>
            </a:extLst>
          </p:cNvPr>
          <p:cNvPicPr>
            <a:picLocks noChangeAspect="1"/>
          </p:cNvPicPr>
          <p:nvPr/>
        </p:nvPicPr>
        <p:blipFill>
          <a:blip r:embed="rId3"/>
          <a:stretch>
            <a:fillRect/>
          </a:stretch>
        </p:blipFill>
        <p:spPr>
          <a:xfrm>
            <a:off x="3977322" y="2958353"/>
            <a:ext cx="4554897" cy="3534522"/>
          </a:xfrm>
          <a:prstGeom prst="rect">
            <a:avLst/>
          </a:prstGeom>
        </p:spPr>
      </p:pic>
      <p:sp>
        <p:nvSpPr>
          <p:cNvPr id="20" name="textruta 19">
            <a:extLst>
              <a:ext uri="{FF2B5EF4-FFF2-40B4-BE49-F238E27FC236}">
                <a16:creationId xmlns:a16="http://schemas.microsoft.com/office/drawing/2014/main" id="{574FE749-23A6-A458-0B20-A77A08BB10DC}"/>
              </a:ext>
            </a:extLst>
          </p:cNvPr>
          <p:cNvSpPr txBox="1"/>
          <p:nvPr/>
        </p:nvSpPr>
        <p:spPr>
          <a:xfrm flipH="1">
            <a:off x="5240974" y="2967335"/>
            <a:ext cx="1736600" cy="369332"/>
          </a:xfrm>
          <a:prstGeom prst="rect">
            <a:avLst/>
          </a:prstGeom>
          <a:noFill/>
        </p:spPr>
        <p:txBody>
          <a:bodyPr wrap="square" lIns="91440" tIns="45720" rIns="91440" bIns="45720" rtlCol="0" anchor="t">
            <a:spAutoFit/>
          </a:bodyPr>
          <a:lstStyle/>
          <a:p>
            <a:r>
              <a:rPr lang="sv-SE" dirty="0" err="1"/>
              <a:t>Herstellung</a:t>
            </a:r>
            <a:endParaRPr lang="en-US" dirty="0" err="1"/>
          </a:p>
        </p:txBody>
      </p:sp>
      <p:sp>
        <p:nvSpPr>
          <p:cNvPr id="21" name="textruta 20">
            <a:extLst>
              <a:ext uri="{FF2B5EF4-FFF2-40B4-BE49-F238E27FC236}">
                <a16:creationId xmlns:a16="http://schemas.microsoft.com/office/drawing/2014/main" id="{20C9A7C2-46F6-8358-6D3E-7E2DCF09EB0B}"/>
              </a:ext>
            </a:extLst>
          </p:cNvPr>
          <p:cNvSpPr txBox="1"/>
          <p:nvPr/>
        </p:nvSpPr>
        <p:spPr>
          <a:xfrm>
            <a:off x="6257365" y="4823013"/>
            <a:ext cx="1326776" cy="369332"/>
          </a:xfrm>
          <a:prstGeom prst="rect">
            <a:avLst/>
          </a:prstGeom>
          <a:noFill/>
        </p:spPr>
        <p:txBody>
          <a:bodyPr wrap="square" lIns="91440" tIns="45720" rIns="91440" bIns="45720" rtlCol="0" anchor="t">
            <a:spAutoFit/>
          </a:bodyPr>
          <a:lstStyle/>
          <a:p>
            <a:r>
              <a:rPr lang="sv-SE" dirty="0" err="1"/>
              <a:t>Verwertung</a:t>
            </a:r>
          </a:p>
        </p:txBody>
      </p:sp>
      <p:sp>
        <p:nvSpPr>
          <p:cNvPr id="22" name="textruta 21">
            <a:extLst>
              <a:ext uri="{FF2B5EF4-FFF2-40B4-BE49-F238E27FC236}">
                <a16:creationId xmlns:a16="http://schemas.microsoft.com/office/drawing/2014/main" id="{4880F516-93EA-7959-F8F0-DEA3FFA46BFD}"/>
              </a:ext>
            </a:extLst>
          </p:cNvPr>
          <p:cNvSpPr txBox="1"/>
          <p:nvPr/>
        </p:nvSpPr>
        <p:spPr>
          <a:xfrm>
            <a:off x="4141694" y="4482353"/>
            <a:ext cx="1326776" cy="369332"/>
          </a:xfrm>
          <a:prstGeom prst="rect">
            <a:avLst/>
          </a:prstGeom>
          <a:noFill/>
        </p:spPr>
        <p:txBody>
          <a:bodyPr wrap="square" rtlCol="0">
            <a:spAutoFit/>
          </a:bodyPr>
          <a:lstStyle/>
          <a:p>
            <a:r>
              <a:rPr lang="sv-SE" dirty="0"/>
              <a:t>Recycling</a:t>
            </a:r>
          </a:p>
        </p:txBody>
      </p:sp>
    </p:spTree>
    <p:extLst>
      <p:ext uri="{BB962C8B-B14F-4D97-AF65-F5344CB8AC3E}">
        <p14:creationId xmlns:p14="http://schemas.microsoft.com/office/powerpoint/2010/main" val="348515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6577109-A1AB-5326-375C-1E1E2EE39380}"/>
              </a:ext>
            </a:extLst>
          </p:cNvPr>
          <p:cNvPicPr>
            <a:picLocks noChangeAspect="1"/>
          </p:cNvPicPr>
          <p:nvPr/>
        </p:nvPicPr>
        <p:blipFill>
          <a:blip r:embed="rId3"/>
          <a:stretch>
            <a:fillRect/>
          </a:stretch>
        </p:blipFill>
        <p:spPr>
          <a:xfrm>
            <a:off x="2088043" y="294335"/>
            <a:ext cx="7813682" cy="6056538"/>
          </a:xfrm>
          <a:prstGeom prst="rect">
            <a:avLst/>
          </a:prstGeom>
        </p:spPr>
      </p:pic>
    </p:spTree>
    <p:extLst>
      <p:ext uri="{BB962C8B-B14F-4D97-AF65-F5344CB8AC3E}">
        <p14:creationId xmlns:p14="http://schemas.microsoft.com/office/powerpoint/2010/main" val="89246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1046F09A-4303-D1A7-9895-B9960DD7E14F}"/>
              </a:ext>
            </a:extLst>
          </p:cNvPr>
          <p:cNvSpPr>
            <a:spLocks noGrp="1"/>
          </p:cNvSpPr>
          <p:nvPr>
            <p:ph type="title"/>
          </p:nvPr>
        </p:nvSpPr>
        <p:spPr/>
        <p:txBody>
          <a:bodyPr/>
          <a:lstStyle/>
          <a:p>
            <a:r>
              <a:rPr lang="sv-SE" dirty="0"/>
              <a:t>”</a:t>
            </a:r>
            <a:r>
              <a:rPr lang="sv-SE" dirty="0" err="1"/>
              <a:t>Zusammenfassung</a:t>
            </a:r>
            <a:r>
              <a:rPr lang="sv-SE" dirty="0"/>
              <a:t> des </a:t>
            </a:r>
            <a:r>
              <a:rPr lang="sv-SE" dirty="0" err="1"/>
              <a:t>Konzeptes</a:t>
            </a:r>
            <a:r>
              <a:rPr lang="sv-SE" dirty="0"/>
              <a:t> </a:t>
            </a:r>
            <a:r>
              <a:rPr lang="sv-SE" dirty="0" err="1"/>
              <a:t>Bioökonomie</a:t>
            </a:r>
            <a:r>
              <a:rPr lang="en-US" dirty="0"/>
              <a:t>"</a:t>
            </a:r>
            <a:endParaRPr lang="sv-SE" dirty="0"/>
          </a:p>
        </p:txBody>
      </p:sp>
      <p:sp>
        <p:nvSpPr>
          <p:cNvPr id="6" name="Platshållare för innehåll 5">
            <a:extLst>
              <a:ext uri="{FF2B5EF4-FFF2-40B4-BE49-F238E27FC236}">
                <a16:creationId xmlns:a16="http://schemas.microsoft.com/office/drawing/2014/main" id="{EB756AF7-7060-F288-67B5-A846C50D616E}"/>
              </a:ext>
            </a:extLst>
          </p:cNvPr>
          <p:cNvSpPr>
            <a:spLocks noGrp="1"/>
          </p:cNvSpPr>
          <p:nvPr>
            <p:ph idx="1"/>
          </p:nvPr>
        </p:nvSpPr>
        <p:spPr/>
        <p:txBody>
          <a:bodyPr/>
          <a:lstStyle/>
          <a:p>
            <a:pPr>
              <a:lnSpc>
                <a:spcPct val="107000"/>
              </a:lnSpc>
              <a:spcAft>
                <a:spcPts val="800"/>
              </a:spcAft>
            </a:pP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https://www.youtube.com/watch?v=hx-jZmE-2_U</a:t>
            </a:r>
            <a:endPar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61264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10">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b-NO"/>
          </a:p>
        </p:txBody>
      </p:sp>
      <p:sp>
        <p:nvSpPr>
          <p:cNvPr id="2" name="Rubrik 1">
            <a:extLst>
              <a:ext uri="{FF2B5EF4-FFF2-40B4-BE49-F238E27FC236}">
                <a16:creationId xmlns:a16="http://schemas.microsoft.com/office/drawing/2014/main" id="{D8EA7EB8-CE20-9FC7-8B67-52E8AEDA365A}"/>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dirty="0" err="1">
                <a:ea typeface="+mj-lt"/>
                <a:cs typeface="+mj-lt"/>
              </a:rPr>
              <a:t>Warum</a:t>
            </a:r>
            <a:r>
              <a:rPr lang="en-US" dirty="0">
                <a:ea typeface="+mj-lt"/>
                <a:cs typeface="+mj-lt"/>
              </a:rPr>
              <a:t> </a:t>
            </a:r>
            <a:r>
              <a:rPr lang="en-US" dirty="0" err="1">
                <a:ea typeface="+mj-lt"/>
                <a:cs typeface="+mj-lt"/>
              </a:rPr>
              <a:t>eine</a:t>
            </a:r>
            <a:r>
              <a:rPr lang="en-US" dirty="0">
                <a:ea typeface="+mj-lt"/>
                <a:cs typeface="+mj-lt"/>
              </a:rPr>
              <a:t> </a:t>
            </a:r>
            <a:r>
              <a:rPr lang="en-US" dirty="0" err="1">
                <a:ea typeface="+mj-lt"/>
                <a:cs typeface="+mj-lt"/>
              </a:rPr>
              <a:t>zirkuläre</a:t>
            </a:r>
            <a:r>
              <a:rPr lang="en-US" dirty="0">
                <a:ea typeface="+mj-lt"/>
                <a:cs typeface="+mj-lt"/>
              </a:rPr>
              <a:t> </a:t>
            </a:r>
            <a:r>
              <a:rPr lang="en-US" dirty="0" err="1">
                <a:ea typeface="+mj-lt"/>
                <a:cs typeface="+mj-lt"/>
              </a:rPr>
              <a:t>Bioökonomie</a:t>
            </a:r>
            <a:r>
              <a:rPr lang="en-US" dirty="0">
                <a:ea typeface="+mj-lt"/>
                <a:cs typeface="+mj-lt"/>
              </a:rPr>
              <a:t>?(</a:t>
            </a:r>
            <a:r>
              <a:rPr lang="en-US" dirty="0" err="1">
                <a:ea typeface="+mj-lt"/>
                <a:cs typeface="+mj-lt"/>
              </a:rPr>
              <a:t>Schulaufgabe</a:t>
            </a:r>
            <a:r>
              <a:rPr lang="en-US" dirty="0">
                <a:ea typeface="+mj-lt"/>
                <a:cs typeface="+mj-lt"/>
              </a:rPr>
              <a:t>)</a:t>
            </a:r>
          </a:p>
        </p:txBody>
      </p:sp>
      <p:pic>
        <p:nvPicPr>
          <p:cNvPr id="6" name="Platshållare för innehåll 5" descr="Gruppkreativitet kontur">
            <a:extLst>
              <a:ext uri="{FF2B5EF4-FFF2-40B4-BE49-F238E27FC236}">
                <a16:creationId xmlns:a16="http://schemas.microsoft.com/office/drawing/2014/main" id="{D2CF8CF2-B172-56E4-7EF7-B3658200CBE5}"/>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6621" y="2093789"/>
            <a:ext cx="2896569" cy="2896569"/>
          </a:xfrm>
          <a:prstGeom prst="rect">
            <a:avLst/>
          </a:prstGeom>
        </p:spPr>
      </p:pic>
      <p:sp>
        <p:nvSpPr>
          <p:cNvPr id="12" name="Platshållare för innehåll 2">
            <a:extLst>
              <a:ext uri="{FF2B5EF4-FFF2-40B4-BE49-F238E27FC236}">
                <a16:creationId xmlns:a16="http://schemas.microsoft.com/office/drawing/2014/main" id="{51C119F1-5682-E50D-9784-75DD2C388F6D}"/>
              </a:ext>
            </a:extLst>
          </p:cNvPr>
          <p:cNvSpPr>
            <a:spLocks noGrp="1"/>
          </p:cNvSpPr>
          <p:nvPr>
            <p:ph sz="half" idx="1"/>
          </p:nvPr>
        </p:nvSpPr>
        <p:spPr>
          <a:xfrm>
            <a:off x="4490977" y="2057400"/>
            <a:ext cx="6524894" cy="4038600"/>
          </a:xfrm>
        </p:spPr>
        <p:txBody>
          <a:bodyPr vert="horz" lIns="91440" tIns="45720" rIns="91440" bIns="45720" rtlCol="0" anchor="t">
            <a:normAutofit/>
          </a:bodyPr>
          <a:lstStyle/>
          <a:p>
            <a:r>
              <a:rPr lang="en-US" dirty="0" err="1">
                <a:solidFill>
                  <a:schemeClr val="tx1"/>
                </a:solidFill>
              </a:rPr>
              <a:t>Diskussion</a:t>
            </a:r>
            <a:r>
              <a:rPr lang="en-US" dirty="0">
                <a:solidFill>
                  <a:schemeClr val="tx1"/>
                </a:solidFill>
              </a:rPr>
              <a:t> in </a:t>
            </a:r>
            <a:r>
              <a:rPr lang="en-US" dirty="0" err="1">
                <a:solidFill>
                  <a:schemeClr val="tx1"/>
                </a:solidFill>
              </a:rPr>
              <a:t>kleinen</a:t>
            </a:r>
            <a:r>
              <a:rPr lang="en-US" dirty="0">
                <a:solidFill>
                  <a:schemeClr val="tx1"/>
                </a:solidFill>
              </a:rPr>
              <a:t> Gruppen</a:t>
            </a:r>
          </a:p>
          <a:p>
            <a:pPr marL="45720"/>
            <a:r>
              <a:rPr lang="en-US" dirty="0" err="1">
                <a:solidFill>
                  <a:schemeClr val="tx1"/>
                </a:solidFill>
              </a:rPr>
              <a:t>Geben</a:t>
            </a:r>
            <a:r>
              <a:rPr lang="en-US" dirty="0">
                <a:solidFill>
                  <a:schemeClr val="tx1"/>
                </a:solidFill>
              </a:rPr>
              <a:t> Sie </a:t>
            </a:r>
            <a:r>
              <a:rPr lang="en-US" dirty="0" err="1">
                <a:solidFill>
                  <a:schemeClr val="tx1"/>
                </a:solidFill>
              </a:rPr>
              <a:t>Beispiele</a:t>
            </a:r>
            <a:r>
              <a:rPr lang="en-US" dirty="0">
                <a:solidFill>
                  <a:schemeClr val="tx1"/>
                </a:solidFill>
              </a:rPr>
              <a:t> für </a:t>
            </a:r>
            <a:r>
              <a:rPr lang="en-US" dirty="0" err="1">
                <a:solidFill>
                  <a:schemeClr val="tx1"/>
                </a:solidFill>
              </a:rPr>
              <a:t>eine</a:t>
            </a:r>
            <a:r>
              <a:rPr lang="en-US" dirty="0">
                <a:solidFill>
                  <a:schemeClr val="tx1"/>
                </a:solidFill>
              </a:rPr>
              <a:t> </a:t>
            </a:r>
            <a:r>
              <a:rPr lang="en-US" dirty="0" err="1">
                <a:solidFill>
                  <a:schemeClr val="tx1"/>
                </a:solidFill>
              </a:rPr>
              <a:t>zirkulare</a:t>
            </a:r>
            <a:r>
              <a:rPr lang="en-US" dirty="0">
                <a:solidFill>
                  <a:schemeClr val="tx1"/>
                </a:solidFill>
              </a:rPr>
              <a:t> </a:t>
            </a:r>
            <a:r>
              <a:rPr lang="en-US" dirty="0" err="1">
                <a:solidFill>
                  <a:schemeClr val="tx1"/>
                </a:solidFill>
              </a:rPr>
              <a:t>Wirtschaft</a:t>
            </a:r>
            <a:r>
              <a:rPr lang="en-US" dirty="0">
                <a:solidFill>
                  <a:schemeClr val="tx1"/>
                </a:solidFill>
              </a:rPr>
              <a:t> an</a:t>
            </a:r>
          </a:p>
          <a:p>
            <a:pPr marL="45720"/>
            <a:r>
              <a:rPr lang="en-US" dirty="0">
                <a:solidFill>
                  <a:schemeClr val="tx1"/>
                </a:solidFill>
                <a:ea typeface="+mn-lt"/>
                <a:cs typeface="+mn-lt"/>
              </a:rPr>
              <a:t>Was </a:t>
            </a:r>
            <a:r>
              <a:rPr lang="en-US" dirty="0" err="1">
                <a:solidFill>
                  <a:schemeClr val="tx1"/>
                </a:solidFill>
                <a:ea typeface="+mn-lt"/>
                <a:cs typeface="+mn-lt"/>
              </a:rPr>
              <a:t>haben</a:t>
            </a:r>
            <a:r>
              <a:rPr lang="en-US" dirty="0">
                <a:solidFill>
                  <a:schemeClr val="tx1"/>
                </a:solidFill>
                <a:ea typeface="+mn-lt"/>
                <a:cs typeface="+mn-lt"/>
              </a:rPr>
              <a:t> </a:t>
            </a:r>
            <a:r>
              <a:rPr lang="en-US" dirty="0" err="1">
                <a:solidFill>
                  <a:schemeClr val="tx1"/>
                </a:solidFill>
                <a:ea typeface="+mn-lt"/>
                <a:cs typeface="+mn-lt"/>
              </a:rPr>
              <a:t>wir</a:t>
            </a:r>
            <a:r>
              <a:rPr lang="en-US" dirty="0">
                <a:solidFill>
                  <a:schemeClr val="tx1"/>
                </a:solidFill>
                <a:ea typeface="+mn-lt"/>
                <a:cs typeface="+mn-lt"/>
              </a:rPr>
              <a:t> von </a:t>
            </a:r>
            <a:r>
              <a:rPr lang="en-US" dirty="0" err="1">
                <a:solidFill>
                  <a:schemeClr val="tx1"/>
                </a:solidFill>
                <a:ea typeface="+mn-lt"/>
                <a:cs typeface="+mn-lt"/>
              </a:rPr>
              <a:t>einer</a:t>
            </a:r>
            <a:r>
              <a:rPr lang="en-US" dirty="0">
                <a:solidFill>
                  <a:schemeClr val="tx1"/>
                </a:solidFill>
                <a:ea typeface="+mn-lt"/>
                <a:cs typeface="+mn-lt"/>
              </a:rPr>
              <a:t> </a:t>
            </a:r>
            <a:r>
              <a:rPr lang="en-US" dirty="0" err="1">
                <a:solidFill>
                  <a:schemeClr val="tx1"/>
                </a:solidFill>
                <a:ea typeface="+mn-lt"/>
                <a:cs typeface="+mn-lt"/>
              </a:rPr>
              <a:t>verstärkten</a:t>
            </a:r>
            <a:r>
              <a:rPr lang="en-US" dirty="0">
                <a:solidFill>
                  <a:schemeClr val="tx1"/>
                </a:solidFill>
                <a:ea typeface="+mn-lt"/>
                <a:cs typeface="+mn-lt"/>
              </a:rPr>
              <a:t> </a:t>
            </a:r>
            <a:r>
              <a:rPr lang="en-US" dirty="0" err="1">
                <a:solidFill>
                  <a:schemeClr val="tx1"/>
                </a:solidFill>
                <a:ea typeface="+mn-lt"/>
                <a:cs typeface="+mn-lt"/>
              </a:rPr>
              <a:t>Nutzung</a:t>
            </a:r>
            <a:r>
              <a:rPr lang="en-US" dirty="0">
                <a:solidFill>
                  <a:schemeClr val="tx1"/>
                </a:solidFill>
                <a:ea typeface="+mn-lt"/>
                <a:cs typeface="+mn-lt"/>
              </a:rPr>
              <a:t> </a:t>
            </a:r>
            <a:r>
              <a:rPr lang="en-US" dirty="0" err="1">
                <a:solidFill>
                  <a:schemeClr val="tx1"/>
                </a:solidFill>
                <a:ea typeface="+mn-lt"/>
                <a:cs typeface="+mn-lt"/>
              </a:rPr>
              <a:t>biokreislauforientierter</a:t>
            </a:r>
            <a:r>
              <a:rPr lang="en-US" dirty="0">
                <a:solidFill>
                  <a:schemeClr val="tx1"/>
                </a:solidFill>
                <a:ea typeface="+mn-lt"/>
                <a:cs typeface="+mn-lt"/>
              </a:rPr>
              <a:t> Systeme?</a:t>
            </a:r>
          </a:p>
        </p:txBody>
      </p:sp>
    </p:spTree>
    <p:extLst>
      <p:ext uri="{BB962C8B-B14F-4D97-AF65-F5344CB8AC3E}">
        <p14:creationId xmlns:p14="http://schemas.microsoft.com/office/powerpoint/2010/main" val="217194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A53D2A-86EB-F1F3-A625-44CD91D47497}"/>
              </a:ext>
            </a:extLst>
          </p:cNvPr>
          <p:cNvSpPr>
            <a:spLocks noGrp="1"/>
          </p:cNvSpPr>
          <p:nvPr>
            <p:ph type="title"/>
          </p:nvPr>
        </p:nvSpPr>
        <p:spPr/>
        <p:txBody>
          <a:bodyPr>
            <a:normAutofit fontScale="90000"/>
          </a:bodyPr>
          <a:lstStyle/>
          <a:p>
            <a:r>
              <a:rPr lang="en-US" dirty="0" err="1">
                <a:ea typeface="+mj-lt"/>
                <a:cs typeface="+mj-lt"/>
              </a:rPr>
              <a:t>Einige</a:t>
            </a:r>
            <a:r>
              <a:rPr lang="en-US" dirty="0">
                <a:ea typeface="+mj-lt"/>
                <a:cs typeface="+mj-lt"/>
              </a:rPr>
              <a:t> </a:t>
            </a:r>
            <a:r>
              <a:rPr lang="en-US" dirty="0" err="1">
                <a:ea typeface="+mj-lt"/>
                <a:cs typeface="+mj-lt"/>
              </a:rPr>
              <a:t>Beispiele</a:t>
            </a:r>
            <a:r>
              <a:rPr lang="en-US" dirty="0">
                <a:ea typeface="+mj-lt"/>
                <a:cs typeface="+mj-lt"/>
              </a:rPr>
              <a:t> für die </a:t>
            </a:r>
            <a:r>
              <a:rPr lang="en-US" dirty="0" err="1">
                <a:ea typeface="+mj-lt"/>
                <a:cs typeface="+mj-lt"/>
              </a:rPr>
              <a:t>positiven</a:t>
            </a:r>
            <a:r>
              <a:rPr lang="en-US" dirty="0">
                <a:ea typeface="+mj-lt"/>
                <a:cs typeface="+mj-lt"/>
              </a:rPr>
              <a:t> </a:t>
            </a:r>
            <a:r>
              <a:rPr lang="en-US" dirty="0" err="1">
                <a:ea typeface="+mj-lt"/>
                <a:cs typeface="+mj-lt"/>
              </a:rPr>
              <a:t>Auswirkungen</a:t>
            </a:r>
            <a:r>
              <a:rPr lang="en-US" dirty="0">
                <a:ea typeface="+mj-lt"/>
                <a:cs typeface="+mj-lt"/>
              </a:rPr>
              <a:t> der </a:t>
            </a:r>
            <a:r>
              <a:rPr lang="en-US" dirty="0" err="1">
                <a:ea typeface="+mj-lt"/>
                <a:cs typeface="+mj-lt"/>
              </a:rPr>
              <a:t>zirkularen</a:t>
            </a:r>
            <a:r>
              <a:rPr lang="en-US" dirty="0">
                <a:ea typeface="+mj-lt"/>
                <a:cs typeface="+mj-lt"/>
              </a:rPr>
              <a:t> </a:t>
            </a:r>
            <a:r>
              <a:rPr lang="en-US" dirty="0" err="1">
                <a:ea typeface="+mj-lt"/>
                <a:cs typeface="+mj-lt"/>
              </a:rPr>
              <a:t>Bioökonomie</a:t>
            </a:r>
            <a:r>
              <a:rPr lang="en-US" dirty="0">
                <a:ea typeface="+mj-lt"/>
                <a:cs typeface="+mj-lt"/>
              </a:rPr>
              <a:t> auf die Umwelt</a:t>
            </a:r>
            <a:endParaRPr lang="en-US" dirty="0"/>
          </a:p>
        </p:txBody>
      </p:sp>
      <p:sp>
        <p:nvSpPr>
          <p:cNvPr id="5" name="Platshållare för innehåll 4">
            <a:extLst>
              <a:ext uri="{FF2B5EF4-FFF2-40B4-BE49-F238E27FC236}">
                <a16:creationId xmlns:a16="http://schemas.microsoft.com/office/drawing/2014/main" id="{BB6B8176-164A-6DBD-A629-34E74CAE2172}"/>
              </a:ext>
            </a:extLst>
          </p:cNvPr>
          <p:cNvSpPr>
            <a:spLocks noGrp="1"/>
          </p:cNvSpPr>
          <p:nvPr>
            <p:ph idx="1"/>
          </p:nvPr>
        </p:nvSpPr>
        <p:spPr/>
        <p:txBody>
          <a:bodyPr vert="horz" lIns="91440" tIns="45720" rIns="91440" bIns="45720" rtlCol="0" anchor="t">
            <a:normAutofit/>
          </a:bodyPr>
          <a:lstStyle/>
          <a:p>
            <a:r>
              <a:rPr lang="en-US" dirty="0" err="1">
                <a:solidFill>
                  <a:schemeClr val="tx1"/>
                </a:solidFill>
                <a:ea typeface="+mn-lt"/>
                <a:cs typeface="+mn-lt"/>
              </a:rPr>
              <a:t>Einsparung</a:t>
            </a:r>
            <a:r>
              <a:rPr lang="en-US" dirty="0">
                <a:solidFill>
                  <a:schemeClr val="tx1"/>
                </a:solidFill>
                <a:ea typeface="+mn-lt"/>
                <a:cs typeface="+mn-lt"/>
              </a:rPr>
              <a:t> von 2,5 </a:t>
            </a:r>
            <a:r>
              <a:rPr lang="en-US" dirty="0" err="1">
                <a:solidFill>
                  <a:schemeClr val="tx1"/>
                </a:solidFill>
                <a:ea typeface="+mn-lt"/>
                <a:cs typeface="+mn-lt"/>
              </a:rPr>
              <a:t>Milliarden</a:t>
            </a:r>
            <a:r>
              <a:rPr lang="en-US" dirty="0">
                <a:solidFill>
                  <a:schemeClr val="tx1"/>
                </a:solidFill>
                <a:ea typeface="+mn-lt"/>
                <a:cs typeface="+mn-lt"/>
              </a:rPr>
              <a:t> CO2-Äquivalenten/Jahr in der EU</a:t>
            </a:r>
          </a:p>
          <a:p>
            <a:r>
              <a:rPr lang="en-US" dirty="0">
                <a:solidFill>
                  <a:schemeClr val="tx1"/>
                </a:solidFill>
                <a:ea typeface="+mn-lt"/>
                <a:cs typeface="+mn-lt"/>
              </a:rPr>
              <a:t>Biogas </a:t>
            </a:r>
            <a:r>
              <a:rPr lang="en-US" dirty="0" err="1">
                <a:solidFill>
                  <a:schemeClr val="tx1"/>
                </a:solidFill>
                <a:ea typeface="+mn-lt"/>
                <a:cs typeface="+mn-lt"/>
              </a:rPr>
              <a:t>aus</a:t>
            </a:r>
            <a:r>
              <a:rPr lang="en-US" dirty="0">
                <a:solidFill>
                  <a:schemeClr val="tx1"/>
                </a:solidFill>
                <a:ea typeface="+mn-lt"/>
                <a:cs typeface="+mn-lt"/>
              </a:rPr>
              <a:t> </a:t>
            </a:r>
            <a:r>
              <a:rPr lang="en-US" dirty="0" err="1">
                <a:solidFill>
                  <a:schemeClr val="tx1"/>
                </a:solidFill>
                <a:ea typeface="+mn-lt"/>
                <a:cs typeface="+mn-lt"/>
              </a:rPr>
              <a:t>Stallmist</a:t>
            </a:r>
            <a:r>
              <a:rPr lang="en-US" dirty="0">
                <a:solidFill>
                  <a:schemeClr val="tx1"/>
                </a:solidFill>
                <a:ea typeface="+mn-lt"/>
                <a:cs typeface="+mn-lt"/>
              </a:rPr>
              <a:t> - </a:t>
            </a:r>
            <a:r>
              <a:rPr lang="en-US" dirty="0" err="1">
                <a:solidFill>
                  <a:schemeClr val="tx1"/>
                </a:solidFill>
                <a:ea typeface="+mn-lt"/>
                <a:cs typeface="+mn-lt"/>
              </a:rPr>
              <a:t>eine</a:t>
            </a:r>
            <a:r>
              <a:rPr lang="en-US" dirty="0">
                <a:solidFill>
                  <a:schemeClr val="tx1"/>
                </a:solidFill>
                <a:ea typeface="+mn-lt"/>
                <a:cs typeface="+mn-lt"/>
              </a:rPr>
              <a:t> </a:t>
            </a:r>
            <a:r>
              <a:rPr lang="en-US" dirty="0" err="1">
                <a:solidFill>
                  <a:schemeClr val="tx1"/>
                </a:solidFill>
                <a:ea typeface="+mn-lt"/>
                <a:cs typeface="+mn-lt"/>
              </a:rPr>
              <a:t>wichtige</a:t>
            </a:r>
            <a:r>
              <a:rPr lang="en-US" dirty="0">
                <a:solidFill>
                  <a:schemeClr val="tx1"/>
                </a:solidFill>
                <a:ea typeface="+mn-lt"/>
                <a:cs typeface="+mn-lt"/>
              </a:rPr>
              <a:t> </a:t>
            </a:r>
            <a:r>
              <a:rPr lang="en-US" dirty="0" err="1">
                <a:solidFill>
                  <a:schemeClr val="tx1"/>
                </a:solidFill>
                <a:ea typeface="+mn-lt"/>
                <a:cs typeface="+mn-lt"/>
              </a:rPr>
              <a:t>Energiequelle</a:t>
            </a:r>
            <a:r>
              <a:rPr lang="en-US" dirty="0">
                <a:solidFill>
                  <a:schemeClr val="tx1"/>
                </a:solidFill>
                <a:ea typeface="+mn-lt"/>
                <a:cs typeface="+mn-lt"/>
              </a:rPr>
              <a:t>, die </a:t>
            </a:r>
            <a:r>
              <a:rPr lang="en-US" dirty="0" err="1">
                <a:solidFill>
                  <a:schemeClr val="tx1"/>
                </a:solidFill>
                <a:ea typeface="+mn-lt"/>
                <a:cs typeface="+mn-lt"/>
              </a:rPr>
              <a:t>die</a:t>
            </a:r>
            <a:r>
              <a:rPr lang="en-US" dirty="0">
                <a:solidFill>
                  <a:schemeClr val="tx1"/>
                </a:solidFill>
                <a:ea typeface="+mn-lt"/>
                <a:cs typeface="+mn-lt"/>
              </a:rPr>
              <a:t> </a:t>
            </a:r>
            <a:r>
              <a:rPr lang="en-US" dirty="0" err="1">
                <a:solidFill>
                  <a:schemeClr val="tx1"/>
                </a:solidFill>
                <a:ea typeface="+mn-lt"/>
                <a:cs typeface="+mn-lt"/>
              </a:rPr>
              <a:t>Auswirkungen</a:t>
            </a:r>
            <a:r>
              <a:rPr lang="en-US" dirty="0">
                <a:solidFill>
                  <a:schemeClr val="tx1"/>
                </a:solidFill>
                <a:ea typeface="+mn-lt"/>
                <a:cs typeface="+mn-lt"/>
              </a:rPr>
              <a:t> von </a:t>
            </a:r>
            <a:r>
              <a:rPr lang="en-US" dirty="0" err="1">
                <a:solidFill>
                  <a:schemeClr val="tx1"/>
                </a:solidFill>
                <a:ea typeface="+mn-lt"/>
                <a:cs typeface="+mn-lt"/>
              </a:rPr>
              <a:t>Treibhausgasen</a:t>
            </a:r>
            <a:r>
              <a:rPr lang="en-US" dirty="0">
                <a:solidFill>
                  <a:schemeClr val="tx1"/>
                </a:solidFill>
                <a:ea typeface="+mn-lt"/>
                <a:cs typeface="+mn-lt"/>
              </a:rPr>
              <a:t> auf das Klima </a:t>
            </a:r>
            <a:r>
              <a:rPr lang="en-US" dirty="0" err="1">
                <a:solidFill>
                  <a:schemeClr val="tx1"/>
                </a:solidFill>
                <a:ea typeface="+mn-lt"/>
                <a:cs typeface="+mn-lt"/>
              </a:rPr>
              <a:t>abmildert</a:t>
            </a:r>
          </a:p>
          <a:p>
            <a:r>
              <a:rPr lang="en-US" dirty="0" err="1">
                <a:solidFill>
                  <a:schemeClr val="tx1"/>
                </a:solidFill>
                <a:ea typeface="+mn-lt"/>
                <a:cs typeface="+mn-lt"/>
              </a:rPr>
              <a:t>Erneuerbares</a:t>
            </a:r>
            <a:r>
              <a:rPr lang="en-US" dirty="0">
                <a:solidFill>
                  <a:schemeClr val="tx1"/>
                </a:solidFill>
                <a:ea typeface="+mn-lt"/>
                <a:cs typeface="+mn-lt"/>
              </a:rPr>
              <a:t> Ethanol - </a:t>
            </a:r>
            <a:r>
              <a:rPr lang="en-US" dirty="0" err="1">
                <a:solidFill>
                  <a:schemeClr val="tx1"/>
                </a:solidFill>
                <a:ea typeface="+mn-lt"/>
                <a:cs typeface="+mn-lt"/>
              </a:rPr>
              <a:t>reduziert</a:t>
            </a:r>
            <a:r>
              <a:rPr lang="en-US" dirty="0">
                <a:solidFill>
                  <a:schemeClr val="tx1"/>
                </a:solidFill>
                <a:ea typeface="+mn-lt"/>
                <a:cs typeface="+mn-lt"/>
              </a:rPr>
              <a:t> die </a:t>
            </a:r>
            <a:r>
              <a:rPr lang="en-US" dirty="0" err="1">
                <a:solidFill>
                  <a:schemeClr val="tx1"/>
                </a:solidFill>
                <a:ea typeface="+mn-lt"/>
                <a:cs typeface="+mn-lt"/>
              </a:rPr>
              <a:t>Treibhausgasemissionen</a:t>
            </a:r>
            <a:r>
              <a:rPr lang="en-US" dirty="0">
                <a:solidFill>
                  <a:schemeClr val="tx1"/>
                </a:solidFill>
                <a:ea typeface="+mn-lt"/>
                <a:cs typeface="+mn-lt"/>
              </a:rPr>
              <a:t> um 77 % </a:t>
            </a:r>
            <a:r>
              <a:rPr lang="en-US" dirty="0" err="1">
                <a:solidFill>
                  <a:schemeClr val="tx1"/>
                </a:solidFill>
                <a:ea typeface="+mn-lt"/>
                <a:cs typeface="+mn-lt"/>
              </a:rPr>
              <a:t>im</a:t>
            </a:r>
            <a:r>
              <a:rPr lang="en-US" dirty="0">
                <a:solidFill>
                  <a:schemeClr val="tx1"/>
                </a:solidFill>
                <a:ea typeface="+mn-lt"/>
                <a:cs typeface="+mn-lt"/>
              </a:rPr>
              <a:t> </a:t>
            </a:r>
            <a:r>
              <a:rPr lang="en-US" dirty="0" err="1">
                <a:solidFill>
                  <a:schemeClr val="tx1"/>
                </a:solidFill>
                <a:ea typeface="+mn-lt"/>
                <a:cs typeface="+mn-lt"/>
              </a:rPr>
              <a:t>Vergleich</a:t>
            </a:r>
            <a:r>
              <a:rPr lang="en-US" dirty="0">
                <a:solidFill>
                  <a:schemeClr val="tx1"/>
                </a:solidFill>
                <a:ea typeface="+mn-lt"/>
                <a:cs typeface="+mn-lt"/>
              </a:rPr>
              <a:t> </a:t>
            </a:r>
            <a:r>
              <a:rPr lang="en-US" dirty="0" err="1">
                <a:solidFill>
                  <a:schemeClr val="tx1"/>
                </a:solidFill>
                <a:ea typeface="+mn-lt"/>
                <a:cs typeface="+mn-lt"/>
              </a:rPr>
              <a:t>zu</a:t>
            </a:r>
            <a:r>
              <a:rPr lang="en-US" dirty="0">
                <a:solidFill>
                  <a:schemeClr val="tx1"/>
                </a:solidFill>
                <a:ea typeface="+mn-lt"/>
                <a:cs typeface="+mn-lt"/>
              </a:rPr>
              <a:t> </a:t>
            </a:r>
            <a:r>
              <a:rPr lang="en-US" dirty="0" err="1">
                <a:solidFill>
                  <a:schemeClr val="tx1"/>
                </a:solidFill>
                <a:ea typeface="+mn-lt"/>
                <a:cs typeface="+mn-lt"/>
              </a:rPr>
              <a:t>fossilen</a:t>
            </a:r>
            <a:r>
              <a:rPr lang="en-US" dirty="0">
                <a:solidFill>
                  <a:schemeClr val="tx1"/>
                </a:solidFill>
                <a:ea typeface="+mn-lt"/>
                <a:cs typeface="+mn-lt"/>
              </a:rPr>
              <a:t> </a:t>
            </a:r>
            <a:r>
              <a:rPr lang="en-US" dirty="0" err="1">
                <a:solidFill>
                  <a:schemeClr val="tx1"/>
                </a:solidFill>
                <a:ea typeface="+mn-lt"/>
                <a:cs typeface="+mn-lt"/>
              </a:rPr>
              <a:t>Brennstoffen</a:t>
            </a:r>
          </a:p>
          <a:p>
            <a:r>
              <a:rPr lang="en-US" dirty="0">
                <a:solidFill>
                  <a:schemeClr val="tx1"/>
                </a:solidFill>
                <a:ea typeface="+mn-lt"/>
                <a:cs typeface="+mn-lt"/>
              </a:rPr>
              <a:t>Biodiesel </a:t>
            </a:r>
            <a:r>
              <a:rPr lang="en-US" dirty="0" err="1">
                <a:solidFill>
                  <a:schemeClr val="tx1"/>
                </a:solidFill>
                <a:ea typeface="+mn-lt"/>
                <a:cs typeface="+mn-lt"/>
              </a:rPr>
              <a:t>kann</a:t>
            </a:r>
            <a:r>
              <a:rPr lang="en-US" dirty="0">
                <a:solidFill>
                  <a:schemeClr val="tx1"/>
                </a:solidFill>
                <a:ea typeface="+mn-lt"/>
                <a:cs typeface="+mn-lt"/>
              </a:rPr>
              <a:t> die </a:t>
            </a:r>
            <a:r>
              <a:rPr lang="en-US" dirty="0" err="1">
                <a:solidFill>
                  <a:schemeClr val="tx1"/>
                </a:solidFill>
                <a:ea typeface="+mn-lt"/>
                <a:cs typeface="+mn-lt"/>
              </a:rPr>
              <a:t>Emissionen</a:t>
            </a:r>
            <a:r>
              <a:rPr lang="en-US" dirty="0">
                <a:solidFill>
                  <a:schemeClr val="tx1"/>
                </a:solidFill>
                <a:ea typeface="+mn-lt"/>
                <a:cs typeface="+mn-lt"/>
              </a:rPr>
              <a:t> </a:t>
            </a:r>
            <a:r>
              <a:rPr lang="en-US" dirty="0" err="1">
                <a:solidFill>
                  <a:schemeClr val="tx1"/>
                </a:solidFill>
                <a:ea typeface="+mn-lt"/>
                <a:cs typeface="+mn-lt"/>
              </a:rPr>
              <a:t>im</a:t>
            </a:r>
            <a:r>
              <a:rPr lang="en-US" dirty="0">
                <a:solidFill>
                  <a:schemeClr val="tx1"/>
                </a:solidFill>
                <a:ea typeface="+mn-lt"/>
                <a:cs typeface="+mn-lt"/>
              </a:rPr>
              <a:t> </a:t>
            </a:r>
            <a:r>
              <a:rPr lang="en-US" dirty="0" err="1">
                <a:solidFill>
                  <a:schemeClr val="tx1"/>
                </a:solidFill>
                <a:ea typeface="+mn-lt"/>
                <a:cs typeface="+mn-lt"/>
              </a:rPr>
              <a:t>Vergleich</a:t>
            </a:r>
            <a:r>
              <a:rPr lang="en-US" dirty="0">
                <a:solidFill>
                  <a:schemeClr val="tx1"/>
                </a:solidFill>
                <a:ea typeface="+mn-lt"/>
                <a:cs typeface="+mn-lt"/>
              </a:rPr>
              <a:t> </a:t>
            </a:r>
            <a:r>
              <a:rPr lang="en-US" dirty="0" err="1">
                <a:solidFill>
                  <a:schemeClr val="tx1"/>
                </a:solidFill>
                <a:ea typeface="+mn-lt"/>
                <a:cs typeface="+mn-lt"/>
              </a:rPr>
              <a:t>zu</a:t>
            </a:r>
            <a:r>
              <a:rPr lang="en-US" dirty="0">
                <a:solidFill>
                  <a:schemeClr val="tx1"/>
                </a:solidFill>
                <a:ea typeface="+mn-lt"/>
                <a:cs typeface="+mn-lt"/>
              </a:rPr>
              <a:t> </a:t>
            </a:r>
            <a:r>
              <a:rPr lang="en-US" dirty="0" err="1">
                <a:solidFill>
                  <a:schemeClr val="tx1"/>
                </a:solidFill>
                <a:ea typeface="+mn-lt"/>
                <a:cs typeface="+mn-lt"/>
              </a:rPr>
              <a:t>herkömmlichem</a:t>
            </a:r>
            <a:r>
              <a:rPr lang="en-US" dirty="0">
                <a:solidFill>
                  <a:schemeClr val="tx1"/>
                </a:solidFill>
                <a:ea typeface="+mn-lt"/>
                <a:cs typeface="+mn-lt"/>
              </a:rPr>
              <a:t> Diesel um 50-90 % </a:t>
            </a:r>
            <a:r>
              <a:rPr lang="en-US" dirty="0" err="1">
                <a:solidFill>
                  <a:schemeClr val="tx1"/>
                </a:solidFill>
                <a:ea typeface="+mn-lt"/>
                <a:cs typeface="+mn-lt"/>
              </a:rPr>
              <a:t>senken</a:t>
            </a:r>
            <a:r>
              <a:rPr lang="en-US" dirty="0">
                <a:solidFill>
                  <a:schemeClr val="tx1"/>
                </a:solidFill>
                <a:ea typeface="+mn-lt"/>
                <a:cs typeface="+mn-lt"/>
              </a:rPr>
              <a:t>.</a:t>
            </a:r>
          </a:p>
          <a:p>
            <a:endParaRPr lang="sv-SE" dirty="0"/>
          </a:p>
          <a:p>
            <a:pPr marL="45720" indent="0">
              <a:buNone/>
            </a:pPr>
            <a:endParaRPr lang="sv-SE" dirty="0"/>
          </a:p>
          <a:p>
            <a:endParaRPr lang="sv-SE" dirty="0"/>
          </a:p>
        </p:txBody>
      </p:sp>
    </p:spTree>
    <p:extLst>
      <p:ext uri="{BB962C8B-B14F-4D97-AF65-F5344CB8AC3E}">
        <p14:creationId xmlns:p14="http://schemas.microsoft.com/office/powerpoint/2010/main" val="3999884145"/>
      </p:ext>
    </p:extLst>
  </p:cSld>
  <p:clrMapOvr>
    <a:masterClrMapping/>
  </p:clrMapOvr>
</p:sld>
</file>

<file path=ppt/theme/theme1.xml><?xml version="1.0" encoding="utf-8"?>
<a:theme xmlns:a="http://schemas.openxmlformats.org/drawingml/2006/main" name="Grund">
  <a:themeElements>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Grun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run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9e18e68-21d8-4930-99a1-9aaeddcd3441">
      <Terms xmlns="http://schemas.microsoft.com/office/infopath/2007/PartnerControls"/>
    </lcf76f155ced4ddcb4097134ff3c332f>
    <TaxCatchAll xmlns="42279743-b44f-4317-bc84-ba53d88bca7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B2B6CCAA991A04AABB0A89969B42F67" ma:contentTypeVersion="15" ma:contentTypeDescription="Create a new document." ma:contentTypeScope="" ma:versionID="070d058404141dbfc018b567072b3574">
  <xsd:schema xmlns:xsd="http://www.w3.org/2001/XMLSchema" xmlns:xs="http://www.w3.org/2001/XMLSchema" xmlns:p="http://schemas.microsoft.com/office/2006/metadata/properties" xmlns:ns2="69e18e68-21d8-4930-99a1-9aaeddcd3441" xmlns:ns3="42279743-b44f-4317-bc84-ba53d88bca7c" targetNamespace="http://schemas.microsoft.com/office/2006/metadata/properties" ma:root="true" ma:fieldsID="16027e59a33a17f43c4137733e6314c1" ns2:_="" ns3:_="">
    <xsd:import namespace="69e18e68-21d8-4930-99a1-9aaeddcd3441"/>
    <xsd:import namespace="42279743-b44f-4317-bc84-ba53d88bca7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18e68-21d8-4930-99a1-9aaeddcd34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461edf0-826a-467d-9825-d0ed936e2d0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279743-b44f-4317-bc84-ba53d88bca7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c2d80f8-6f45-41bf-8715-32477ca9f37d}" ma:internalName="TaxCatchAll" ma:showField="CatchAllData" ma:web="42279743-b44f-4317-bc84-ba53d88bca7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D9363F-3767-42B3-914B-F3FF215EBAD4}">
  <ds:schemaRefs>
    <ds:schemaRef ds:uri="http://schemas.microsoft.com/office/2006/metadata/properties"/>
    <ds:schemaRef ds:uri="http://schemas.microsoft.com/office/infopath/2007/PartnerControls"/>
    <ds:schemaRef ds:uri="597d7713-8a3d-4bd2-ae30-edced55b2c1b"/>
    <ds:schemaRef ds:uri="dc7dc3a9-fd06-4589-be65-8e72632e01e9"/>
    <ds:schemaRef ds:uri="f38ea1ab-84e5-4df8-9b30-e751a5b573b7"/>
    <ds:schemaRef ds:uri="4552c23f-a756-462f-8287-3ff35245ed68"/>
    <ds:schemaRef ds:uri="69e18e68-21d8-4930-99a1-9aaeddcd3441"/>
    <ds:schemaRef ds:uri="42279743-b44f-4317-bc84-ba53d88bca7c"/>
  </ds:schemaRefs>
</ds:datastoreItem>
</file>

<file path=customXml/itemProps2.xml><?xml version="1.0" encoding="utf-8"?>
<ds:datastoreItem xmlns:ds="http://schemas.openxmlformats.org/officeDocument/2006/customXml" ds:itemID="{7FE500BF-9324-49EA-ACD2-48D40C822FEE}">
  <ds:schemaRefs>
    <ds:schemaRef ds:uri="http://schemas.microsoft.com/sharepoint/v3/contenttype/forms"/>
  </ds:schemaRefs>
</ds:datastoreItem>
</file>

<file path=customXml/itemProps3.xml><?xml version="1.0" encoding="utf-8"?>
<ds:datastoreItem xmlns:ds="http://schemas.openxmlformats.org/officeDocument/2006/customXml" ds:itemID="{B9E6B451-F3B3-4002-AB8F-9CB9C0505A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e18e68-21d8-4930-99a1-9aaeddcd3441"/>
    <ds:schemaRef ds:uri="42279743-b44f-4317-bc84-ba53d88bca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1030</TotalTime>
  <Words>1560</Words>
  <Application>Microsoft Office PowerPoint</Application>
  <PresentationFormat>Widescreen</PresentationFormat>
  <Paragraphs>187</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Corbel</vt:lpstr>
      <vt:lpstr>Google Sans</vt:lpstr>
      <vt:lpstr>Grund</vt:lpstr>
      <vt:lpstr>Die zirkulare Bioökonomie  </vt:lpstr>
      <vt:lpstr>Lernziele </vt:lpstr>
      <vt:lpstr>Der Begriff Bioökonomie Definition:</vt:lpstr>
      <vt:lpstr>Das Konzept der linearen Wirtschaft Definition:</vt:lpstr>
      <vt:lpstr>Das Konzept der Kreislaufwirtschaft - Definition:</vt:lpstr>
      <vt:lpstr>PowerPoint Presentation</vt:lpstr>
      <vt:lpstr>”Zusammenfassung des Konzeptes Bioökonomie"</vt:lpstr>
      <vt:lpstr>Warum eine zirkuläre Bioökonomie?(Schulaufgabe)</vt:lpstr>
      <vt:lpstr>Einige Beispiele für die positiven Auswirkungen der zirkularen Bioökonomie auf die Umwelt</vt:lpstr>
      <vt:lpstr>Begriffe und Aussagen - Ordnen Sie den richtigen Begriff der richtigen Aussage zu....  (Schreiben Sie die Nummer des Begriffs vor die richtige Aussage)</vt:lpstr>
      <vt:lpstr> Begriffe/Wörterbuch </vt:lpstr>
      <vt:lpstr>Warum Bioraffinierung?</vt:lpstr>
      <vt:lpstr>Beispiele für Bioraffinerien</vt:lpstr>
      <vt:lpstr>PowerPoint Presentation</vt:lpstr>
      <vt:lpstr>PowerPoint Presentation</vt:lpstr>
      <vt:lpstr>PowerPoint Presentation</vt:lpstr>
      <vt:lpstr>Einsatzgebiete für Biogas und Reststoffe</vt:lpstr>
      <vt:lpstr>Anwendungsbereiche für extrahiertes Protein</vt:lpstr>
      <vt:lpstr>Pyrolyseprozess und Produkte</vt:lpstr>
      <vt:lpstr>Nachhaltige Strategien für den Übergang zu einer stärker biobasierten Wirtschaft </vt:lpstr>
      <vt:lpstr>Das Pariser Abkommen</vt:lpstr>
      <vt:lpstr>“Wie wunderbar ist es, dass niemand auch nur einen Moment warten muss, bevor er beginnt, die Welt zu verbessern”  ~ anne Frank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Laurell</dc:creator>
  <cp:lastModifiedBy>Tord Peder Rafael Luna Araldsen</cp:lastModifiedBy>
  <cp:revision>203</cp:revision>
  <dcterms:created xsi:type="dcterms:W3CDTF">2024-04-12T08:57:35Z</dcterms:created>
  <dcterms:modified xsi:type="dcterms:W3CDTF">2025-03-07T09:17:47Z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0x0101007B2B6CCAA991A04AABB0A89969B42F67</vt:lpwstr>
  </property>
  <property fmtid="{D5CDD505-2E9C-101B-9397-08002B2CF9AE}" pid="3" name="_dlc_DocIdItemGuid">
    <vt:lpwstr>0d72db42-91d4-4e33-8245-6566f5e5b9c2</vt:lpwstr>
  </property>
  <property fmtid="{D5CDD505-2E9C-101B-9397-08002B2CF9AE}" pid="4" name="VGR_AmnesIndelning">
    <vt:lpwstr/>
  </property>
  <property fmtid="{D5CDD505-2E9C-101B-9397-08002B2CF9AE}" pid="5" name="VGR_UpprattadForEnheter">
    <vt:lpwstr/>
  </property>
  <property fmtid="{D5CDD505-2E9C-101B-9397-08002B2CF9AE}" pid="6" name="TaxKeyword">
    <vt:lpwstr/>
  </property>
  <property fmtid="{D5CDD505-2E9C-101B-9397-08002B2CF9AE}" pid="7" name="MediaServiceImageTags">
    <vt:lpwstr/>
  </property>
  <property fmtid="{D5CDD505-2E9C-101B-9397-08002B2CF9AE}" pid="8" name="Handlingstyp_NS">
    <vt:lpwstr/>
  </property>
  <property fmtid="{D5CDD505-2E9C-101B-9397-08002B2CF9AE}" pid="9" name="VGR_Lagparagraf">
    <vt:lpwstr/>
  </property>
  <property fmtid="{D5CDD505-2E9C-101B-9397-08002B2CF9AE}" pid="10" name="VGR_SkapatEnhet">
    <vt:lpwstr/>
  </property>
  <property fmtid="{D5CDD505-2E9C-101B-9397-08002B2CF9AE}" pid="11" name="MSIP_Label_fd05046c-7758-4c69-bef0-f1b8587ca14e_Enabled">
    <vt:lpwstr>true</vt:lpwstr>
  </property>
  <property fmtid="{D5CDD505-2E9C-101B-9397-08002B2CF9AE}" pid="12" name="MSIP_Label_fd05046c-7758-4c69-bef0-f1b8587ca14e_SetDate">
    <vt:lpwstr>2025-03-07T09:17:44Z</vt:lpwstr>
  </property>
  <property fmtid="{D5CDD505-2E9C-101B-9397-08002B2CF9AE}" pid="13" name="MSIP_Label_fd05046c-7758-4c69-bef0-f1b8587ca14e_Method">
    <vt:lpwstr>Standard</vt:lpwstr>
  </property>
  <property fmtid="{D5CDD505-2E9C-101B-9397-08002B2CF9AE}" pid="14" name="MSIP_Label_fd05046c-7758-4c69-bef0-f1b8587ca14e_Name">
    <vt:lpwstr>Intern</vt:lpwstr>
  </property>
  <property fmtid="{D5CDD505-2E9C-101B-9397-08002B2CF9AE}" pid="15" name="MSIP_Label_fd05046c-7758-4c69-bef0-f1b8587ca14e_SiteId">
    <vt:lpwstr>4d6d8a90-10fd-4f78-8fc1-5e28844e0292</vt:lpwstr>
  </property>
  <property fmtid="{D5CDD505-2E9C-101B-9397-08002B2CF9AE}" pid="16" name="MSIP_Label_fd05046c-7758-4c69-bef0-f1b8587ca14e_ActionId">
    <vt:lpwstr>0f349344-c89c-47ad-bde6-439af28c7069</vt:lpwstr>
  </property>
  <property fmtid="{D5CDD505-2E9C-101B-9397-08002B2CF9AE}" pid="17" name="MSIP_Label_fd05046c-7758-4c69-bef0-f1b8587ca14e_ContentBits">
    <vt:lpwstr>0</vt:lpwstr>
  </property>
  <property fmtid="{D5CDD505-2E9C-101B-9397-08002B2CF9AE}" pid="18" name="MSIP_Label_fd05046c-7758-4c69-bef0-f1b8587ca14e_Tag">
    <vt:lpwstr>10, 3, 0, 1</vt:lpwstr>
  </property>
</Properties>
</file>