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38"/>
  </p:notesMasterIdLst>
  <p:sldIdLst>
    <p:sldId id="257" r:id="rId5"/>
    <p:sldId id="322" r:id="rId6"/>
    <p:sldId id="323" r:id="rId7"/>
    <p:sldId id="324" r:id="rId8"/>
    <p:sldId id="325" r:id="rId9"/>
    <p:sldId id="291" r:id="rId10"/>
    <p:sldId id="327" r:id="rId11"/>
    <p:sldId id="259" r:id="rId12"/>
    <p:sldId id="326" r:id="rId13"/>
    <p:sldId id="316" r:id="rId14"/>
    <p:sldId id="295" r:id="rId15"/>
    <p:sldId id="296" r:id="rId16"/>
    <p:sldId id="299" r:id="rId17"/>
    <p:sldId id="260" r:id="rId18"/>
    <p:sldId id="317" r:id="rId19"/>
    <p:sldId id="302" r:id="rId20"/>
    <p:sldId id="319" r:id="rId21"/>
    <p:sldId id="320" r:id="rId22"/>
    <p:sldId id="321" r:id="rId23"/>
    <p:sldId id="300" r:id="rId24"/>
    <p:sldId id="301" r:id="rId25"/>
    <p:sldId id="279" r:id="rId26"/>
    <p:sldId id="312" r:id="rId27"/>
    <p:sldId id="313" r:id="rId28"/>
    <p:sldId id="314" r:id="rId29"/>
    <p:sldId id="271" r:id="rId30"/>
    <p:sldId id="275" r:id="rId31"/>
    <p:sldId id="273" r:id="rId32"/>
    <p:sldId id="277" r:id="rId33"/>
    <p:sldId id="329" r:id="rId34"/>
    <p:sldId id="330" r:id="rId35"/>
    <p:sldId id="331" r:id="rId36"/>
    <p:sldId id="318"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A1"/>
    <a:srgbClr val="F9F9F9"/>
    <a:srgbClr val="F3FFFA"/>
    <a:srgbClr val="007075"/>
    <a:srgbClr val="D2F9F8"/>
    <a:srgbClr val="E2F7F7"/>
    <a:srgbClr val="74C0C6"/>
    <a:srgbClr val="B1E2D6"/>
    <a:srgbClr val="C4F8F7"/>
    <a:srgbClr val="DDF9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1F7B1D-7051-4E40-8B31-8D79DC5690AE}" v="2" dt="2025-03-07T09:16:03.5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268"/>
    <p:restoredTop sz="96296"/>
  </p:normalViewPr>
  <p:slideViewPr>
    <p:cSldViewPr snapToGrid="0">
      <p:cViewPr varScale="1">
        <p:scale>
          <a:sx n="104" d="100"/>
          <a:sy n="104" d="100"/>
        </p:scale>
        <p:origin x="570" y="102"/>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rd Peder Rafael Luna Araldsen" userId="f71e11bd-2ad4-4d9b-a717-d088fb51e60a" providerId="ADAL" clId="{B11F7B1D-7051-4E40-8B31-8D79DC5690AE}"/>
    <pc:docChg chg="modSld">
      <pc:chgData name="Tord Peder Rafael Luna Araldsen" userId="f71e11bd-2ad4-4d9b-a717-d088fb51e60a" providerId="ADAL" clId="{B11F7B1D-7051-4E40-8B31-8D79DC5690AE}" dt="2025-03-07T09:16:06.480" v="5" actId="1076"/>
      <pc:docMkLst>
        <pc:docMk/>
      </pc:docMkLst>
      <pc:sldChg chg="addSp modSp mod">
        <pc:chgData name="Tord Peder Rafael Luna Araldsen" userId="f71e11bd-2ad4-4d9b-a717-d088fb51e60a" providerId="ADAL" clId="{B11F7B1D-7051-4E40-8B31-8D79DC5690AE}" dt="2025-03-07T09:15:46.277" v="3" actId="1076"/>
        <pc:sldMkLst>
          <pc:docMk/>
          <pc:sldMk cId="0" sldId="257"/>
        </pc:sldMkLst>
        <pc:picChg chg="add mod">
          <ac:chgData name="Tord Peder Rafael Luna Araldsen" userId="f71e11bd-2ad4-4d9b-a717-d088fb51e60a" providerId="ADAL" clId="{B11F7B1D-7051-4E40-8B31-8D79DC5690AE}" dt="2025-03-07T09:15:46.277" v="3" actId="1076"/>
          <ac:picMkLst>
            <pc:docMk/>
            <pc:sldMk cId="0" sldId="257"/>
            <ac:picMk id="2" creationId="{91AE9EC0-D229-DE27-6849-2EF1FB031365}"/>
          </ac:picMkLst>
        </pc:picChg>
      </pc:sldChg>
      <pc:sldChg chg="addSp modSp mod">
        <pc:chgData name="Tord Peder Rafael Luna Araldsen" userId="f71e11bd-2ad4-4d9b-a717-d088fb51e60a" providerId="ADAL" clId="{B11F7B1D-7051-4E40-8B31-8D79DC5690AE}" dt="2025-03-07T09:16:06.480" v="5" actId="1076"/>
        <pc:sldMkLst>
          <pc:docMk/>
          <pc:sldMk cId="3798292794" sldId="318"/>
        </pc:sldMkLst>
        <pc:picChg chg="add mod">
          <ac:chgData name="Tord Peder Rafael Luna Araldsen" userId="f71e11bd-2ad4-4d9b-a717-d088fb51e60a" providerId="ADAL" clId="{B11F7B1D-7051-4E40-8B31-8D79DC5690AE}" dt="2025-03-07T09:16:06.480" v="5" actId="1076"/>
          <ac:picMkLst>
            <pc:docMk/>
            <pc:sldMk cId="3798292794" sldId="318"/>
            <ac:picMk id="6" creationId="{A9F17986-C3BB-9FA3-1333-741639E75637}"/>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1A76D4-8EE4-4F52-B018-EC8C8348894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A453367-0056-432B-9896-0FE25FDC8115}">
      <dgm:prSet custT="1"/>
      <dgm:spPr>
        <a:solidFill>
          <a:srgbClr val="0099A1"/>
        </a:solidFill>
        <a:ln>
          <a:noFill/>
        </a:ln>
      </dgm:spPr>
      <dgm:t>
        <a:bodyPr anchor="ctr"/>
        <a:lstStyle/>
        <a:p>
          <a:pPr algn="ctr"/>
          <a:r>
            <a:rPr lang="sv-SE" sz="2800" dirty="0"/>
            <a:t>Med biomassa avses organiskt material, dvs. växter, djur och mikroorganismer samt avfallsprodukter från dessa.</a:t>
          </a:r>
          <a:endParaRPr lang="en-US" sz="2800" dirty="0"/>
        </a:p>
        <a:p>
          <a:pPr algn="ctr"/>
          <a:r>
            <a:rPr lang="sv-SE" sz="2800" dirty="0"/>
            <a:t>Detta inkluderar allt från träd och grödor till animaliskt avfall och mikrobiell massa. Biomassa är en viktig resurs för människan eftersom den kan användas som energi, mat, foder, fiber och kemikalier.</a:t>
          </a:r>
          <a:endParaRPr lang="en-US" sz="2800" dirty="0"/>
        </a:p>
      </dgm:t>
    </dgm:pt>
    <dgm:pt modelId="{CCC2A55B-7670-40FD-BB20-FA1EB950BA06}" type="parTrans" cxnId="{642AC454-10F8-4057-A185-0F61BAA4140C}">
      <dgm:prSet/>
      <dgm:spPr/>
      <dgm:t>
        <a:bodyPr/>
        <a:lstStyle/>
        <a:p>
          <a:endParaRPr lang="en-US"/>
        </a:p>
      </dgm:t>
    </dgm:pt>
    <dgm:pt modelId="{52F2D7D0-C75B-4124-B1AC-8D87381A5792}" type="sibTrans" cxnId="{642AC454-10F8-4057-A185-0F61BAA4140C}">
      <dgm:prSet/>
      <dgm:spPr/>
      <dgm:t>
        <a:bodyPr/>
        <a:lstStyle/>
        <a:p>
          <a:endParaRPr lang="en-US"/>
        </a:p>
      </dgm:t>
    </dgm:pt>
    <dgm:pt modelId="{855F450F-7BB0-5041-8F22-EB188A5E88F5}" type="pres">
      <dgm:prSet presAssocID="{181A76D4-8EE4-4F52-B018-EC8C83488942}" presName="diagram" presStyleCnt="0">
        <dgm:presLayoutVars>
          <dgm:dir/>
          <dgm:resizeHandles val="exact"/>
        </dgm:presLayoutVars>
      </dgm:prSet>
      <dgm:spPr/>
    </dgm:pt>
    <dgm:pt modelId="{79079866-B355-5244-9425-EDB8B06C8B3A}" type="pres">
      <dgm:prSet presAssocID="{5A453367-0056-432B-9896-0FE25FDC8115}" presName="node" presStyleLbl="node1" presStyleIdx="0" presStyleCnt="1" custScaleX="159496" custLinFactNeighborX="-2115" custLinFactNeighborY="-1685">
        <dgm:presLayoutVars>
          <dgm:bulletEnabled val="1"/>
        </dgm:presLayoutVars>
      </dgm:prSet>
      <dgm:spPr/>
    </dgm:pt>
  </dgm:ptLst>
  <dgm:cxnLst>
    <dgm:cxn modelId="{4F434B66-237A-AA42-9A2A-3B9681B95690}" type="presOf" srcId="{181A76D4-8EE4-4F52-B018-EC8C83488942}" destId="{855F450F-7BB0-5041-8F22-EB188A5E88F5}" srcOrd="0" destOrd="0" presId="urn:microsoft.com/office/officeart/2005/8/layout/default"/>
    <dgm:cxn modelId="{642AC454-10F8-4057-A185-0F61BAA4140C}" srcId="{181A76D4-8EE4-4F52-B018-EC8C83488942}" destId="{5A453367-0056-432B-9896-0FE25FDC8115}" srcOrd="0" destOrd="0" parTransId="{CCC2A55B-7670-40FD-BB20-FA1EB950BA06}" sibTransId="{52F2D7D0-C75B-4124-B1AC-8D87381A5792}"/>
    <dgm:cxn modelId="{D85FE68F-EB20-DE45-A97A-602C653CAB3B}" type="presOf" srcId="{5A453367-0056-432B-9896-0FE25FDC8115}" destId="{79079866-B355-5244-9425-EDB8B06C8B3A}" srcOrd="0" destOrd="0" presId="urn:microsoft.com/office/officeart/2005/8/layout/default"/>
    <dgm:cxn modelId="{150371B3-244D-5F43-B25C-AB4C16460D5C}" type="presParOf" srcId="{855F450F-7BB0-5041-8F22-EB188A5E88F5}" destId="{79079866-B355-5244-9425-EDB8B06C8B3A}" srcOrd="0" destOrd="0" presId="urn:microsoft.com/office/officeart/2005/8/layout/defaul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2D3EC63-7DB9-E24A-8DB1-EAD99B1DE9D7}"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nb-NO"/>
        </a:p>
      </dgm:t>
    </dgm:pt>
    <dgm:pt modelId="{563500C3-10AD-6E47-A735-C87ED86E1BA8}">
      <dgm:prSet/>
      <dgm:spPr>
        <a:solidFill>
          <a:srgbClr val="007075"/>
        </a:solidFill>
      </dgm:spPr>
      <dgm:t>
        <a:bodyPr/>
        <a:lstStyle/>
        <a:p>
          <a:pPr>
            <a:lnSpc>
              <a:spcPct val="150000"/>
            </a:lnSpc>
          </a:pPr>
          <a:r>
            <a:rPr lang="nb-NO" noProof="0" dirty="0"/>
            <a:t>Gammal teknologi</a:t>
          </a:r>
        </a:p>
      </dgm:t>
    </dgm:pt>
    <dgm:pt modelId="{B045BF6B-99F5-CE47-8BE8-C70C4846FE4D}" type="parTrans" cxnId="{1337287A-2BD5-A647-B1BD-BA5FEF18721D}">
      <dgm:prSet/>
      <dgm:spPr/>
      <dgm:t>
        <a:bodyPr/>
        <a:lstStyle/>
        <a:p>
          <a:pPr>
            <a:lnSpc>
              <a:spcPct val="150000"/>
            </a:lnSpc>
          </a:pPr>
          <a:endParaRPr lang="nb-NO" noProof="0" dirty="0"/>
        </a:p>
      </dgm:t>
    </dgm:pt>
    <dgm:pt modelId="{56F75317-E3CC-914A-A144-F282582E18C5}" type="sibTrans" cxnId="{1337287A-2BD5-A647-B1BD-BA5FEF18721D}">
      <dgm:prSet/>
      <dgm:spPr/>
      <dgm:t>
        <a:bodyPr/>
        <a:lstStyle/>
        <a:p>
          <a:pPr>
            <a:lnSpc>
              <a:spcPct val="150000"/>
            </a:lnSpc>
          </a:pPr>
          <a:endParaRPr lang="nb-NO" noProof="0" dirty="0"/>
        </a:p>
      </dgm:t>
    </dgm:pt>
    <dgm:pt modelId="{ED8D370B-1970-EB42-9DFE-ABED82060988}">
      <dgm:prSet/>
      <dgm:spPr>
        <a:solidFill>
          <a:srgbClr val="007075"/>
        </a:solidFill>
      </dgm:spPr>
      <dgm:t>
        <a:bodyPr/>
        <a:lstStyle/>
        <a:p>
          <a:pPr>
            <a:lnSpc>
              <a:spcPct val="150000"/>
            </a:lnSpc>
          </a:pPr>
          <a:r>
            <a:rPr lang="sv-SE" noProof="0" dirty="0"/>
            <a:t>Förvandla bränsle till gas</a:t>
          </a:r>
          <a:endParaRPr lang="nb-NO" noProof="0" dirty="0"/>
        </a:p>
      </dgm:t>
    </dgm:pt>
    <dgm:pt modelId="{9A515FA6-F51B-8548-B4E8-EDF0C0DA1F8E}" type="parTrans" cxnId="{A5F3D938-AAD4-E341-8645-93A343CFB5CD}">
      <dgm:prSet/>
      <dgm:spPr/>
      <dgm:t>
        <a:bodyPr/>
        <a:lstStyle/>
        <a:p>
          <a:pPr>
            <a:lnSpc>
              <a:spcPct val="150000"/>
            </a:lnSpc>
          </a:pPr>
          <a:endParaRPr lang="nb-NO" noProof="0" dirty="0"/>
        </a:p>
      </dgm:t>
    </dgm:pt>
    <dgm:pt modelId="{CA9A39FB-1449-984D-BBA2-AB82959B5EFE}" type="sibTrans" cxnId="{A5F3D938-AAD4-E341-8645-93A343CFB5CD}">
      <dgm:prSet/>
      <dgm:spPr/>
      <dgm:t>
        <a:bodyPr/>
        <a:lstStyle/>
        <a:p>
          <a:pPr>
            <a:lnSpc>
              <a:spcPct val="150000"/>
            </a:lnSpc>
          </a:pPr>
          <a:endParaRPr lang="nb-NO" noProof="0" dirty="0"/>
        </a:p>
      </dgm:t>
    </dgm:pt>
    <dgm:pt modelId="{62EA4722-4A38-E64F-A3E0-2F5B308686D0}">
      <dgm:prSet/>
      <dgm:spPr>
        <a:solidFill>
          <a:srgbClr val="007075"/>
        </a:solidFill>
      </dgm:spPr>
      <dgm:t>
        <a:bodyPr/>
        <a:lstStyle/>
        <a:p>
          <a:pPr>
            <a:lnSpc>
              <a:spcPct val="150000"/>
            </a:lnSpc>
          </a:pPr>
          <a:r>
            <a:rPr lang="sv-SE" noProof="0" dirty="0"/>
            <a:t>Uppvärmning vid 800-1000°C</a:t>
          </a:r>
          <a:endParaRPr lang="nb-NO" noProof="0" dirty="0"/>
        </a:p>
      </dgm:t>
    </dgm:pt>
    <dgm:pt modelId="{B3076F00-34B0-6640-8B3D-5AB21CCF9F87}" type="parTrans" cxnId="{8367EA79-17C9-8F43-9793-5D362A35F47B}">
      <dgm:prSet/>
      <dgm:spPr/>
      <dgm:t>
        <a:bodyPr/>
        <a:lstStyle/>
        <a:p>
          <a:pPr>
            <a:lnSpc>
              <a:spcPct val="150000"/>
            </a:lnSpc>
          </a:pPr>
          <a:endParaRPr lang="nb-NO" noProof="0" dirty="0"/>
        </a:p>
      </dgm:t>
    </dgm:pt>
    <dgm:pt modelId="{F2901D71-F544-7245-B323-F1436969208A}" type="sibTrans" cxnId="{8367EA79-17C9-8F43-9793-5D362A35F47B}">
      <dgm:prSet/>
      <dgm:spPr/>
      <dgm:t>
        <a:bodyPr/>
        <a:lstStyle/>
        <a:p>
          <a:pPr>
            <a:lnSpc>
              <a:spcPct val="150000"/>
            </a:lnSpc>
          </a:pPr>
          <a:endParaRPr lang="nb-NO" noProof="0" dirty="0"/>
        </a:p>
      </dgm:t>
    </dgm:pt>
    <dgm:pt modelId="{67AEB266-F7D3-6F4B-A6D4-B3C59B2EFE4C}">
      <dgm:prSet/>
      <dgm:spPr>
        <a:solidFill>
          <a:srgbClr val="007075"/>
        </a:solidFill>
      </dgm:spPr>
      <dgm:t>
        <a:bodyPr/>
        <a:lstStyle/>
        <a:p>
          <a:pPr>
            <a:lnSpc>
              <a:spcPct val="150000"/>
            </a:lnSpc>
          </a:pPr>
          <a:r>
            <a:rPr lang="sv-SE" noProof="0" dirty="0"/>
            <a:t>Gör </a:t>
          </a:r>
          <a:r>
            <a:rPr lang="sv-SE" noProof="0" dirty="0" err="1"/>
            <a:t>syngas</a:t>
          </a:r>
          <a:endParaRPr lang="nb-NO" noProof="0" dirty="0"/>
        </a:p>
      </dgm:t>
    </dgm:pt>
    <dgm:pt modelId="{1A980C57-55DB-5242-B582-2A810E5DFE14}" type="parTrans" cxnId="{0874699F-C2FC-B64C-8913-F6B21B2F07C9}">
      <dgm:prSet/>
      <dgm:spPr/>
      <dgm:t>
        <a:bodyPr/>
        <a:lstStyle/>
        <a:p>
          <a:pPr>
            <a:lnSpc>
              <a:spcPct val="150000"/>
            </a:lnSpc>
          </a:pPr>
          <a:endParaRPr lang="nb-NO" noProof="0" dirty="0"/>
        </a:p>
      </dgm:t>
    </dgm:pt>
    <dgm:pt modelId="{5DFC72F1-33F8-F442-A6D2-79E66F8AD5FC}" type="sibTrans" cxnId="{0874699F-C2FC-B64C-8913-F6B21B2F07C9}">
      <dgm:prSet/>
      <dgm:spPr/>
      <dgm:t>
        <a:bodyPr/>
        <a:lstStyle/>
        <a:p>
          <a:pPr>
            <a:lnSpc>
              <a:spcPct val="150000"/>
            </a:lnSpc>
          </a:pPr>
          <a:endParaRPr lang="nb-NO" noProof="0" dirty="0"/>
        </a:p>
      </dgm:t>
    </dgm:pt>
    <dgm:pt modelId="{38EF36BC-2390-7346-8C74-7580457FD685}">
      <dgm:prSet/>
      <dgm:spPr>
        <a:solidFill>
          <a:srgbClr val="007075"/>
        </a:solidFill>
      </dgm:spPr>
      <dgm:t>
        <a:bodyPr/>
        <a:lstStyle/>
        <a:p>
          <a:pPr>
            <a:lnSpc>
              <a:spcPct val="150000"/>
            </a:lnSpc>
          </a:pPr>
          <a:r>
            <a:rPr lang="sv-SE" noProof="0" dirty="0"/>
            <a:t>Flera material kan användas</a:t>
          </a:r>
          <a:endParaRPr lang="nb-NO" noProof="0" dirty="0"/>
        </a:p>
      </dgm:t>
    </dgm:pt>
    <dgm:pt modelId="{3BDF6689-A98D-E341-A4F1-F73B6C5D3C6D}" type="parTrans" cxnId="{D7927DF3-41F4-CE4B-B29D-E42DE5B32762}">
      <dgm:prSet/>
      <dgm:spPr/>
      <dgm:t>
        <a:bodyPr/>
        <a:lstStyle/>
        <a:p>
          <a:pPr>
            <a:lnSpc>
              <a:spcPct val="150000"/>
            </a:lnSpc>
          </a:pPr>
          <a:endParaRPr lang="nb-NO" noProof="0" dirty="0"/>
        </a:p>
      </dgm:t>
    </dgm:pt>
    <dgm:pt modelId="{3EA8E744-9008-064B-8246-D5B5B875AAEF}" type="sibTrans" cxnId="{D7927DF3-41F4-CE4B-B29D-E42DE5B32762}">
      <dgm:prSet/>
      <dgm:spPr/>
      <dgm:t>
        <a:bodyPr/>
        <a:lstStyle/>
        <a:p>
          <a:pPr>
            <a:lnSpc>
              <a:spcPct val="150000"/>
            </a:lnSpc>
          </a:pPr>
          <a:endParaRPr lang="nb-NO" noProof="0" dirty="0"/>
        </a:p>
      </dgm:t>
    </dgm:pt>
    <dgm:pt modelId="{F92E8AC9-424E-C749-8C22-92589DB9E06E}" type="pres">
      <dgm:prSet presAssocID="{32D3EC63-7DB9-E24A-8DB1-EAD99B1DE9D7}" presName="diagram" presStyleCnt="0">
        <dgm:presLayoutVars>
          <dgm:dir/>
          <dgm:resizeHandles val="exact"/>
        </dgm:presLayoutVars>
      </dgm:prSet>
      <dgm:spPr/>
    </dgm:pt>
    <dgm:pt modelId="{A04FB496-AD0D-0444-98D1-B38DF2A43EE0}" type="pres">
      <dgm:prSet presAssocID="{563500C3-10AD-6E47-A735-C87ED86E1BA8}" presName="node" presStyleLbl="node1" presStyleIdx="0" presStyleCnt="5">
        <dgm:presLayoutVars>
          <dgm:bulletEnabled val="1"/>
        </dgm:presLayoutVars>
      </dgm:prSet>
      <dgm:spPr/>
    </dgm:pt>
    <dgm:pt modelId="{94F471AD-3B9A-654E-8546-0D3F2C714500}" type="pres">
      <dgm:prSet presAssocID="{56F75317-E3CC-914A-A144-F282582E18C5}" presName="sibTrans" presStyleCnt="0"/>
      <dgm:spPr/>
    </dgm:pt>
    <dgm:pt modelId="{5F83452B-7703-424B-B03A-4E950DFCC0DD}" type="pres">
      <dgm:prSet presAssocID="{ED8D370B-1970-EB42-9DFE-ABED82060988}" presName="node" presStyleLbl="node1" presStyleIdx="1" presStyleCnt="5">
        <dgm:presLayoutVars>
          <dgm:bulletEnabled val="1"/>
        </dgm:presLayoutVars>
      </dgm:prSet>
      <dgm:spPr/>
    </dgm:pt>
    <dgm:pt modelId="{F80496FE-EF59-214A-8A3E-3E91114172B6}" type="pres">
      <dgm:prSet presAssocID="{CA9A39FB-1449-984D-BBA2-AB82959B5EFE}" presName="sibTrans" presStyleCnt="0"/>
      <dgm:spPr/>
    </dgm:pt>
    <dgm:pt modelId="{C35936B2-7537-2041-AE6D-D49451AC53CA}" type="pres">
      <dgm:prSet presAssocID="{62EA4722-4A38-E64F-A3E0-2F5B308686D0}" presName="node" presStyleLbl="node1" presStyleIdx="2" presStyleCnt="5">
        <dgm:presLayoutVars>
          <dgm:bulletEnabled val="1"/>
        </dgm:presLayoutVars>
      </dgm:prSet>
      <dgm:spPr/>
    </dgm:pt>
    <dgm:pt modelId="{2D8CDBCF-5DA9-5D41-A633-89FBD72FF86C}" type="pres">
      <dgm:prSet presAssocID="{F2901D71-F544-7245-B323-F1436969208A}" presName="sibTrans" presStyleCnt="0"/>
      <dgm:spPr/>
    </dgm:pt>
    <dgm:pt modelId="{F4EAB9BF-2CC1-F742-A55B-0E01CF4DFA5A}" type="pres">
      <dgm:prSet presAssocID="{67AEB266-F7D3-6F4B-A6D4-B3C59B2EFE4C}" presName="node" presStyleLbl="node1" presStyleIdx="3" presStyleCnt="5">
        <dgm:presLayoutVars>
          <dgm:bulletEnabled val="1"/>
        </dgm:presLayoutVars>
      </dgm:prSet>
      <dgm:spPr/>
    </dgm:pt>
    <dgm:pt modelId="{A14B6DEE-43A4-8D4A-9081-712E2293BEDD}" type="pres">
      <dgm:prSet presAssocID="{5DFC72F1-33F8-F442-A6D2-79E66F8AD5FC}" presName="sibTrans" presStyleCnt="0"/>
      <dgm:spPr/>
    </dgm:pt>
    <dgm:pt modelId="{95E2BA79-D2F4-2146-877A-5B36D758575A}" type="pres">
      <dgm:prSet presAssocID="{38EF36BC-2390-7346-8C74-7580457FD685}" presName="node" presStyleLbl="node1" presStyleIdx="4" presStyleCnt="5">
        <dgm:presLayoutVars>
          <dgm:bulletEnabled val="1"/>
        </dgm:presLayoutVars>
      </dgm:prSet>
      <dgm:spPr/>
    </dgm:pt>
  </dgm:ptLst>
  <dgm:cxnLst>
    <dgm:cxn modelId="{8E767B2B-9EC4-C545-B767-AD82DC3D1A07}" type="presOf" srcId="{ED8D370B-1970-EB42-9DFE-ABED82060988}" destId="{5F83452B-7703-424B-B03A-4E950DFCC0DD}" srcOrd="0" destOrd="0" presId="urn:microsoft.com/office/officeart/2005/8/layout/default"/>
    <dgm:cxn modelId="{A5F3D938-AAD4-E341-8645-93A343CFB5CD}" srcId="{32D3EC63-7DB9-E24A-8DB1-EAD99B1DE9D7}" destId="{ED8D370B-1970-EB42-9DFE-ABED82060988}" srcOrd="1" destOrd="0" parTransId="{9A515FA6-F51B-8548-B4E8-EDF0C0DA1F8E}" sibTransId="{CA9A39FB-1449-984D-BBA2-AB82959B5EFE}"/>
    <dgm:cxn modelId="{39B37E6B-9F3E-FE48-9311-60C02019A730}" type="presOf" srcId="{67AEB266-F7D3-6F4B-A6D4-B3C59B2EFE4C}" destId="{F4EAB9BF-2CC1-F742-A55B-0E01CF4DFA5A}" srcOrd="0" destOrd="0" presId="urn:microsoft.com/office/officeart/2005/8/layout/default"/>
    <dgm:cxn modelId="{B3C61250-D934-FE4D-95F5-31A25BBDC77A}" type="presOf" srcId="{62EA4722-4A38-E64F-A3E0-2F5B308686D0}" destId="{C35936B2-7537-2041-AE6D-D49451AC53CA}" srcOrd="0" destOrd="0" presId="urn:microsoft.com/office/officeart/2005/8/layout/default"/>
    <dgm:cxn modelId="{8367EA79-17C9-8F43-9793-5D362A35F47B}" srcId="{32D3EC63-7DB9-E24A-8DB1-EAD99B1DE9D7}" destId="{62EA4722-4A38-E64F-A3E0-2F5B308686D0}" srcOrd="2" destOrd="0" parTransId="{B3076F00-34B0-6640-8B3D-5AB21CCF9F87}" sibTransId="{F2901D71-F544-7245-B323-F1436969208A}"/>
    <dgm:cxn modelId="{1337287A-2BD5-A647-B1BD-BA5FEF18721D}" srcId="{32D3EC63-7DB9-E24A-8DB1-EAD99B1DE9D7}" destId="{563500C3-10AD-6E47-A735-C87ED86E1BA8}" srcOrd="0" destOrd="0" parTransId="{B045BF6B-99F5-CE47-8BE8-C70C4846FE4D}" sibTransId="{56F75317-E3CC-914A-A144-F282582E18C5}"/>
    <dgm:cxn modelId="{48B7577F-C70B-6D47-A1F2-E1D4502C9F8E}" type="presOf" srcId="{563500C3-10AD-6E47-A735-C87ED86E1BA8}" destId="{A04FB496-AD0D-0444-98D1-B38DF2A43EE0}" srcOrd="0" destOrd="0" presId="urn:microsoft.com/office/officeart/2005/8/layout/default"/>
    <dgm:cxn modelId="{0874699F-C2FC-B64C-8913-F6B21B2F07C9}" srcId="{32D3EC63-7DB9-E24A-8DB1-EAD99B1DE9D7}" destId="{67AEB266-F7D3-6F4B-A6D4-B3C59B2EFE4C}" srcOrd="3" destOrd="0" parTransId="{1A980C57-55DB-5242-B582-2A810E5DFE14}" sibTransId="{5DFC72F1-33F8-F442-A6D2-79E66F8AD5FC}"/>
    <dgm:cxn modelId="{E16138A6-E6B0-8D41-B93E-41489C7EF600}" type="presOf" srcId="{38EF36BC-2390-7346-8C74-7580457FD685}" destId="{95E2BA79-D2F4-2146-877A-5B36D758575A}" srcOrd="0" destOrd="0" presId="urn:microsoft.com/office/officeart/2005/8/layout/default"/>
    <dgm:cxn modelId="{812773DB-42D1-934E-BE5A-760B958E7102}" type="presOf" srcId="{32D3EC63-7DB9-E24A-8DB1-EAD99B1DE9D7}" destId="{F92E8AC9-424E-C749-8C22-92589DB9E06E}" srcOrd="0" destOrd="0" presId="urn:microsoft.com/office/officeart/2005/8/layout/default"/>
    <dgm:cxn modelId="{D7927DF3-41F4-CE4B-B29D-E42DE5B32762}" srcId="{32D3EC63-7DB9-E24A-8DB1-EAD99B1DE9D7}" destId="{38EF36BC-2390-7346-8C74-7580457FD685}" srcOrd="4" destOrd="0" parTransId="{3BDF6689-A98D-E341-A4F1-F73B6C5D3C6D}" sibTransId="{3EA8E744-9008-064B-8246-D5B5B875AAEF}"/>
    <dgm:cxn modelId="{608A8B8A-AA4E-1A4A-9C43-B47D3CFFF22C}" type="presParOf" srcId="{F92E8AC9-424E-C749-8C22-92589DB9E06E}" destId="{A04FB496-AD0D-0444-98D1-B38DF2A43EE0}" srcOrd="0" destOrd="0" presId="urn:microsoft.com/office/officeart/2005/8/layout/default"/>
    <dgm:cxn modelId="{6AB52A07-FD17-664F-8871-E2DE7A9EDEEE}" type="presParOf" srcId="{F92E8AC9-424E-C749-8C22-92589DB9E06E}" destId="{94F471AD-3B9A-654E-8546-0D3F2C714500}" srcOrd="1" destOrd="0" presId="urn:microsoft.com/office/officeart/2005/8/layout/default"/>
    <dgm:cxn modelId="{ECE756D6-615F-1640-A601-30E1A7ACBF68}" type="presParOf" srcId="{F92E8AC9-424E-C749-8C22-92589DB9E06E}" destId="{5F83452B-7703-424B-B03A-4E950DFCC0DD}" srcOrd="2" destOrd="0" presId="urn:microsoft.com/office/officeart/2005/8/layout/default"/>
    <dgm:cxn modelId="{37FA84CC-A06E-5A44-A70E-6B47D5C10331}" type="presParOf" srcId="{F92E8AC9-424E-C749-8C22-92589DB9E06E}" destId="{F80496FE-EF59-214A-8A3E-3E91114172B6}" srcOrd="3" destOrd="0" presId="urn:microsoft.com/office/officeart/2005/8/layout/default"/>
    <dgm:cxn modelId="{42FA3518-CB15-0944-9103-A5C37F6861C9}" type="presParOf" srcId="{F92E8AC9-424E-C749-8C22-92589DB9E06E}" destId="{C35936B2-7537-2041-AE6D-D49451AC53CA}" srcOrd="4" destOrd="0" presId="urn:microsoft.com/office/officeart/2005/8/layout/default"/>
    <dgm:cxn modelId="{3C2FCD5A-FE82-F747-ADB2-F9C383C15BA3}" type="presParOf" srcId="{F92E8AC9-424E-C749-8C22-92589DB9E06E}" destId="{2D8CDBCF-5DA9-5D41-A633-89FBD72FF86C}" srcOrd="5" destOrd="0" presId="urn:microsoft.com/office/officeart/2005/8/layout/default"/>
    <dgm:cxn modelId="{B51E2C36-AA26-5F44-BDBD-75946ECECEA4}" type="presParOf" srcId="{F92E8AC9-424E-C749-8C22-92589DB9E06E}" destId="{F4EAB9BF-2CC1-F742-A55B-0E01CF4DFA5A}" srcOrd="6" destOrd="0" presId="urn:microsoft.com/office/officeart/2005/8/layout/default"/>
    <dgm:cxn modelId="{7F39002E-6E31-6546-BFFE-D6D8D29712F3}" type="presParOf" srcId="{F92E8AC9-424E-C749-8C22-92589DB9E06E}" destId="{A14B6DEE-43A4-8D4A-9081-712E2293BEDD}" srcOrd="7" destOrd="0" presId="urn:microsoft.com/office/officeart/2005/8/layout/default"/>
    <dgm:cxn modelId="{E23895B6-A946-7941-99C0-507E616D9555}" type="presParOf" srcId="{F92E8AC9-424E-C749-8C22-92589DB9E06E}" destId="{95E2BA79-D2F4-2146-877A-5B36D758575A}"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2D3EC63-7DB9-E24A-8DB1-EAD99B1DE9D7}"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nb-NO"/>
        </a:p>
      </dgm:t>
    </dgm:pt>
    <dgm:pt modelId="{563500C3-10AD-6E47-A735-C87ED86E1BA8}">
      <dgm:prSet/>
      <dgm:spPr>
        <a:solidFill>
          <a:srgbClr val="007075"/>
        </a:solidFill>
        <a:ln>
          <a:solidFill>
            <a:srgbClr val="248587"/>
          </a:solidFill>
        </a:ln>
      </dgm:spPr>
      <dgm:t>
        <a:bodyPr/>
        <a:lstStyle/>
        <a:p>
          <a:pPr>
            <a:lnSpc>
              <a:spcPct val="150000"/>
            </a:lnSpc>
          </a:pPr>
          <a:r>
            <a:rPr lang="nb-NO" noProof="0" dirty="0">
              <a:solidFill>
                <a:srgbClr val="248587"/>
              </a:solidFill>
            </a:rPr>
            <a:t>Gammal teknologi </a:t>
          </a:r>
        </a:p>
      </dgm:t>
    </dgm:pt>
    <dgm:pt modelId="{B045BF6B-99F5-CE47-8BE8-C70C4846FE4D}" type="parTrans" cxnId="{1337287A-2BD5-A647-B1BD-BA5FEF18721D}">
      <dgm:prSet/>
      <dgm:spPr/>
      <dgm:t>
        <a:bodyPr/>
        <a:lstStyle/>
        <a:p>
          <a:pPr>
            <a:lnSpc>
              <a:spcPct val="150000"/>
            </a:lnSpc>
          </a:pPr>
          <a:endParaRPr lang="nb-NO" noProof="0" dirty="0">
            <a:solidFill>
              <a:srgbClr val="248587"/>
            </a:solidFill>
          </a:endParaRPr>
        </a:p>
      </dgm:t>
    </dgm:pt>
    <dgm:pt modelId="{56F75317-E3CC-914A-A144-F282582E18C5}" type="sibTrans" cxnId="{1337287A-2BD5-A647-B1BD-BA5FEF18721D}">
      <dgm:prSet/>
      <dgm:spPr/>
      <dgm:t>
        <a:bodyPr/>
        <a:lstStyle/>
        <a:p>
          <a:pPr>
            <a:lnSpc>
              <a:spcPct val="150000"/>
            </a:lnSpc>
          </a:pPr>
          <a:endParaRPr lang="nb-NO" noProof="0" dirty="0">
            <a:solidFill>
              <a:srgbClr val="248587"/>
            </a:solidFill>
          </a:endParaRPr>
        </a:p>
      </dgm:t>
    </dgm:pt>
    <dgm:pt modelId="{ED8D370B-1970-EB42-9DFE-ABED82060988}">
      <dgm:prSet/>
      <dgm:spPr>
        <a:solidFill>
          <a:srgbClr val="007075"/>
        </a:solidFill>
        <a:ln>
          <a:solidFill>
            <a:srgbClr val="248587"/>
          </a:solidFill>
        </a:ln>
      </dgm:spPr>
      <dgm:t>
        <a:bodyPr/>
        <a:lstStyle/>
        <a:p>
          <a:pPr>
            <a:lnSpc>
              <a:spcPct val="150000"/>
            </a:lnSpc>
          </a:pPr>
          <a:r>
            <a:rPr lang="sv-SE" noProof="0" dirty="0">
              <a:solidFill>
                <a:srgbClr val="248587"/>
              </a:solidFill>
            </a:rPr>
            <a:t>Förvandlar bränsle till gas</a:t>
          </a:r>
          <a:endParaRPr lang="nb-NO" noProof="0" dirty="0">
            <a:solidFill>
              <a:srgbClr val="248587"/>
            </a:solidFill>
          </a:endParaRPr>
        </a:p>
      </dgm:t>
    </dgm:pt>
    <dgm:pt modelId="{9A515FA6-F51B-8548-B4E8-EDF0C0DA1F8E}" type="parTrans" cxnId="{A5F3D938-AAD4-E341-8645-93A343CFB5CD}">
      <dgm:prSet/>
      <dgm:spPr/>
      <dgm:t>
        <a:bodyPr/>
        <a:lstStyle/>
        <a:p>
          <a:pPr>
            <a:lnSpc>
              <a:spcPct val="150000"/>
            </a:lnSpc>
          </a:pPr>
          <a:endParaRPr lang="nb-NO" noProof="0" dirty="0">
            <a:solidFill>
              <a:srgbClr val="248587"/>
            </a:solidFill>
          </a:endParaRPr>
        </a:p>
      </dgm:t>
    </dgm:pt>
    <dgm:pt modelId="{CA9A39FB-1449-984D-BBA2-AB82959B5EFE}" type="sibTrans" cxnId="{A5F3D938-AAD4-E341-8645-93A343CFB5CD}">
      <dgm:prSet/>
      <dgm:spPr/>
      <dgm:t>
        <a:bodyPr/>
        <a:lstStyle/>
        <a:p>
          <a:pPr>
            <a:lnSpc>
              <a:spcPct val="150000"/>
            </a:lnSpc>
          </a:pPr>
          <a:endParaRPr lang="nb-NO" noProof="0" dirty="0">
            <a:solidFill>
              <a:srgbClr val="248587"/>
            </a:solidFill>
          </a:endParaRPr>
        </a:p>
      </dgm:t>
    </dgm:pt>
    <dgm:pt modelId="{62EA4722-4A38-E64F-A3E0-2F5B308686D0}">
      <dgm:prSet/>
      <dgm:spPr>
        <a:solidFill>
          <a:srgbClr val="007075"/>
        </a:solidFill>
        <a:ln>
          <a:solidFill>
            <a:srgbClr val="248587"/>
          </a:solidFill>
        </a:ln>
      </dgm:spPr>
      <dgm:t>
        <a:bodyPr/>
        <a:lstStyle/>
        <a:p>
          <a:pPr>
            <a:lnSpc>
              <a:spcPct val="150000"/>
            </a:lnSpc>
          </a:pPr>
          <a:r>
            <a:rPr lang="nb-NO" noProof="0" dirty="0">
              <a:solidFill>
                <a:srgbClr val="248587"/>
              </a:solidFill>
            </a:rPr>
            <a:t>Uppvärming på 800-1000</a:t>
          </a:r>
          <a:r>
            <a:rPr lang="nb-NO" b="0" i="0" noProof="0" dirty="0">
              <a:solidFill>
                <a:srgbClr val="248587"/>
              </a:solidFill>
            </a:rPr>
            <a:t>°</a:t>
          </a:r>
          <a:r>
            <a:rPr lang="nb-NO" b="0" noProof="0" dirty="0">
              <a:solidFill>
                <a:srgbClr val="248587"/>
              </a:solidFill>
            </a:rPr>
            <a:t>C</a:t>
          </a:r>
          <a:endParaRPr lang="nb-NO" noProof="0" dirty="0">
            <a:solidFill>
              <a:srgbClr val="248587"/>
            </a:solidFill>
          </a:endParaRPr>
        </a:p>
      </dgm:t>
    </dgm:pt>
    <dgm:pt modelId="{B3076F00-34B0-6640-8B3D-5AB21CCF9F87}" type="parTrans" cxnId="{8367EA79-17C9-8F43-9793-5D362A35F47B}">
      <dgm:prSet/>
      <dgm:spPr/>
      <dgm:t>
        <a:bodyPr/>
        <a:lstStyle/>
        <a:p>
          <a:pPr>
            <a:lnSpc>
              <a:spcPct val="150000"/>
            </a:lnSpc>
          </a:pPr>
          <a:endParaRPr lang="nb-NO" noProof="0" dirty="0">
            <a:solidFill>
              <a:srgbClr val="248587"/>
            </a:solidFill>
          </a:endParaRPr>
        </a:p>
      </dgm:t>
    </dgm:pt>
    <dgm:pt modelId="{F2901D71-F544-7245-B323-F1436969208A}" type="sibTrans" cxnId="{8367EA79-17C9-8F43-9793-5D362A35F47B}">
      <dgm:prSet/>
      <dgm:spPr/>
      <dgm:t>
        <a:bodyPr/>
        <a:lstStyle/>
        <a:p>
          <a:pPr>
            <a:lnSpc>
              <a:spcPct val="150000"/>
            </a:lnSpc>
          </a:pPr>
          <a:endParaRPr lang="nb-NO" noProof="0" dirty="0">
            <a:solidFill>
              <a:srgbClr val="248587"/>
            </a:solidFill>
          </a:endParaRPr>
        </a:p>
      </dgm:t>
    </dgm:pt>
    <dgm:pt modelId="{67AEB266-F7D3-6F4B-A6D4-B3C59B2EFE4C}">
      <dgm:prSet/>
      <dgm:spPr>
        <a:solidFill>
          <a:srgbClr val="007075"/>
        </a:solidFill>
        <a:ln>
          <a:solidFill>
            <a:srgbClr val="248587"/>
          </a:solidFill>
        </a:ln>
      </dgm:spPr>
      <dgm:t>
        <a:bodyPr/>
        <a:lstStyle/>
        <a:p>
          <a:pPr>
            <a:lnSpc>
              <a:spcPct val="150000"/>
            </a:lnSpc>
          </a:pPr>
          <a:r>
            <a:rPr lang="nb-NO" noProof="0" dirty="0">
              <a:solidFill>
                <a:srgbClr val="248587"/>
              </a:solidFill>
            </a:rPr>
            <a:t>Gör syngas</a:t>
          </a:r>
        </a:p>
      </dgm:t>
    </dgm:pt>
    <dgm:pt modelId="{1A980C57-55DB-5242-B582-2A810E5DFE14}" type="parTrans" cxnId="{0874699F-C2FC-B64C-8913-F6B21B2F07C9}">
      <dgm:prSet/>
      <dgm:spPr/>
      <dgm:t>
        <a:bodyPr/>
        <a:lstStyle/>
        <a:p>
          <a:pPr>
            <a:lnSpc>
              <a:spcPct val="150000"/>
            </a:lnSpc>
          </a:pPr>
          <a:endParaRPr lang="nb-NO" noProof="0" dirty="0">
            <a:solidFill>
              <a:srgbClr val="248587"/>
            </a:solidFill>
          </a:endParaRPr>
        </a:p>
      </dgm:t>
    </dgm:pt>
    <dgm:pt modelId="{5DFC72F1-33F8-F442-A6D2-79E66F8AD5FC}" type="sibTrans" cxnId="{0874699F-C2FC-B64C-8913-F6B21B2F07C9}">
      <dgm:prSet/>
      <dgm:spPr/>
      <dgm:t>
        <a:bodyPr/>
        <a:lstStyle/>
        <a:p>
          <a:pPr>
            <a:lnSpc>
              <a:spcPct val="150000"/>
            </a:lnSpc>
          </a:pPr>
          <a:endParaRPr lang="nb-NO" noProof="0" dirty="0">
            <a:solidFill>
              <a:srgbClr val="248587"/>
            </a:solidFill>
          </a:endParaRPr>
        </a:p>
      </dgm:t>
    </dgm:pt>
    <dgm:pt modelId="{38EF36BC-2390-7346-8C74-7580457FD685}">
      <dgm:prSet/>
      <dgm:spPr>
        <a:solidFill>
          <a:srgbClr val="007075"/>
        </a:solidFill>
        <a:ln>
          <a:solidFill>
            <a:srgbClr val="248587"/>
          </a:solidFill>
        </a:ln>
      </dgm:spPr>
      <dgm:t>
        <a:bodyPr/>
        <a:lstStyle/>
        <a:p>
          <a:pPr>
            <a:lnSpc>
              <a:spcPct val="150000"/>
            </a:lnSpc>
          </a:pPr>
          <a:r>
            <a:rPr lang="nb-NO" noProof="0" dirty="0">
              <a:solidFill>
                <a:srgbClr val="248587"/>
              </a:solidFill>
            </a:rPr>
            <a:t>Flera material kan gassifieras </a:t>
          </a:r>
        </a:p>
      </dgm:t>
    </dgm:pt>
    <dgm:pt modelId="{3BDF6689-A98D-E341-A4F1-F73B6C5D3C6D}" type="parTrans" cxnId="{D7927DF3-41F4-CE4B-B29D-E42DE5B32762}">
      <dgm:prSet/>
      <dgm:spPr/>
      <dgm:t>
        <a:bodyPr/>
        <a:lstStyle/>
        <a:p>
          <a:pPr>
            <a:lnSpc>
              <a:spcPct val="150000"/>
            </a:lnSpc>
          </a:pPr>
          <a:endParaRPr lang="nb-NO" noProof="0" dirty="0">
            <a:solidFill>
              <a:srgbClr val="248587"/>
            </a:solidFill>
          </a:endParaRPr>
        </a:p>
      </dgm:t>
    </dgm:pt>
    <dgm:pt modelId="{3EA8E744-9008-064B-8246-D5B5B875AAEF}" type="sibTrans" cxnId="{D7927DF3-41F4-CE4B-B29D-E42DE5B32762}">
      <dgm:prSet/>
      <dgm:spPr/>
      <dgm:t>
        <a:bodyPr/>
        <a:lstStyle/>
        <a:p>
          <a:pPr>
            <a:lnSpc>
              <a:spcPct val="150000"/>
            </a:lnSpc>
          </a:pPr>
          <a:endParaRPr lang="nb-NO" noProof="0" dirty="0">
            <a:solidFill>
              <a:srgbClr val="248587"/>
            </a:solidFill>
          </a:endParaRPr>
        </a:p>
      </dgm:t>
    </dgm:pt>
    <dgm:pt modelId="{F92E8AC9-424E-C749-8C22-92589DB9E06E}" type="pres">
      <dgm:prSet presAssocID="{32D3EC63-7DB9-E24A-8DB1-EAD99B1DE9D7}" presName="diagram" presStyleCnt="0">
        <dgm:presLayoutVars>
          <dgm:dir/>
          <dgm:resizeHandles val="exact"/>
        </dgm:presLayoutVars>
      </dgm:prSet>
      <dgm:spPr/>
    </dgm:pt>
    <dgm:pt modelId="{A04FB496-AD0D-0444-98D1-B38DF2A43EE0}" type="pres">
      <dgm:prSet presAssocID="{563500C3-10AD-6E47-A735-C87ED86E1BA8}" presName="node" presStyleLbl="node1" presStyleIdx="0" presStyleCnt="5">
        <dgm:presLayoutVars>
          <dgm:bulletEnabled val="1"/>
        </dgm:presLayoutVars>
      </dgm:prSet>
      <dgm:spPr/>
    </dgm:pt>
    <dgm:pt modelId="{94F471AD-3B9A-654E-8546-0D3F2C714500}" type="pres">
      <dgm:prSet presAssocID="{56F75317-E3CC-914A-A144-F282582E18C5}" presName="sibTrans" presStyleCnt="0"/>
      <dgm:spPr/>
    </dgm:pt>
    <dgm:pt modelId="{5F83452B-7703-424B-B03A-4E950DFCC0DD}" type="pres">
      <dgm:prSet presAssocID="{ED8D370B-1970-EB42-9DFE-ABED82060988}" presName="node" presStyleLbl="node1" presStyleIdx="1" presStyleCnt="5">
        <dgm:presLayoutVars>
          <dgm:bulletEnabled val="1"/>
        </dgm:presLayoutVars>
      </dgm:prSet>
      <dgm:spPr/>
    </dgm:pt>
    <dgm:pt modelId="{F80496FE-EF59-214A-8A3E-3E91114172B6}" type="pres">
      <dgm:prSet presAssocID="{CA9A39FB-1449-984D-BBA2-AB82959B5EFE}" presName="sibTrans" presStyleCnt="0"/>
      <dgm:spPr/>
    </dgm:pt>
    <dgm:pt modelId="{C35936B2-7537-2041-AE6D-D49451AC53CA}" type="pres">
      <dgm:prSet presAssocID="{62EA4722-4A38-E64F-A3E0-2F5B308686D0}" presName="node" presStyleLbl="node1" presStyleIdx="2" presStyleCnt="5">
        <dgm:presLayoutVars>
          <dgm:bulletEnabled val="1"/>
        </dgm:presLayoutVars>
      </dgm:prSet>
      <dgm:spPr/>
    </dgm:pt>
    <dgm:pt modelId="{2D8CDBCF-5DA9-5D41-A633-89FBD72FF86C}" type="pres">
      <dgm:prSet presAssocID="{F2901D71-F544-7245-B323-F1436969208A}" presName="sibTrans" presStyleCnt="0"/>
      <dgm:spPr/>
    </dgm:pt>
    <dgm:pt modelId="{F4EAB9BF-2CC1-F742-A55B-0E01CF4DFA5A}" type="pres">
      <dgm:prSet presAssocID="{67AEB266-F7D3-6F4B-A6D4-B3C59B2EFE4C}" presName="node" presStyleLbl="node1" presStyleIdx="3" presStyleCnt="5">
        <dgm:presLayoutVars>
          <dgm:bulletEnabled val="1"/>
        </dgm:presLayoutVars>
      </dgm:prSet>
      <dgm:spPr/>
    </dgm:pt>
    <dgm:pt modelId="{A14B6DEE-43A4-8D4A-9081-712E2293BEDD}" type="pres">
      <dgm:prSet presAssocID="{5DFC72F1-33F8-F442-A6D2-79E66F8AD5FC}" presName="sibTrans" presStyleCnt="0"/>
      <dgm:spPr/>
    </dgm:pt>
    <dgm:pt modelId="{95E2BA79-D2F4-2146-877A-5B36D758575A}" type="pres">
      <dgm:prSet presAssocID="{38EF36BC-2390-7346-8C74-7580457FD685}" presName="node" presStyleLbl="node1" presStyleIdx="4" presStyleCnt="5">
        <dgm:presLayoutVars>
          <dgm:bulletEnabled val="1"/>
        </dgm:presLayoutVars>
      </dgm:prSet>
      <dgm:spPr/>
    </dgm:pt>
  </dgm:ptLst>
  <dgm:cxnLst>
    <dgm:cxn modelId="{8E767B2B-9EC4-C545-B767-AD82DC3D1A07}" type="presOf" srcId="{ED8D370B-1970-EB42-9DFE-ABED82060988}" destId="{5F83452B-7703-424B-B03A-4E950DFCC0DD}" srcOrd="0" destOrd="0" presId="urn:microsoft.com/office/officeart/2005/8/layout/default"/>
    <dgm:cxn modelId="{A5F3D938-AAD4-E341-8645-93A343CFB5CD}" srcId="{32D3EC63-7DB9-E24A-8DB1-EAD99B1DE9D7}" destId="{ED8D370B-1970-EB42-9DFE-ABED82060988}" srcOrd="1" destOrd="0" parTransId="{9A515FA6-F51B-8548-B4E8-EDF0C0DA1F8E}" sibTransId="{CA9A39FB-1449-984D-BBA2-AB82959B5EFE}"/>
    <dgm:cxn modelId="{39B37E6B-9F3E-FE48-9311-60C02019A730}" type="presOf" srcId="{67AEB266-F7D3-6F4B-A6D4-B3C59B2EFE4C}" destId="{F4EAB9BF-2CC1-F742-A55B-0E01CF4DFA5A}" srcOrd="0" destOrd="0" presId="urn:microsoft.com/office/officeart/2005/8/layout/default"/>
    <dgm:cxn modelId="{B3C61250-D934-FE4D-95F5-31A25BBDC77A}" type="presOf" srcId="{62EA4722-4A38-E64F-A3E0-2F5B308686D0}" destId="{C35936B2-7537-2041-AE6D-D49451AC53CA}" srcOrd="0" destOrd="0" presId="urn:microsoft.com/office/officeart/2005/8/layout/default"/>
    <dgm:cxn modelId="{8367EA79-17C9-8F43-9793-5D362A35F47B}" srcId="{32D3EC63-7DB9-E24A-8DB1-EAD99B1DE9D7}" destId="{62EA4722-4A38-E64F-A3E0-2F5B308686D0}" srcOrd="2" destOrd="0" parTransId="{B3076F00-34B0-6640-8B3D-5AB21CCF9F87}" sibTransId="{F2901D71-F544-7245-B323-F1436969208A}"/>
    <dgm:cxn modelId="{1337287A-2BD5-A647-B1BD-BA5FEF18721D}" srcId="{32D3EC63-7DB9-E24A-8DB1-EAD99B1DE9D7}" destId="{563500C3-10AD-6E47-A735-C87ED86E1BA8}" srcOrd="0" destOrd="0" parTransId="{B045BF6B-99F5-CE47-8BE8-C70C4846FE4D}" sibTransId="{56F75317-E3CC-914A-A144-F282582E18C5}"/>
    <dgm:cxn modelId="{48B7577F-C70B-6D47-A1F2-E1D4502C9F8E}" type="presOf" srcId="{563500C3-10AD-6E47-A735-C87ED86E1BA8}" destId="{A04FB496-AD0D-0444-98D1-B38DF2A43EE0}" srcOrd="0" destOrd="0" presId="urn:microsoft.com/office/officeart/2005/8/layout/default"/>
    <dgm:cxn modelId="{0874699F-C2FC-B64C-8913-F6B21B2F07C9}" srcId="{32D3EC63-7DB9-E24A-8DB1-EAD99B1DE9D7}" destId="{67AEB266-F7D3-6F4B-A6D4-B3C59B2EFE4C}" srcOrd="3" destOrd="0" parTransId="{1A980C57-55DB-5242-B582-2A810E5DFE14}" sibTransId="{5DFC72F1-33F8-F442-A6D2-79E66F8AD5FC}"/>
    <dgm:cxn modelId="{E16138A6-E6B0-8D41-B93E-41489C7EF600}" type="presOf" srcId="{38EF36BC-2390-7346-8C74-7580457FD685}" destId="{95E2BA79-D2F4-2146-877A-5B36D758575A}" srcOrd="0" destOrd="0" presId="urn:microsoft.com/office/officeart/2005/8/layout/default"/>
    <dgm:cxn modelId="{812773DB-42D1-934E-BE5A-760B958E7102}" type="presOf" srcId="{32D3EC63-7DB9-E24A-8DB1-EAD99B1DE9D7}" destId="{F92E8AC9-424E-C749-8C22-92589DB9E06E}" srcOrd="0" destOrd="0" presId="urn:microsoft.com/office/officeart/2005/8/layout/default"/>
    <dgm:cxn modelId="{D7927DF3-41F4-CE4B-B29D-E42DE5B32762}" srcId="{32D3EC63-7DB9-E24A-8DB1-EAD99B1DE9D7}" destId="{38EF36BC-2390-7346-8C74-7580457FD685}" srcOrd="4" destOrd="0" parTransId="{3BDF6689-A98D-E341-A4F1-F73B6C5D3C6D}" sibTransId="{3EA8E744-9008-064B-8246-D5B5B875AAEF}"/>
    <dgm:cxn modelId="{608A8B8A-AA4E-1A4A-9C43-B47D3CFFF22C}" type="presParOf" srcId="{F92E8AC9-424E-C749-8C22-92589DB9E06E}" destId="{A04FB496-AD0D-0444-98D1-B38DF2A43EE0}" srcOrd="0" destOrd="0" presId="urn:microsoft.com/office/officeart/2005/8/layout/default"/>
    <dgm:cxn modelId="{6AB52A07-FD17-664F-8871-E2DE7A9EDEEE}" type="presParOf" srcId="{F92E8AC9-424E-C749-8C22-92589DB9E06E}" destId="{94F471AD-3B9A-654E-8546-0D3F2C714500}" srcOrd="1" destOrd="0" presId="urn:microsoft.com/office/officeart/2005/8/layout/default"/>
    <dgm:cxn modelId="{ECE756D6-615F-1640-A601-30E1A7ACBF68}" type="presParOf" srcId="{F92E8AC9-424E-C749-8C22-92589DB9E06E}" destId="{5F83452B-7703-424B-B03A-4E950DFCC0DD}" srcOrd="2" destOrd="0" presId="urn:microsoft.com/office/officeart/2005/8/layout/default"/>
    <dgm:cxn modelId="{37FA84CC-A06E-5A44-A70E-6B47D5C10331}" type="presParOf" srcId="{F92E8AC9-424E-C749-8C22-92589DB9E06E}" destId="{F80496FE-EF59-214A-8A3E-3E91114172B6}" srcOrd="3" destOrd="0" presId="urn:microsoft.com/office/officeart/2005/8/layout/default"/>
    <dgm:cxn modelId="{42FA3518-CB15-0944-9103-A5C37F6861C9}" type="presParOf" srcId="{F92E8AC9-424E-C749-8C22-92589DB9E06E}" destId="{C35936B2-7537-2041-AE6D-D49451AC53CA}" srcOrd="4" destOrd="0" presId="urn:microsoft.com/office/officeart/2005/8/layout/default"/>
    <dgm:cxn modelId="{3C2FCD5A-FE82-F747-ADB2-F9C383C15BA3}" type="presParOf" srcId="{F92E8AC9-424E-C749-8C22-92589DB9E06E}" destId="{2D8CDBCF-5DA9-5D41-A633-89FBD72FF86C}" srcOrd="5" destOrd="0" presId="urn:microsoft.com/office/officeart/2005/8/layout/default"/>
    <dgm:cxn modelId="{B51E2C36-AA26-5F44-BDBD-75946ECECEA4}" type="presParOf" srcId="{F92E8AC9-424E-C749-8C22-92589DB9E06E}" destId="{F4EAB9BF-2CC1-F742-A55B-0E01CF4DFA5A}" srcOrd="6" destOrd="0" presId="urn:microsoft.com/office/officeart/2005/8/layout/default"/>
    <dgm:cxn modelId="{7F39002E-6E31-6546-BFFE-D6D8D29712F3}" type="presParOf" srcId="{F92E8AC9-424E-C749-8C22-92589DB9E06E}" destId="{A14B6DEE-43A4-8D4A-9081-712E2293BEDD}" srcOrd="7" destOrd="0" presId="urn:microsoft.com/office/officeart/2005/8/layout/default"/>
    <dgm:cxn modelId="{E23895B6-A946-7941-99C0-507E616D9555}" type="presParOf" srcId="{F92E8AC9-424E-C749-8C22-92589DB9E06E}" destId="{95E2BA79-D2F4-2146-877A-5B36D758575A}" srcOrd="8" destOrd="0" presId="urn:microsoft.com/office/officeart/2005/8/layout/default"/>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2D3EC63-7DB9-E24A-8DB1-EAD99B1DE9D7}"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nb-NO"/>
        </a:p>
      </dgm:t>
    </dgm:pt>
    <dgm:pt modelId="{563500C3-10AD-6E47-A735-C87ED86E1BA8}">
      <dgm:prSet/>
      <dgm:spPr>
        <a:solidFill>
          <a:srgbClr val="007075"/>
        </a:solidFill>
        <a:ln>
          <a:solidFill>
            <a:srgbClr val="248587"/>
          </a:solidFill>
        </a:ln>
      </dgm:spPr>
      <dgm:t>
        <a:bodyPr/>
        <a:lstStyle/>
        <a:p>
          <a:pPr>
            <a:lnSpc>
              <a:spcPct val="150000"/>
            </a:lnSpc>
          </a:pPr>
          <a:r>
            <a:rPr lang="nb-NO" noProof="0" dirty="0">
              <a:solidFill>
                <a:srgbClr val="248587"/>
              </a:solidFill>
            </a:rPr>
            <a:t>Gammal teknologi</a:t>
          </a:r>
        </a:p>
      </dgm:t>
    </dgm:pt>
    <dgm:pt modelId="{B045BF6B-99F5-CE47-8BE8-C70C4846FE4D}" type="parTrans" cxnId="{1337287A-2BD5-A647-B1BD-BA5FEF18721D}">
      <dgm:prSet/>
      <dgm:spPr/>
      <dgm:t>
        <a:bodyPr/>
        <a:lstStyle/>
        <a:p>
          <a:pPr>
            <a:lnSpc>
              <a:spcPct val="150000"/>
            </a:lnSpc>
          </a:pPr>
          <a:endParaRPr lang="nb-NO" noProof="0" dirty="0">
            <a:solidFill>
              <a:srgbClr val="248587"/>
            </a:solidFill>
          </a:endParaRPr>
        </a:p>
      </dgm:t>
    </dgm:pt>
    <dgm:pt modelId="{56F75317-E3CC-914A-A144-F282582E18C5}" type="sibTrans" cxnId="{1337287A-2BD5-A647-B1BD-BA5FEF18721D}">
      <dgm:prSet/>
      <dgm:spPr/>
      <dgm:t>
        <a:bodyPr/>
        <a:lstStyle/>
        <a:p>
          <a:pPr>
            <a:lnSpc>
              <a:spcPct val="150000"/>
            </a:lnSpc>
          </a:pPr>
          <a:endParaRPr lang="nb-NO" noProof="0" dirty="0">
            <a:solidFill>
              <a:srgbClr val="248587"/>
            </a:solidFill>
          </a:endParaRPr>
        </a:p>
      </dgm:t>
    </dgm:pt>
    <dgm:pt modelId="{ED8D370B-1970-EB42-9DFE-ABED82060988}">
      <dgm:prSet/>
      <dgm:spPr>
        <a:solidFill>
          <a:srgbClr val="007075"/>
        </a:solidFill>
        <a:ln>
          <a:solidFill>
            <a:srgbClr val="248587"/>
          </a:solidFill>
        </a:ln>
      </dgm:spPr>
      <dgm:t>
        <a:bodyPr/>
        <a:lstStyle/>
        <a:p>
          <a:pPr>
            <a:lnSpc>
              <a:spcPct val="150000"/>
            </a:lnSpc>
          </a:pPr>
          <a:r>
            <a:rPr lang="sv-SE" noProof="0" dirty="0">
              <a:solidFill>
                <a:srgbClr val="248587"/>
              </a:solidFill>
            </a:rPr>
            <a:t>Förvandlar bränsle till gas</a:t>
          </a:r>
          <a:endParaRPr lang="nb-NO" noProof="0" dirty="0">
            <a:solidFill>
              <a:srgbClr val="248587"/>
            </a:solidFill>
          </a:endParaRPr>
        </a:p>
      </dgm:t>
    </dgm:pt>
    <dgm:pt modelId="{9A515FA6-F51B-8548-B4E8-EDF0C0DA1F8E}" type="parTrans" cxnId="{A5F3D938-AAD4-E341-8645-93A343CFB5CD}">
      <dgm:prSet/>
      <dgm:spPr/>
      <dgm:t>
        <a:bodyPr/>
        <a:lstStyle/>
        <a:p>
          <a:pPr>
            <a:lnSpc>
              <a:spcPct val="150000"/>
            </a:lnSpc>
          </a:pPr>
          <a:endParaRPr lang="nb-NO" noProof="0" dirty="0">
            <a:solidFill>
              <a:srgbClr val="248587"/>
            </a:solidFill>
          </a:endParaRPr>
        </a:p>
      </dgm:t>
    </dgm:pt>
    <dgm:pt modelId="{CA9A39FB-1449-984D-BBA2-AB82959B5EFE}" type="sibTrans" cxnId="{A5F3D938-AAD4-E341-8645-93A343CFB5CD}">
      <dgm:prSet/>
      <dgm:spPr/>
      <dgm:t>
        <a:bodyPr/>
        <a:lstStyle/>
        <a:p>
          <a:pPr>
            <a:lnSpc>
              <a:spcPct val="150000"/>
            </a:lnSpc>
          </a:pPr>
          <a:endParaRPr lang="nb-NO" noProof="0" dirty="0">
            <a:solidFill>
              <a:srgbClr val="248587"/>
            </a:solidFill>
          </a:endParaRPr>
        </a:p>
      </dgm:t>
    </dgm:pt>
    <dgm:pt modelId="{62EA4722-4A38-E64F-A3E0-2F5B308686D0}">
      <dgm:prSet/>
      <dgm:spPr>
        <a:solidFill>
          <a:srgbClr val="007075"/>
        </a:solidFill>
        <a:ln>
          <a:solidFill>
            <a:srgbClr val="248587"/>
          </a:solidFill>
        </a:ln>
      </dgm:spPr>
      <dgm:t>
        <a:bodyPr/>
        <a:lstStyle/>
        <a:p>
          <a:pPr>
            <a:lnSpc>
              <a:spcPct val="150000"/>
            </a:lnSpc>
          </a:pPr>
          <a:r>
            <a:rPr lang="nb-NO" noProof="0" dirty="0">
              <a:solidFill>
                <a:srgbClr val="248587"/>
              </a:solidFill>
            </a:rPr>
            <a:t>Uppvärming på 800-1000</a:t>
          </a:r>
          <a:r>
            <a:rPr lang="nb-NO" b="0" i="0" noProof="0" dirty="0">
              <a:solidFill>
                <a:srgbClr val="248587"/>
              </a:solidFill>
            </a:rPr>
            <a:t>°</a:t>
          </a:r>
          <a:r>
            <a:rPr lang="nb-NO" b="0" noProof="0" dirty="0">
              <a:solidFill>
                <a:srgbClr val="248587"/>
              </a:solidFill>
            </a:rPr>
            <a:t>C</a:t>
          </a:r>
          <a:endParaRPr lang="nb-NO" noProof="0" dirty="0">
            <a:solidFill>
              <a:srgbClr val="248587"/>
            </a:solidFill>
          </a:endParaRPr>
        </a:p>
      </dgm:t>
    </dgm:pt>
    <dgm:pt modelId="{B3076F00-34B0-6640-8B3D-5AB21CCF9F87}" type="parTrans" cxnId="{8367EA79-17C9-8F43-9793-5D362A35F47B}">
      <dgm:prSet/>
      <dgm:spPr/>
      <dgm:t>
        <a:bodyPr/>
        <a:lstStyle/>
        <a:p>
          <a:pPr>
            <a:lnSpc>
              <a:spcPct val="150000"/>
            </a:lnSpc>
          </a:pPr>
          <a:endParaRPr lang="nb-NO" noProof="0" dirty="0">
            <a:solidFill>
              <a:srgbClr val="248587"/>
            </a:solidFill>
          </a:endParaRPr>
        </a:p>
      </dgm:t>
    </dgm:pt>
    <dgm:pt modelId="{F2901D71-F544-7245-B323-F1436969208A}" type="sibTrans" cxnId="{8367EA79-17C9-8F43-9793-5D362A35F47B}">
      <dgm:prSet/>
      <dgm:spPr/>
      <dgm:t>
        <a:bodyPr/>
        <a:lstStyle/>
        <a:p>
          <a:pPr>
            <a:lnSpc>
              <a:spcPct val="150000"/>
            </a:lnSpc>
          </a:pPr>
          <a:endParaRPr lang="nb-NO" noProof="0" dirty="0">
            <a:solidFill>
              <a:srgbClr val="248587"/>
            </a:solidFill>
          </a:endParaRPr>
        </a:p>
      </dgm:t>
    </dgm:pt>
    <dgm:pt modelId="{67AEB266-F7D3-6F4B-A6D4-B3C59B2EFE4C}">
      <dgm:prSet/>
      <dgm:spPr>
        <a:solidFill>
          <a:srgbClr val="007075"/>
        </a:solidFill>
        <a:ln>
          <a:solidFill>
            <a:srgbClr val="248587"/>
          </a:solidFill>
        </a:ln>
      </dgm:spPr>
      <dgm:t>
        <a:bodyPr/>
        <a:lstStyle/>
        <a:p>
          <a:pPr>
            <a:lnSpc>
              <a:spcPct val="150000"/>
            </a:lnSpc>
          </a:pPr>
          <a:r>
            <a:rPr lang="nb-NO" noProof="0" dirty="0">
              <a:solidFill>
                <a:srgbClr val="248587"/>
              </a:solidFill>
            </a:rPr>
            <a:t>Gör syngas</a:t>
          </a:r>
        </a:p>
      </dgm:t>
    </dgm:pt>
    <dgm:pt modelId="{1A980C57-55DB-5242-B582-2A810E5DFE14}" type="parTrans" cxnId="{0874699F-C2FC-B64C-8913-F6B21B2F07C9}">
      <dgm:prSet/>
      <dgm:spPr/>
      <dgm:t>
        <a:bodyPr/>
        <a:lstStyle/>
        <a:p>
          <a:pPr>
            <a:lnSpc>
              <a:spcPct val="150000"/>
            </a:lnSpc>
          </a:pPr>
          <a:endParaRPr lang="nb-NO" noProof="0" dirty="0">
            <a:solidFill>
              <a:srgbClr val="248587"/>
            </a:solidFill>
          </a:endParaRPr>
        </a:p>
      </dgm:t>
    </dgm:pt>
    <dgm:pt modelId="{5DFC72F1-33F8-F442-A6D2-79E66F8AD5FC}" type="sibTrans" cxnId="{0874699F-C2FC-B64C-8913-F6B21B2F07C9}">
      <dgm:prSet/>
      <dgm:spPr/>
      <dgm:t>
        <a:bodyPr/>
        <a:lstStyle/>
        <a:p>
          <a:pPr>
            <a:lnSpc>
              <a:spcPct val="150000"/>
            </a:lnSpc>
          </a:pPr>
          <a:endParaRPr lang="nb-NO" noProof="0" dirty="0">
            <a:solidFill>
              <a:srgbClr val="248587"/>
            </a:solidFill>
          </a:endParaRPr>
        </a:p>
      </dgm:t>
    </dgm:pt>
    <dgm:pt modelId="{38EF36BC-2390-7346-8C74-7580457FD685}">
      <dgm:prSet/>
      <dgm:spPr>
        <a:solidFill>
          <a:srgbClr val="007075"/>
        </a:solidFill>
        <a:ln>
          <a:solidFill>
            <a:srgbClr val="248587"/>
          </a:solidFill>
        </a:ln>
      </dgm:spPr>
      <dgm:t>
        <a:bodyPr/>
        <a:lstStyle/>
        <a:p>
          <a:pPr>
            <a:lnSpc>
              <a:spcPct val="150000"/>
            </a:lnSpc>
          </a:pPr>
          <a:r>
            <a:rPr lang="nb-NO" noProof="0" dirty="0">
              <a:solidFill>
                <a:srgbClr val="248587"/>
              </a:solidFill>
            </a:rPr>
            <a:t>Flera material kan gassifieras</a:t>
          </a:r>
        </a:p>
      </dgm:t>
    </dgm:pt>
    <dgm:pt modelId="{3BDF6689-A98D-E341-A4F1-F73B6C5D3C6D}" type="parTrans" cxnId="{D7927DF3-41F4-CE4B-B29D-E42DE5B32762}">
      <dgm:prSet/>
      <dgm:spPr/>
      <dgm:t>
        <a:bodyPr/>
        <a:lstStyle/>
        <a:p>
          <a:pPr>
            <a:lnSpc>
              <a:spcPct val="150000"/>
            </a:lnSpc>
          </a:pPr>
          <a:endParaRPr lang="nb-NO" noProof="0" dirty="0">
            <a:solidFill>
              <a:srgbClr val="248587"/>
            </a:solidFill>
          </a:endParaRPr>
        </a:p>
      </dgm:t>
    </dgm:pt>
    <dgm:pt modelId="{3EA8E744-9008-064B-8246-D5B5B875AAEF}" type="sibTrans" cxnId="{D7927DF3-41F4-CE4B-B29D-E42DE5B32762}">
      <dgm:prSet/>
      <dgm:spPr/>
      <dgm:t>
        <a:bodyPr/>
        <a:lstStyle/>
        <a:p>
          <a:pPr>
            <a:lnSpc>
              <a:spcPct val="150000"/>
            </a:lnSpc>
          </a:pPr>
          <a:endParaRPr lang="nb-NO" noProof="0" dirty="0">
            <a:solidFill>
              <a:srgbClr val="248587"/>
            </a:solidFill>
          </a:endParaRPr>
        </a:p>
      </dgm:t>
    </dgm:pt>
    <dgm:pt modelId="{F92E8AC9-424E-C749-8C22-92589DB9E06E}" type="pres">
      <dgm:prSet presAssocID="{32D3EC63-7DB9-E24A-8DB1-EAD99B1DE9D7}" presName="diagram" presStyleCnt="0">
        <dgm:presLayoutVars>
          <dgm:dir/>
          <dgm:resizeHandles val="exact"/>
        </dgm:presLayoutVars>
      </dgm:prSet>
      <dgm:spPr/>
    </dgm:pt>
    <dgm:pt modelId="{A04FB496-AD0D-0444-98D1-B38DF2A43EE0}" type="pres">
      <dgm:prSet presAssocID="{563500C3-10AD-6E47-A735-C87ED86E1BA8}" presName="node" presStyleLbl="node1" presStyleIdx="0" presStyleCnt="5">
        <dgm:presLayoutVars>
          <dgm:bulletEnabled val="1"/>
        </dgm:presLayoutVars>
      </dgm:prSet>
      <dgm:spPr/>
    </dgm:pt>
    <dgm:pt modelId="{94F471AD-3B9A-654E-8546-0D3F2C714500}" type="pres">
      <dgm:prSet presAssocID="{56F75317-E3CC-914A-A144-F282582E18C5}" presName="sibTrans" presStyleCnt="0"/>
      <dgm:spPr/>
    </dgm:pt>
    <dgm:pt modelId="{5F83452B-7703-424B-B03A-4E950DFCC0DD}" type="pres">
      <dgm:prSet presAssocID="{ED8D370B-1970-EB42-9DFE-ABED82060988}" presName="node" presStyleLbl="node1" presStyleIdx="1" presStyleCnt="5">
        <dgm:presLayoutVars>
          <dgm:bulletEnabled val="1"/>
        </dgm:presLayoutVars>
      </dgm:prSet>
      <dgm:spPr/>
    </dgm:pt>
    <dgm:pt modelId="{F80496FE-EF59-214A-8A3E-3E91114172B6}" type="pres">
      <dgm:prSet presAssocID="{CA9A39FB-1449-984D-BBA2-AB82959B5EFE}" presName="sibTrans" presStyleCnt="0"/>
      <dgm:spPr/>
    </dgm:pt>
    <dgm:pt modelId="{C35936B2-7537-2041-AE6D-D49451AC53CA}" type="pres">
      <dgm:prSet presAssocID="{62EA4722-4A38-E64F-A3E0-2F5B308686D0}" presName="node" presStyleLbl="node1" presStyleIdx="2" presStyleCnt="5">
        <dgm:presLayoutVars>
          <dgm:bulletEnabled val="1"/>
        </dgm:presLayoutVars>
      </dgm:prSet>
      <dgm:spPr/>
    </dgm:pt>
    <dgm:pt modelId="{2D8CDBCF-5DA9-5D41-A633-89FBD72FF86C}" type="pres">
      <dgm:prSet presAssocID="{F2901D71-F544-7245-B323-F1436969208A}" presName="sibTrans" presStyleCnt="0"/>
      <dgm:spPr/>
    </dgm:pt>
    <dgm:pt modelId="{F4EAB9BF-2CC1-F742-A55B-0E01CF4DFA5A}" type="pres">
      <dgm:prSet presAssocID="{67AEB266-F7D3-6F4B-A6D4-B3C59B2EFE4C}" presName="node" presStyleLbl="node1" presStyleIdx="3" presStyleCnt="5">
        <dgm:presLayoutVars>
          <dgm:bulletEnabled val="1"/>
        </dgm:presLayoutVars>
      </dgm:prSet>
      <dgm:spPr/>
    </dgm:pt>
    <dgm:pt modelId="{A14B6DEE-43A4-8D4A-9081-712E2293BEDD}" type="pres">
      <dgm:prSet presAssocID="{5DFC72F1-33F8-F442-A6D2-79E66F8AD5FC}" presName="sibTrans" presStyleCnt="0"/>
      <dgm:spPr/>
    </dgm:pt>
    <dgm:pt modelId="{95E2BA79-D2F4-2146-877A-5B36D758575A}" type="pres">
      <dgm:prSet presAssocID="{38EF36BC-2390-7346-8C74-7580457FD685}" presName="node" presStyleLbl="node1" presStyleIdx="4" presStyleCnt="5">
        <dgm:presLayoutVars>
          <dgm:bulletEnabled val="1"/>
        </dgm:presLayoutVars>
      </dgm:prSet>
      <dgm:spPr/>
    </dgm:pt>
  </dgm:ptLst>
  <dgm:cxnLst>
    <dgm:cxn modelId="{8E767B2B-9EC4-C545-B767-AD82DC3D1A07}" type="presOf" srcId="{ED8D370B-1970-EB42-9DFE-ABED82060988}" destId="{5F83452B-7703-424B-B03A-4E950DFCC0DD}" srcOrd="0" destOrd="0" presId="urn:microsoft.com/office/officeart/2005/8/layout/default"/>
    <dgm:cxn modelId="{A5F3D938-AAD4-E341-8645-93A343CFB5CD}" srcId="{32D3EC63-7DB9-E24A-8DB1-EAD99B1DE9D7}" destId="{ED8D370B-1970-EB42-9DFE-ABED82060988}" srcOrd="1" destOrd="0" parTransId="{9A515FA6-F51B-8548-B4E8-EDF0C0DA1F8E}" sibTransId="{CA9A39FB-1449-984D-BBA2-AB82959B5EFE}"/>
    <dgm:cxn modelId="{39B37E6B-9F3E-FE48-9311-60C02019A730}" type="presOf" srcId="{67AEB266-F7D3-6F4B-A6D4-B3C59B2EFE4C}" destId="{F4EAB9BF-2CC1-F742-A55B-0E01CF4DFA5A}" srcOrd="0" destOrd="0" presId="urn:microsoft.com/office/officeart/2005/8/layout/default"/>
    <dgm:cxn modelId="{B3C61250-D934-FE4D-95F5-31A25BBDC77A}" type="presOf" srcId="{62EA4722-4A38-E64F-A3E0-2F5B308686D0}" destId="{C35936B2-7537-2041-AE6D-D49451AC53CA}" srcOrd="0" destOrd="0" presId="urn:microsoft.com/office/officeart/2005/8/layout/default"/>
    <dgm:cxn modelId="{8367EA79-17C9-8F43-9793-5D362A35F47B}" srcId="{32D3EC63-7DB9-E24A-8DB1-EAD99B1DE9D7}" destId="{62EA4722-4A38-E64F-A3E0-2F5B308686D0}" srcOrd="2" destOrd="0" parTransId="{B3076F00-34B0-6640-8B3D-5AB21CCF9F87}" sibTransId="{F2901D71-F544-7245-B323-F1436969208A}"/>
    <dgm:cxn modelId="{1337287A-2BD5-A647-B1BD-BA5FEF18721D}" srcId="{32D3EC63-7DB9-E24A-8DB1-EAD99B1DE9D7}" destId="{563500C3-10AD-6E47-A735-C87ED86E1BA8}" srcOrd="0" destOrd="0" parTransId="{B045BF6B-99F5-CE47-8BE8-C70C4846FE4D}" sibTransId="{56F75317-E3CC-914A-A144-F282582E18C5}"/>
    <dgm:cxn modelId="{48B7577F-C70B-6D47-A1F2-E1D4502C9F8E}" type="presOf" srcId="{563500C3-10AD-6E47-A735-C87ED86E1BA8}" destId="{A04FB496-AD0D-0444-98D1-B38DF2A43EE0}" srcOrd="0" destOrd="0" presId="urn:microsoft.com/office/officeart/2005/8/layout/default"/>
    <dgm:cxn modelId="{0874699F-C2FC-B64C-8913-F6B21B2F07C9}" srcId="{32D3EC63-7DB9-E24A-8DB1-EAD99B1DE9D7}" destId="{67AEB266-F7D3-6F4B-A6D4-B3C59B2EFE4C}" srcOrd="3" destOrd="0" parTransId="{1A980C57-55DB-5242-B582-2A810E5DFE14}" sibTransId="{5DFC72F1-33F8-F442-A6D2-79E66F8AD5FC}"/>
    <dgm:cxn modelId="{E16138A6-E6B0-8D41-B93E-41489C7EF600}" type="presOf" srcId="{38EF36BC-2390-7346-8C74-7580457FD685}" destId="{95E2BA79-D2F4-2146-877A-5B36D758575A}" srcOrd="0" destOrd="0" presId="urn:microsoft.com/office/officeart/2005/8/layout/default"/>
    <dgm:cxn modelId="{812773DB-42D1-934E-BE5A-760B958E7102}" type="presOf" srcId="{32D3EC63-7DB9-E24A-8DB1-EAD99B1DE9D7}" destId="{F92E8AC9-424E-C749-8C22-92589DB9E06E}" srcOrd="0" destOrd="0" presId="urn:microsoft.com/office/officeart/2005/8/layout/default"/>
    <dgm:cxn modelId="{D7927DF3-41F4-CE4B-B29D-E42DE5B32762}" srcId="{32D3EC63-7DB9-E24A-8DB1-EAD99B1DE9D7}" destId="{38EF36BC-2390-7346-8C74-7580457FD685}" srcOrd="4" destOrd="0" parTransId="{3BDF6689-A98D-E341-A4F1-F73B6C5D3C6D}" sibTransId="{3EA8E744-9008-064B-8246-D5B5B875AAEF}"/>
    <dgm:cxn modelId="{608A8B8A-AA4E-1A4A-9C43-B47D3CFFF22C}" type="presParOf" srcId="{F92E8AC9-424E-C749-8C22-92589DB9E06E}" destId="{A04FB496-AD0D-0444-98D1-B38DF2A43EE0}" srcOrd="0" destOrd="0" presId="urn:microsoft.com/office/officeart/2005/8/layout/default"/>
    <dgm:cxn modelId="{6AB52A07-FD17-664F-8871-E2DE7A9EDEEE}" type="presParOf" srcId="{F92E8AC9-424E-C749-8C22-92589DB9E06E}" destId="{94F471AD-3B9A-654E-8546-0D3F2C714500}" srcOrd="1" destOrd="0" presId="urn:microsoft.com/office/officeart/2005/8/layout/default"/>
    <dgm:cxn modelId="{ECE756D6-615F-1640-A601-30E1A7ACBF68}" type="presParOf" srcId="{F92E8AC9-424E-C749-8C22-92589DB9E06E}" destId="{5F83452B-7703-424B-B03A-4E950DFCC0DD}" srcOrd="2" destOrd="0" presId="urn:microsoft.com/office/officeart/2005/8/layout/default"/>
    <dgm:cxn modelId="{37FA84CC-A06E-5A44-A70E-6B47D5C10331}" type="presParOf" srcId="{F92E8AC9-424E-C749-8C22-92589DB9E06E}" destId="{F80496FE-EF59-214A-8A3E-3E91114172B6}" srcOrd="3" destOrd="0" presId="urn:microsoft.com/office/officeart/2005/8/layout/default"/>
    <dgm:cxn modelId="{42FA3518-CB15-0944-9103-A5C37F6861C9}" type="presParOf" srcId="{F92E8AC9-424E-C749-8C22-92589DB9E06E}" destId="{C35936B2-7537-2041-AE6D-D49451AC53CA}" srcOrd="4" destOrd="0" presId="urn:microsoft.com/office/officeart/2005/8/layout/default"/>
    <dgm:cxn modelId="{3C2FCD5A-FE82-F747-ADB2-F9C383C15BA3}" type="presParOf" srcId="{F92E8AC9-424E-C749-8C22-92589DB9E06E}" destId="{2D8CDBCF-5DA9-5D41-A633-89FBD72FF86C}" srcOrd="5" destOrd="0" presId="urn:microsoft.com/office/officeart/2005/8/layout/default"/>
    <dgm:cxn modelId="{B51E2C36-AA26-5F44-BDBD-75946ECECEA4}" type="presParOf" srcId="{F92E8AC9-424E-C749-8C22-92589DB9E06E}" destId="{F4EAB9BF-2CC1-F742-A55B-0E01CF4DFA5A}" srcOrd="6" destOrd="0" presId="urn:microsoft.com/office/officeart/2005/8/layout/default"/>
    <dgm:cxn modelId="{7F39002E-6E31-6546-BFFE-D6D8D29712F3}" type="presParOf" srcId="{F92E8AC9-424E-C749-8C22-92589DB9E06E}" destId="{A14B6DEE-43A4-8D4A-9081-712E2293BEDD}" srcOrd="7" destOrd="0" presId="urn:microsoft.com/office/officeart/2005/8/layout/default"/>
    <dgm:cxn modelId="{E23895B6-A946-7941-99C0-507E616D9555}" type="presParOf" srcId="{F92E8AC9-424E-C749-8C22-92589DB9E06E}" destId="{95E2BA79-D2F4-2146-877A-5B36D758575A}" srcOrd="8" destOrd="0" presId="urn:microsoft.com/office/officeart/2005/8/layout/default"/>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5194F5E-FCCD-B148-9F01-C00CE329B915}"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nb-NO"/>
        </a:p>
      </dgm:t>
    </dgm:pt>
    <dgm:pt modelId="{107DF28A-83C3-2D40-9EC8-E0D06F325961}">
      <dgm:prSet custT="1"/>
      <dgm:spPr>
        <a:solidFill>
          <a:srgbClr val="007075"/>
        </a:solidFill>
      </dgm:spPr>
      <dgm:t>
        <a:bodyPr/>
        <a:lstStyle/>
        <a:p>
          <a:r>
            <a:rPr lang="sv-SE" sz="2800" b="0" i="0" dirty="0"/>
            <a:t>Råvaror: Gräs, matavfall, mm.</a:t>
          </a:r>
          <a:endParaRPr lang="nb-NO" sz="2000" dirty="0"/>
        </a:p>
      </dgm:t>
    </dgm:pt>
    <dgm:pt modelId="{8C6D7F9B-0263-614F-85FE-4A55B6F856B3}" type="parTrans" cxnId="{BE03BB70-E1BB-1043-A8B3-066FE1C6A517}">
      <dgm:prSet/>
      <dgm:spPr/>
      <dgm:t>
        <a:bodyPr/>
        <a:lstStyle/>
        <a:p>
          <a:endParaRPr lang="nb-NO"/>
        </a:p>
      </dgm:t>
    </dgm:pt>
    <dgm:pt modelId="{BC1A7C1B-32F6-0E41-A913-CBB58F27A53C}" type="sibTrans" cxnId="{BE03BB70-E1BB-1043-A8B3-066FE1C6A517}">
      <dgm:prSet/>
      <dgm:spPr/>
      <dgm:t>
        <a:bodyPr/>
        <a:lstStyle/>
        <a:p>
          <a:endParaRPr lang="nb-NO"/>
        </a:p>
      </dgm:t>
    </dgm:pt>
    <dgm:pt modelId="{51C15BFE-9031-6248-A69C-F9A81DF81411}">
      <dgm:prSet custT="1"/>
      <dgm:spPr>
        <a:solidFill>
          <a:srgbClr val="007075"/>
        </a:solidFill>
      </dgm:spPr>
      <dgm:t>
        <a:bodyPr/>
        <a:lstStyle/>
        <a:p>
          <a:r>
            <a:rPr lang="sv-SE" sz="2800" b="0" i="0" dirty="0"/>
            <a:t>Processen: Termisk hydrolys</a:t>
          </a:r>
          <a:endParaRPr lang="nb-NO" sz="2000" dirty="0"/>
        </a:p>
      </dgm:t>
    </dgm:pt>
    <dgm:pt modelId="{9DCFD7E9-AE58-334F-AEFC-28F5799EB235}" type="parTrans" cxnId="{DFE4E037-EE0D-9B49-8494-6196540B0702}">
      <dgm:prSet/>
      <dgm:spPr/>
      <dgm:t>
        <a:bodyPr/>
        <a:lstStyle/>
        <a:p>
          <a:endParaRPr lang="nb-NO"/>
        </a:p>
      </dgm:t>
    </dgm:pt>
    <dgm:pt modelId="{003A6B3C-B9BF-A641-9498-08CE49900932}" type="sibTrans" cxnId="{DFE4E037-EE0D-9B49-8494-6196540B0702}">
      <dgm:prSet/>
      <dgm:spPr/>
      <dgm:t>
        <a:bodyPr/>
        <a:lstStyle/>
        <a:p>
          <a:endParaRPr lang="nb-NO"/>
        </a:p>
      </dgm:t>
    </dgm:pt>
    <dgm:pt modelId="{D7096D53-050E-D74F-B5B6-958BE7F38C9A}">
      <dgm:prSet custT="1"/>
      <dgm:spPr>
        <a:solidFill>
          <a:srgbClr val="007075"/>
        </a:solidFill>
      </dgm:spPr>
      <dgm:t>
        <a:bodyPr/>
        <a:lstStyle/>
        <a:p>
          <a:pPr>
            <a:lnSpc>
              <a:spcPct val="150000"/>
            </a:lnSpc>
          </a:pPr>
          <a:r>
            <a:rPr lang="sv-SE" sz="2300" b="0" i="0" dirty="0"/>
            <a:t>Utvinning av proteinet Uppvärmning, pressning, vätskeextraktion</a:t>
          </a:r>
          <a:endParaRPr lang="nb-NO" sz="2300" dirty="0"/>
        </a:p>
      </dgm:t>
    </dgm:pt>
    <dgm:pt modelId="{C6A8705D-9AF7-644F-940A-01279EBB739D}" type="parTrans" cxnId="{EF056C43-8864-3942-A827-6523A2DB4153}">
      <dgm:prSet/>
      <dgm:spPr/>
      <dgm:t>
        <a:bodyPr/>
        <a:lstStyle/>
        <a:p>
          <a:endParaRPr lang="nb-NO"/>
        </a:p>
      </dgm:t>
    </dgm:pt>
    <dgm:pt modelId="{D95DF374-6B30-5C4A-A965-39EAC3FEE845}" type="sibTrans" cxnId="{EF056C43-8864-3942-A827-6523A2DB4153}">
      <dgm:prSet/>
      <dgm:spPr/>
      <dgm:t>
        <a:bodyPr/>
        <a:lstStyle/>
        <a:p>
          <a:endParaRPr lang="nb-NO"/>
        </a:p>
      </dgm:t>
    </dgm:pt>
    <dgm:pt modelId="{F920E2EA-1639-2D4E-BFA6-EAEFFF43B49E}">
      <dgm:prSet custT="1"/>
      <dgm:spPr>
        <a:solidFill>
          <a:srgbClr val="007075"/>
        </a:solidFill>
      </dgm:spPr>
      <dgm:t>
        <a:bodyPr anchor="ctr"/>
        <a:lstStyle/>
        <a:p>
          <a:pPr algn="ctr"/>
          <a:r>
            <a:rPr lang="sv-SE" sz="2800" b="0" i="0" dirty="0" err="1"/>
            <a:t>AnvändningsområdenProteinvätskan</a:t>
          </a:r>
          <a:r>
            <a:rPr lang="sv-SE" sz="2800" b="0" i="0" dirty="0"/>
            <a:t>
Den kvarvarande produkten</a:t>
          </a:r>
          <a:endParaRPr lang="nb-NO" sz="2400" dirty="0"/>
        </a:p>
      </dgm:t>
    </dgm:pt>
    <dgm:pt modelId="{96278711-273F-FF4B-8630-90EE9CAD2198}" type="parTrans" cxnId="{D926FC94-DFD4-2A46-B8E7-8D807A469DED}">
      <dgm:prSet/>
      <dgm:spPr/>
      <dgm:t>
        <a:bodyPr/>
        <a:lstStyle/>
        <a:p>
          <a:endParaRPr lang="nb-NO"/>
        </a:p>
      </dgm:t>
    </dgm:pt>
    <dgm:pt modelId="{E5AAADBC-CC30-6641-8BD8-BA1282EB81C8}" type="sibTrans" cxnId="{D926FC94-DFD4-2A46-B8E7-8D807A469DED}">
      <dgm:prSet/>
      <dgm:spPr/>
      <dgm:t>
        <a:bodyPr/>
        <a:lstStyle/>
        <a:p>
          <a:endParaRPr lang="nb-NO"/>
        </a:p>
      </dgm:t>
    </dgm:pt>
    <dgm:pt modelId="{428455AC-117B-E94E-89FA-48EE7FA1FEF0}" type="pres">
      <dgm:prSet presAssocID="{B5194F5E-FCCD-B148-9F01-C00CE329B915}" presName="diagram" presStyleCnt="0">
        <dgm:presLayoutVars>
          <dgm:dir/>
          <dgm:resizeHandles val="exact"/>
        </dgm:presLayoutVars>
      </dgm:prSet>
      <dgm:spPr/>
    </dgm:pt>
    <dgm:pt modelId="{2F8AD19F-68AC-FD47-9B73-2D2D1AB7241E}" type="pres">
      <dgm:prSet presAssocID="{107DF28A-83C3-2D40-9EC8-E0D06F325961}" presName="node" presStyleLbl="node1" presStyleIdx="0" presStyleCnt="4">
        <dgm:presLayoutVars>
          <dgm:bulletEnabled val="1"/>
        </dgm:presLayoutVars>
      </dgm:prSet>
      <dgm:spPr/>
    </dgm:pt>
    <dgm:pt modelId="{E94A83C3-B59A-C148-9C8F-A33EBF33C660}" type="pres">
      <dgm:prSet presAssocID="{BC1A7C1B-32F6-0E41-A913-CBB58F27A53C}" presName="sibTrans" presStyleCnt="0"/>
      <dgm:spPr/>
    </dgm:pt>
    <dgm:pt modelId="{0C6F1E6E-4AF4-7E40-BFCB-BEA7A3B298AA}" type="pres">
      <dgm:prSet presAssocID="{51C15BFE-9031-6248-A69C-F9A81DF81411}" presName="node" presStyleLbl="node1" presStyleIdx="1" presStyleCnt="4">
        <dgm:presLayoutVars>
          <dgm:bulletEnabled val="1"/>
        </dgm:presLayoutVars>
      </dgm:prSet>
      <dgm:spPr/>
    </dgm:pt>
    <dgm:pt modelId="{057C2121-10DC-874B-9D4B-7CDB8D3610B8}" type="pres">
      <dgm:prSet presAssocID="{003A6B3C-B9BF-A641-9498-08CE49900932}" presName="sibTrans" presStyleCnt="0"/>
      <dgm:spPr/>
    </dgm:pt>
    <dgm:pt modelId="{12083EB9-4CDC-E345-BFAA-91362DDE2DD4}" type="pres">
      <dgm:prSet presAssocID="{D7096D53-050E-D74F-B5B6-958BE7F38C9A}" presName="node" presStyleLbl="node1" presStyleIdx="2" presStyleCnt="4">
        <dgm:presLayoutVars>
          <dgm:bulletEnabled val="1"/>
        </dgm:presLayoutVars>
      </dgm:prSet>
      <dgm:spPr/>
    </dgm:pt>
    <dgm:pt modelId="{F6C4BC28-A8C2-2244-9601-BE3FA870D664}" type="pres">
      <dgm:prSet presAssocID="{D95DF374-6B30-5C4A-A965-39EAC3FEE845}" presName="sibTrans" presStyleCnt="0"/>
      <dgm:spPr/>
    </dgm:pt>
    <dgm:pt modelId="{21A4CB1D-5D74-CB47-8F6C-089CF75D371B}" type="pres">
      <dgm:prSet presAssocID="{F920E2EA-1639-2D4E-BFA6-EAEFFF43B49E}" presName="node" presStyleLbl="node1" presStyleIdx="3" presStyleCnt="4" custLinFactNeighborX="-601" custLinFactNeighborY="-1503">
        <dgm:presLayoutVars>
          <dgm:bulletEnabled val="1"/>
        </dgm:presLayoutVars>
      </dgm:prSet>
      <dgm:spPr/>
    </dgm:pt>
  </dgm:ptLst>
  <dgm:cxnLst>
    <dgm:cxn modelId="{3E727000-CD1B-F041-A179-644B08EB9C8F}" type="presOf" srcId="{107DF28A-83C3-2D40-9EC8-E0D06F325961}" destId="{2F8AD19F-68AC-FD47-9B73-2D2D1AB7241E}" srcOrd="0" destOrd="0" presId="urn:microsoft.com/office/officeart/2005/8/layout/default"/>
    <dgm:cxn modelId="{BD98200E-88F3-584A-893B-00E9117D9B31}" type="presOf" srcId="{51C15BFE-9031-6248-A69C-F9A81DF81411}" destId="{0C6F1E6E-4AF4-7E40-BFCB-BEA7A3B298AA}" srcOrd="0" destOrd="0" presId="urn:microsoft.com/office/officeart/2005/8/layout/default"/>
    <dgm:cxn modelId="{DFE4E037-EE0D-9B49-8494-6196540B0702}" srcId="{B5194F5E-FCCD-B148-9F01-C00CE329B915}" destId="{51C15BFE-9031-6248-A69C-F9A81DF81411}" srcOrd="1" destOrd="0" parTransId="{9DCFD7E9-AE58-334F-AEFC-28F5799EB235}" sibTransId="{003A6B3C-B9BF-A641-9498-08CE49900932}"/>
    <dgm:cxn modelId="{EF056C43-8864-3942-A827-6523A2DB4153}" srcId="{B5194F5E-FCCD-B148-9F01-C00CE329B915}" destId="{D7096D53-050E-D74F-B5B6-958BE7F38C9A}" srcOrd="2" destOrd="0" parTransId="{C6A8705D-9AF7-644F-940A-01279EBB739D}" sibTransId="{D95DF374-6B30-5C4A-A965-39EAC3FEE845}"/>
    <dgm:cxn modelId="{798CC44B-EA62-C944-9E52-32BDB6AA0085}" type="presOf" srcId="{F920E2EA-1639-2D4E-BFA6-EAEFFF43B49E}" destId="{21A4CB1D-5D74-CB47-8F6C-089CF75D371B}" srcOrd="0" destOrd="0" presId="urn:microsoft.com/office/officeart/2005/8/layout/default"/>
    <dgm:cxn modelId="{BE03BB70-E1BB-1043-A8B3-066FE1C6A517}" srcId="{B5194F5E-FCCD-B148-9F01-C00CE329B915}" destId="{107DF28A-83C3-2D40-9EC8-E0D06F325961}" srcOrd="0" destOrd="0" parTransId="{8C6D7F9B-0263-614F-85FE-4A55B6F856B3}" sibTransId="{BC1A7C1B-32F6-0E41-A913-CBB58F27A53C}"/>
    <dgm:cxn modelId="{D926FC94-DFD4-2A46-B8E7-8D807A469DED}" srcId="{B5194F5E-FCCD-B148-9F01-C00CE329B915}" destId="{F920E2EA-1639-2D4E-BFA6-EAEFFF43B49E}" srcOrd="3" destOrd="0" parTransId="{96278711-273F-FF4B-8630-90EE9CAD2198}" sibTransId="{E5AAADBC-CC30-6641-8BD8-BA1282EB81C8}"/>
    <dgm:cxn modelId="{53F74B9C-067D-7D44-9938-D6D75BB93714}" type="presOf" srcId="{D7096D53-050E-D74F-B5B6-958BE7F38C9A}" destId="{12083EB9-4CDC-E345-BFAA-91362DDE2DD4}" srcOrd="0" destOrd="0" presId="urn:microsoft.com/office/officeart/2005/8/layout/default"/>
    <dgm:cxn modelId="{3F28CBBD-01C6-D143-BDA2-D2C657CB8AFB}" type="presOf" srcId="{B5194F5E-FCCD-B148-9F01-C00CE329B915}" destId="{428455AC-117B-E94E-89FA-48EE7FA1FEF0}" srcOrd="0" destOrd="0" presId="urn:microsoft.com/office/officeart/2005/8/layout/default"/>
    <dgm:cxn modelId="{BE8C751E-D567-DE4B-8D47-0CCF345B3D73}" type="presParOf" srcId="{428455AC-117B-E94E-89FA-48EE7FA1FEF0}" destId="{2F8AD19F-68AC-FD47-9B73-2D2D1AB7241E}" srcOrd="0" destOrd="0" presId="urn:microsoft.com/office/officeart/2005/8/layout/default"/>
    <dgm:cxn modelId="{2B6CB2A4-CE29-D349-A27C-F15F4DDCB124}" type="presParOf" srcId="{428455AC-117B-E94E-89FA-48EE7FA1FEF0}" destId="{E94A83C3-B59A-C148-9C8F-A33EBF33C660}" srcOrd="1" destOrd="0" presId="urn:microsoft.com/office/officeart/2005/8/layout/default"/>
    <dgm:cxn modelId="{8A4A7153-6124-034D-B39C-E12433A29D59}" type="presParOf" srcId="{428455AC-117B-E94E-89FA-48EE7FA1FEF0}" destId="{0C6F1E6E-4AF4-7E40-BFCB-BEA7A3B298AA}" srcOrd="2" destOrd="0" presId="urn:microsoft.com/office/officeart/2005/8/layout/default"/>
    <dgm:cxn modelId="{4FE077B2-79FE-E142-BBE9-E7747EE983B4}" type="presParOf" srcId="{428455AC-117B-E94E-89FA-48EE7FA1FEF0}" destId="{057C2121-10DC-874B-9D4B-7CDB8D3610B8}" srcOrd="3" destOrd="0" presId="urn:microsoft.com/office/officeart/2005/8/layout/default"/>
    <dgm:cxn modelId="{06F5B9B1-71E6-F144-B3B4-A2E8810FF884}" type="presParOf" srcId="{428455AC-117B-E94E-89FA-48EE7FA1FEF0}" destId="{12083EB9-4CDC-E345-BFAA-91362DDE2DD4}" srcOrd="4" destOrd="0" presId="urn:microsoft.com/office/officeart/2005/8/layout/default"/>
    <dgm:cxn modelId="{BFBBF35E-899D-2643-99DA-C92D0C47B9EE}" type="presParOf" srcId="{428455AC-117B-E94E-89FA-48EE7FA1FEF0}" destId="{F6C4BC28-A8C2-2244-9601-BE3FA870D664}" srcOrd="5" destOrd="0" presId="urn:microsoft.com/office/officeart/2005/8/layout/default"/>
    <dgm:cxn modelId="{B3EC9D7E-B21F-D143-A9F8-E266D3C7F1BB}" type="presParOf" srcId="{428455AC-117B-E94E-89FA-48EE7FA1FEF0}" destId="{21A4CB1D-5D74-CB47-8F6C-089CF75D371B}" srcOrd="6"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F7A31EA-6767-8A4D-9530-0676EC8A197E}"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nb-NO"/>
        </a:p>
      </dgm:t>
    </dgm:pt>
    <dgm:pt modelId="{8BA28942-2972-1E43-A70C-F16F61AABC3A}">
      <dgm:prSet custT="1"/>
      <dgm:spPr>
        <a:solidFill>
          <a:srgbClr val="E8EFF0"/>
        </a:solidFill>
      </dgm:spPr>
      <dgm:t>
        <a:bodyPr/>
        <a:lstStyle/>
        <a:p>
          <a:pPr>
            <a:lnSpc>
              <a:spcPct val="100000"/>
            </a:lnSpc>
          </a:pPr>
          <a:r>
            <a:rPr lang="sv-SE" sz="2000" b="0" i="0" dirty="0">
              <a:solidFill>
                <a:srgbClr val="248587"/>
              </a:solidFill>
              <a:effectLst/>
              <a:latin typeface="Myriad Pro" panose="020B0503030403020204" pitchFamily="34" charset="0"/>
            </a:rPr>
            <a:t>N2Applied teknik minskar utsläppen av kväveoxider</a:t>
          </a:r>
          <a:endParaRPr lang="nb-NO" sz="2000" dirty="0">
            <a:solidFill>
              <a:srgbClr val="248587"/>
            </a:solidFill>
          </a:endParaRPr>
        </a:p>
      </dgm:t>
    </dgm:pt>
    <dgm:pt modelId="{7B10CDAA-83D2-4E4D-8AC0-53249FC21693}" type="parTrans" cxnId="{EEE3FCF2-AE3D-C143-8C9D-1587E5575D6C}">
      <dgm:prSet/>
      <dgm:spPr/>
      <dgm:t>
        <a:bodyPr/>
        <a:lstStyle/>
        <a:p>
          <a:endParaRPr lang="nb-NO"/>
        </a:p>
      </dgm:t>
    </dgm:pt>
    <dgm:pt modelId="{3E90FC79-D5E5-FD48-BDCE-E6B5AC9835CA}" type="sibTrans" cxnId="{EEE3FCF2-AE3D-C143-8C9D-1587E5575D6C}">
      <dgm:prSet/>
      <dgm:spPr/>
      <dgm:t>
        <a:bodyPr/>
        <a:lstStyle/>
        <a:p>
          <a:endParaRPr lang="nb-NO"/>
        </a:p>
      </dgm:t>
    </dgm:pt>
    <dgm:pt modelId="{2EFF9C33-F061-0A4D-B512-04CDF33D5C2E}">
      <dgm:prSet custT="1"/>
      <dgm:spPr>
        <a:solidFill>
          <a:srgbClr val="E8EFF0"/>
        </a:solidFill>
      </dgm:spPr>
      <dgm:t>
        <a:bodyPr/>
        <a:lstStyle/>
        <a:p>
          <a:pPr>
            <a:lnSpc>
              <a:spcPct val="100000"/>
            </a:lnSpc>
          </a:pPr>
          <a:r>
            <a:rPr lang="nb-NO" sz="2000" b="0" i="0" dirty="0">
              <a:solidFill>
                <a:srgbClr val="248587"/>
              </a:solidFill>
              <a:effectLst/>
              <a:latin typeface="Myriad Pro" panose="020B0503030403020204" pitchFamily="34" charset="0"/>
            </a:rPr>
            <a:t>Kväve </a:t>
          </a:r>
          <a:r>
            <a:rPr lang="nb-NO" sz="2000" b="0" i="0" dirty="0">
              <a:solidFill>
                <a:srgbClr val="248587"/>
              </a:solidFill>
              <a:effectLst/>
              <a:latin typeface="Myriad Pro" panose="020B0503030403020204" pitchFamily="34" charset="0"/>
              <a:sym typeface="Wingdings" pitchFamily="2" charset="2"/>
            </a:rPr>
            <a:t></a:t>
          </a:r>
          <a:r>
            <a:rPr lang="nb-NO" sz="2000" b="0" i="0" dirty="0">
              <a:solidFill>
                <a:srgbClr val="248587"/>
              </a:solidFill>
              <a:effectLst/>
              <a:latin typeface="Myriad Pro" panose="020B0503030403020204" pitchFamily="34" charset="0"/>
            </a:rPr>
            <a:t> gödsel</a:t>
          </a:r>
          <a:endParaRPr lang="nb-NO" sz="2000" dirty="0">
            <a:solidFill>
              <a:srgbClr val="248587"/>
            </a:solidFill>
          </a:endParaRPr>
        </a:p>
      </dgm:t>
    </dgm:pt>
    <dgm:pt modelId="{5CE57BB9-3BC5-AD4A-B0B8-C9688975CCED}" type="parTrans" cxnId="{9D600609-091F-D14B-87FE-52CE4DA1EB33}">
      <dgm:prSet/>
      <dgm:spPr/>
      <dgm:t>
        <a:bodyPr/>
        <a:lstStyle/>
        <a:p>
          <a:endParaRPr lang="nb-NO"/>
        </a:p>
      </dgm:t>
    </dgm:pt>
    <dgm:pt modelId="{0C0F3A43-BB03-C64C-BD7F-DCA6A6831C79}" type="sibTrans" cxnId="{9D600609-091F-D14B-87FE-52CE4DA1EB33}">
      <dgm:prSet/>
      <dgm:spPr/>
      <dgm:t>
        <a:bodyPr/>
        <a:lstStyle/>
        <a:p>
          <a:endParaRPr lang="nb-NO"/>
        </a:p>
      </dgm:t>
    </dgm:pt>
    <dgm:pt modelId="{BA34D182-6B75-F646-A43D-A841364A5EE9}">
      <dgm:prSet custT="1"/>
      <dgm:spPr>
        <a:solidFill>
          <a:srgbClr val="E8EFF0"/>
        </a:solidFill>
      </dgm:spPr>
      <dgm:t>
        <a:bodyPr/>
        <a:lstStyle/>
        <a:p>
          <a:pPr>
            <a:lnSpc>
              <a:spcPct val="100000"/>
            </a:lnSpc>
          </a:pPr>
          <a:r>
            <a:rPr lang="nb-NO" sz="2000" b="0" i="0" dirty="0">
              <a:solidFill>
                <a:srgbClr val="248587"/>
              </a:solidFill>
              <a:effectLst/>
              <a:latin typeface="Myriad Pro" panose="020B0503030403020204" pitchFamily="34" charset="0"/>
            </a:rPr>
            <a:t>Producerar gödsel lokalt </a:t>
          </a:r>
          <a:r>
            <a:rPr lang="nb-NO" sz="2000" b="0" i="0" dirty="0">
              <a:solidFill>
                <a:srgbClr val="248587"/>
              </a:solidFill>
              <a:effectLst/>
              <a:latin typeface="Myriad Pro" panose="020B0503030403020204" pitchFamily="34" charset="0"/>
              <a:sym typeface="Wingdings" pitchFamily="2" charset="2"/>
            </a:rPr>
            <a:t></a:t>
          </a:r>
          <a:r>
            <a:rPr lang="nb-NO" sz="2000" b="0" i="0" dirty="0">
              <a:solidFill>
                <a:srgbClr val="248587"/>
              </a:solidFill>
              <a:effectLst/>
              <a:latin typeface="Myriad Pro" panose="020B0503030403020204" pitchFamily="34" charset="0"/>
            </a:rPr>
            <a:t> minskar transporter</a:t>
          </a:r>
          <a:endParaRPr lang="nb-NO" sz="2000" dirty="0">
            <a:solidFill>
              <a:srgbClr val="248587"/>
            </a:solidFill>
          </a:endParaRPr>
        </a:p>
      </dgm:t>
    </dgm:pt>
    <dgm:pt modelId="{64D06836-2B67-3642-8941-C02B9446C908}" type="parTrans" cxnId="{47A5259A-D84A-4A40-A361-1B17B56C4891}">
      <dgm:prSet/>
      <dgm:spPr/>
      <dgm:t>
        <a:bodyPr/>
        <a:lstStyle/>
        <a:p>
          <a:endParaRPr lang="nb-NO"/>
        </a:p>
      </dgm:t>
    </dgm:pt>
    <dgm:pt modelId="{BE9E7B24-5C36-4C4A-90B0-282FBFBB6C33}" type="sibTrans" cxnId="{47A5259A-D84A-4A40-A361-1B17B56C4891}">
      <dgm:prSet/>
      <dgm:spPr/>
      <dgm:t>
        <a:bodyPr/>
        <a:lstStyle/>
        <a:p>
          <a:endParaRPr lang="nb-NO"/>
        </a:p>
      </dgm:t>
    </dgm:pt>
    <dgm:pt modelId="{6C4C064F-7AA3-F94E-9251-C55BEF5937DC}" type="pres">
      <dgm:prSet presAssocID="{AF7A31EA-6767-8A4D-9530-0676EC8A197E}" presName="Name0" presStyleCnt="0">
        <dgm:presLayoutVars>
          <dgm:dir/>
          <dgm:animLvl val="lvl"/>
          <dgm:resizeHandles val="exact"/>
        </dgm:presLayoutVars>
      </dgm:prSet>
      <dgm:spPr/>
    </dgm:pt>
    <dgm:pt modelId="{11876858-9FB0-4673-91FB-32EDAC35E5B6}" type="pres">
      <dgm:prSet presAssocID="{BA34D182-6B75-F646-A43D-A841364A5EE9}" presName="boxAndChildren" presStyleCnt="0"/>
      <dgm:spPr/>
    </dgm:pt>
    <dgm:pt modelId="{7410B334-E1A8-4A1B-93F4-3A2965DDEF82}" type="pres">
      <dgm:prSet presAssocID="{BA34D182-6B75-F646-A43D-A841364A5EE9}" presName="parentTextBox" presStyleLbl="node1" presStyleIdx="0" presStyleCnt="3"/>
      <dgm:spPr/>
    </dgm:pt>
    <dgm:pt modelId="{64CF486F-7A05-1749-8564-34A8C3523E23}" type="pres">
      <dgm:prSet presAssocID="{0C0F3A43-BB03-C64C-BD7F-DCA6A6831C79}" presName="sp" presStyleCnt="0"/>
      <dgm:spPr/>
    </dgm:pt>
    <dgm:pt modelId="{8805E102-BEA6-E84A-9778-0445F2942C29}" type="pres">
      <dgm:prSet presAssocID="{2EFF9C33-F061-0A4D-B512-04CDF33D5C2E}" presName="arrowAndChildren" presStyleCnt="0"/>
      <dgm:spPr/>
    </dgm:pt>
    <dgm:pt modelId="{C402FFFB-A29E-0F45-BBE1-65CE433C811F}" type="pres">
      <dgm:prSet presAssocID="{2EFF9C33-F061-0A4D-B512-04CDF33D5C2E}" presName="parentTextArrow" presStyleLbl="node1" presStyleIdx="1" presStyleCnt="3"/>
      <dgm:spPr/>
    </dgm:pt>
    <dgm:pt modelId="{F16DE288-EAD6-DD49-84CF-D9B57DE75175}" type="pres">
      <dgm:prSet presAssocID="{3E90FC79-D5E5-FD48-BDCE-E6B5AC9835CA}" presName="sp" presStyleCnt="0"/>
      <dgm:spPr/>
    </dgm:pt>
    <dgm:pt modelId="{F21641A4-BE4E-C84A-A97B-886245F38620}" type="pres">
      <dgm:prSet presAssocID="{8BA28942-2972-1E43-A70C-F16F61AABC3A}" presName="arrowAndChildren" presStyleCnt="0"/>
      <dgm:spPr/>
    </dgm:pt>
    <dgm:pt modelId="{B681BB11-ED15-0D4C-BBB1-C2F74D347A18}" type="pres">
      <dgm:prSet presAssocID="{8BA28942-2972-1E43-A70C-F16F61AABC3A}" presName="parentTextArrow" presStyleLbl="node1" presStyleIdx="2" presStyleCnt="3"/>
      <dgm:spPr/>
    </dgm:pt>
  </dgm:ptLst>
  <dgm:cxnLst>
    <dgm:cxn modelId="{9D600609-091F-D14B-87FE-52CE4DA1EB33}" srcId="{AF7A31EA-6767-8A4D-9530-0676EC8A197E}" destId="{2EFF9C33-F061-0A4D-B512-04CDF33D5C2E}" srcOrd="1" destOrd="0" parTransId="{5CE57BB9-3BC5-AD4A-B0B8-C9688975CCED}" sibTransId="{0C0F3A43-BB03-C64C-BD7F-DCA6A6831C79}"/>
    <dgm:cxn modelId="{B588710C-D341-8D4B-A94E-2137F992E1DB}" type="presOf" srcId="{2EFF9C33-F061-0A4D-B512-04CDF33D5C2E}" destId="{C402FFFB-A29E-0F45-BBE1-65CE433C811F}" srcOrd="0" destOrd="0" presId="urn:microsoft.com/office/officeart/2005/8/layout/process4"/>
    <dgm:cxn modelId="{5CF31230-1ADE-B64A-8322-123D80BF6F05}" type="presOf" srcId="{8BA28942-2972-1E43-A70C-F16F61AABC3A}" destId="{B681BB11-ED15-0D4C-BBB1-C2F74D347A18}" srcOrd="0" destOrd="0" presId="urn:microsoft.com/office/officeart/2005/8/layout/process4"/>
    <dgm:cxn modelId="{2EF0D649-3F8B-9046-8C71-F98FE2745BD0}" type="presOf" srcId="{AF7A31EA-6767-8A4D-9530-0676EC8A197E}" destId="{6C4C064F-7AA3-F94E-9251-C55BEF5937DC}" srcOrd="0" destOrd="0" presId="urn:microsoft.com/office/officeart/2005/8/layout/process4"/>
    <dgm:cxn modelId="{D319F44A-E264-47E8-B099-B18443EFFC44}" type="presOf" srcId="{BA34D182-6B75-F646-A43D-A841364A5EE9}" destId="{7410B334-E1A8-4A1B-93F4-3A2965DDEF82}" srcOrd="0" destOrd="0" presId="urn:microsoft.com/office/officeart/2005/8/layout/process4"/>
    <dgm:cxn modelId="{47A5259A-D84A-4A40-A361-1B17B56C4891}" srcId="{AF7A31EA-6767-8A4D-9530-0676EC8A197E}" destId="{BA34D182-6B75-F646-A43D-A841364A5EE9}" srcOrd="2" destOrd="0" parTransId="{64D06836-2B67-3642-8941-C02B9446C908}" sibTransId="{BE9E7B24-5C36-4C4A-90B0-282FBFBB6C33}"/>
    <dgm:cxn modelId="{EEE3FCF2-AE3D-C143-8C9D-1587E5575D6C}" srcId="{AF7A31EA-6767-8A4D-9530-0676EC8A197E}" destId="{8BA28942-2972-1E43-A70C-F16F61AABC3A}" srcOrd="0" destOrd="0" parTransId="{7B10CDAA-83D2-4E4D-8AC0-53249FC21693}" sibTransId="{3E90FC79-D5E5-FD48-BDCE-E6B5AC9835CA}"/>
    <dgm:cxn modelId="{85CF9D39-70F9-419B-A7FC-20EAFBE1EE1D}" type="presParOf" srcId="{6C4C064F-7AA3-F94E-9251-C55BEF5937DC}" destId="{11876858-9FB0-4673-91FB-32EDAC35E5B6}" srcOrd="0" destOrd="0" presId="urn:microsoft.com/office/officeart/2005/8/layout/process4"/>
    <dgm:cxn modelId="{42BB48B6-6B9F-4F91-B20D-17182E5E740A}" type="presParOf" srcId="{11876858-9FB0-4673-91FB-32EDAC35E5B6}" destId="{7410B334-E1A8-4A1B-93F4-3A2965DDEF82}" srcOrd="0" destOrd="0" presId="urn:microsoft.com/office/officeart/2005/8/layout/process4"/>
    <dgm:cxn modelId="{767652E4-DC3C-2149-9A5A-A9C3D53417A4}" type="presParOf" srcId="{6C4C064F-7AA3-F94E-9251-C55BEF5937DC}" destId="{64CF486F-7A05-1749-8564-34A8C3523E23}" srcOrd="1" destOrd="0" presId="urn:microsoft.com/office/officeart/2005/8/layout/process4"/>
    <dgm:cxn modelId="{07ABB27C-38E7-E247-807D-E8AF7B298601}" type="presParOf" srcId="{6C4C064F-7AA3-F94E-9251-C55BEF5937DC}" destId="{8805E102-BEA6-E84A-9778-0445F2942C29}" srcOrd="2" destOrd="0" presId="urn:microsoft.com/office/officeart/2005/8/layout/process4"/>
    <dgm:cxn modelId="{6A6D60F2-FBDA-C346-A5ED-E2E92074C628}" type="presParOf" srcId="{8805E102-BEA6-E84A-9778-0445F2942C29}" destId="{C402FFFB-A29E-0F45-BBE1-65CE433C811F}" srcOrd="0" destOrd="0" presId="urn:microsoft.com/office/officeart/2005/8/layout/process4"/>
    <dgm:cxn modelId="{D3B00828-F846-D640-8ABB-F46485582FAF}" type="presParOf" srcId="{6C4C064F-7AA3-F94E-9251-C55BEF5937DC}" destId="{F16DE288-EAD6-DD49-84CF-D9B57DE75175}" srcOrd="3" destOrd="0" presId="urn:microsoft.com/office/officeart/2005/8/layout/process4"/>
    <dgm:cxn modelId="{82C21D20-BA0D-FF40-ADEB-8E235331D6C8}" type="presParOf" srcId="{6C4C064F-7AA3-F94E-9251-C55BEF5937DC}" destId="{F21641A4-BE4E-C84A-A97B-886245F38620}" srcOrd="4" destOrd="0" presId="urn:microsoft.com/office/officeart/2005/8/layout/process4"/>
    <dgm:cxn modelId="{283DA472-179A-6B42-A84C-CB724AEC0A46}" type="presParOf" srcId="{F21641A4-BE4E-C84A-A97B-886245F38620}" destId="{B681BB11-ED15-0D4C-BBB1-C2F74D347A18}" srcOrd="0" destOrd="0" presId="urn:microsoft.com/office/officeart/2005/8/layout/process4"/>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F6A0B5D-3681-7E4E-B422-4DC756DF54FE}"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nb-NO"/>
        </a:p>
      </dgm:t>
    </dgm:pt>
    <dgm:pt modelId="{42A4AF2A-0FE8-3540-9E9F-5B4A40C41B34}">
      <dgm:prSet custT="1"/>
      <dgm:spPr>
        <a:solidFill>
          <a:srgbClr val="007075"/>
        </a:solidFill>
      </dgm:spPr>
      <dgm:t>
        <a:bodyPr/>
        <a:lstStyle/>
        <a:p>
          <a:pPr algn="ctr">
            <a:lnSpc>
              <a:spcPct val="150000"/>
            </a:lnSpc>
          </a:pPr>
          <a:r>
            <a:rPr lang="sv-SE" sz="2000" dirty="0"/>
            <a:t>Extraktion av fosfor från avloppsslam</a:t>
          </a:r>
          <a:endParaRPr lang="nb-NO" sz="2000" dirty="0"/>
        </a:p>
      </dgm:t>
    </dgm:pt>
    <dgm:pt modelId="{9F110A5E-8B40-8944-B5D8-0FF010BA118F}" type="parTrans" cxnId="{EBC613A2-07B7-C94D-8654-AD26351FB2FF}">
      <dgm:prSet/>
      <dgm:spPr/>
      <dgm:t>
        <a:bodyPr/>
        <a:lstStyle/>
        <a:p>
          <a:pPr algn="ctr"/>
          <a:endParaRPr lang="nb-NO"/>
        </a:p>
      </dgm:t>
    </dgm:pt>
    <dgm:pt modelId="{87416890-0CE7-0F42-A2FD-85065B690101}" type="sibTrans" cxnId="{EBC613A2-07B7-C94D-8654-AD26351FB2FF}">
      <dgm:prSet/>
      <dgm:spPr/>
      <dgm:t>
        <a:bodyPr/>
        <a:lstStyle/>
        <a:p>
          <a:pPr algn="ctr"/>
          <a:endParaRPr lang="nb-NO"/>
        </a:p>
      </dgm:t>
    </dgm:pt>
    <dgm:pt modelId="{557BB65E-7B7B-754E-88AC-EAE93D255C98}">
      <dgm:prSet custT="1"/>
      <dgm:spPr>
        <a:solidFill>
          <a:srgbClr val="007075"/>
        </a:solidFill>
      </dgm:spPr>
      <dgm:t>
        <a:bodyPr/>
        <a:lstStyle/>
        <a:p>
          <a:pPr algn="ctr">
            <a:lnSpc>
              <a:spcPct val="150000"/>
            </a:lnSpc>
          </a:pPr>
          <a:r>
            <a:rPr lang="sv-SE" sz="2000" dirty="0"/>
            <a:t>Upp till 90% fosforåtervinning</a:t>
          </a:r>
          <a:endParaRPr lang="nb-NO" sz="2000" dirty="0"/>
        </a:p>
      </dgm:t>
    </dgm:pt>
    <dgm:pt modelId="{EF642EFF-957B-6649-A4B9-C191ADA77EBE}" type="parTrans" cxnId="{A1795437-F2CA-2E4F-935C-BDE15ADEF6AF}">
      <dgm:prSet/>
      <dgm:spPr/>
      <dgm:t>
        <a:bodyPr/>
        <a:lstStyle/>
        <a:p>
          <a:pPr algn="ctr"/>
          <a:endParaRPr lang="nb-NO"/>
        </a:p>
      </dgm:t>
    </dgm:pt>
    <dgm:pt modelId="{5EDE5ED4-E76D-0348-B5FD-93A1D2DE44ED}" type="sibTrans" cxnId="{A1795437-F2CA-2E4F-935C-BDE15ADEF6AF}">
      <dgm:prSet/>
      <dgm:spPr/>
      <dgm:t>
        <a:bodyPr/>
        <a:lstStyle/>
        <a:p>
          <a:pPr algn="ctr"/>
          <a:endParaRPr lang="nb-NO"/>
        </a:p>
      </dgm:t>
    </dgm:pt>
    <dgm:pt modelId="{564E080F-33D3-AE4A-A8F3-97E357F8DC68}">
      <dgm:prSet custT="1"/>
      <dgm:spPr>
        <a:solidFill>
          <a:srgbClr val="007075"/>
        </a:solidFill>
      </dgm:spPr>
      <dgm:t>
        <a:bodyPr/>
        <a:lstStyle/>
        <a:p>
          <a:pPr algn="ctr">
            <a:lnSpc>
              <a:spcPct val="100000"/>
            </a:lnSpc>
          </a:pPr>
          <a:r>
            <a:rPr lang="sv-SE" sz="2000" dirty="0"/>
            <a:t>Fördelar:
Avfall som en resurs
Undviker giftiga metaller från gruvdrift</a:t>
          </a:r>
          <a:endParaRPr lang="nb-NO" sz="2000" dirty="0"/>
        </a:p>
      </dgm:t>
    </dgm:pt>
    <dgm:pt modelId="{566B5CE5-A213-764E-9E09-B69FF687C0E4}" type="parTrans" cxnId="{51FBB03C-CC32-9541-9684-17A9A9B2E125}">
      <dgm:prSet/>
      <dgm:spPr/>
      <dgm:t>
        <a:bodyPr/>
        <a:lstStyle/>
        <a:p>
          <a:pPr algn="ctr"/>
          <a:endParaRPr lang="nb-NO"/>
        </a:p>
      </dgm:t>
    </dgm:pt>
    <dgm:pt modelId="{F3B308DF-6BDF-9D4E-AA08-FB3925EB90B3}" type="sibTrans" cxnId="{51FBB03C-CC32-9541-9684-17A9A9B2E125}">
      <dgm:prSet/>
      <dgm:spPr/>
      <dgm:t>
        <a:bodyPr/>
        <a:lstStyle/>
        <a:p>
          <a:pPr algn="ctr"/>
          <a:endParaRPr lang="nb-NO"/>
        </a:p>
      </dgm:t>
    </dgm:pt>
    <dgm:pt modelId="{8FE4E64B-5FF2-B746-BCB1-8EA2A47834CC}" type="pres">
      <dgm:prSet presAssocID="{5F6A0B5D-3681-7E4E-B422-4DC756DF54FE}" presName="diagram" presStyleCnt="0">
        <dgm:presLayoutVars>
          <dgm:dir/>
          <dgm:resizeHandles val="exact"/>
        </dgm:presLayoutVars>
      </dgm:prSet>
      <dgm:spPr/>
    </dgm:pt>
    <dgm:pt modelId="{D4451DBE-A685-3343-BB1C-14DBA4630475}" type="pres">
      <dgm:prSet presAssocID="{42A4AF2A-0FE8-3540-9E9F-5B4A40C41B34}" presName="node" presStyleLbl="node1" presStyleIdx="0" presStyleCnt="3">
        <dgm:presLayoutVars>
          <dgm:bulletEnabled val="1"/>
        </dgm:presLayoutVars>
      </dgm:prSet>
      <dgm:spPr/>
    </dgm:pt>
    <dgm:pt modelId="{87EFB6C6-327B-4545-9FCB-8A3622663DEF}" type="pres">
      <dgm:prSet presAssocID="{87416890-0CE7-0F42-A2FD-85065B690101}" presName="sibTrans" presStyleCnt="0"/>
      <dgm:spPr/>
    </dgm:pt>
    <dgm:pt modelId="{A21F6B5E-6A63-FD4F-BB02-C15FB4990373}" type="pres">
      <dgm:prSet presAssocID="{557BB65E-7B7B-754E-88AC-EAE93D255C98}" presName="node" presStyleLbl="node1" presStyleIdx="1" presStyleCnt="3" custLinFactNeighborX="25078" custLinFactNeighborY="-336">
        <dgm:presLayoutVars>
          <dgm:bulletEnabled val="1"/>
        </dgm:presLayoutVars>
      </dgm:prSet>
      <dgm:spPr/>
    </dgm:pt>
    <dgm:pt modelId="{8E4D2F95-3685-D742-B7B2-07B8C7A6C7C1}" type="pres">
      <dgm:prSet presAssocID="{5EDE5ED4-E76D-0348-B5FD-93A1D2DE44ED}" presName="sibTrans" presStyleCnt="0"/>
      <dgm:spPr/>
    </dgm:pt>
    <dgm:pt modelId="{6541698D-2748-7A49-9816-9CE925E6E92D}" type="pres">
      <dgm:prSet presAssocID="{564E080F-33D3-AE4A-A8F3-97E357F8DC68}" presName="node" presStyleLbl="node1" presStyleIdx="2" presStyleCnt="3">
        <dgm:presLayoutVars>
          <dgm:bulletEnabled val="1"/>
        </dgm:presLayoutVars>
      </dgm:prSet>
      <dgm:spPr/>
    </dgm:pt>
  </dgm:ptLst>
  <dgm:cxnLst>
    <dgm:cxn modelId="{A1795437-F2CA-2E4F-935C-BDE15ADEF6AF}" srcId="{5F6A0B5D-3681-7E4E-B422-4DC756DF54FE}" destId="{557BB65E-7B7B-754E-88AC-EAE93D255C98}" srcOrd="1" destOrd="0" parTransId="{EF642EFF-957B-6649-A4B9-C191ADA77EBE}" sibTransId="{5EDE5ED4-E76D-0348-B5FD-93A1D2DE44ED}"/>
    <dgm:cxn modelId="{51FBB03C-CC32-9541-9684-17A9A9B2E125}" srcId="{5F6A0B5D-3681-7E4E-B422-4DC756DF54FE}" destId="{564E080F-33D3-AE4A-A8F3-97E357F8DC68}" srcOrd="2" destOrd="0" parTransId="{566B5CE5-A213-764E-9E09-B69FF687C0E4}" sibTransId="{F3B308DF-6BDF-9D4E-AA08-FB3925EB90B3}"/>
    <dgm:cxn modelId="{1607A696-7D47-2A4C-B5F9-BAB9339B817E}" type="presOf" srcId="{42A4AF2A-0FE8-3540-9E9F-5B4A40C41B34}" destId="{D4451DBE-A685-3343-BB1C-14DBA4630475}" srcOrd="0" destOrd="0" presId="urn:microsoft.com/office/officeart/2005/8/layout/default"/>
    <dgm:cxn modelId="{EBC613A2-07B7-C94D-8654-AD26351FB2FF}" srcId="{5F6A0B5D-3681-7E4E-B422-4DC756DF54FE}" destId="{42A4AF2A-0FE8-3540-9E9F-5B4A40C41B34}" srcOrd="0" destOrd="0" parTransId="{9F110A5E-8B40-8944-B5D8-0FF010BA118F}" sibTransId="{87416890-0CE7-0F42-A2FD-85065B690101}"/>
    <dgm:cxn modelId="{2C285FD1-3926-D444-A6F1-C08C83A6EDA6}" type="presOf" srcId="{5F6A0B5D-3681-7E4E-B422-4DC756DF54FE}" destId="{8FE4E64B-5FF2-B746-BCB1-8EA2A47834CC}" srcOrd="0" destOrd="0" presId="urn:microsoft.com/office/officeart/2005/8/layout/default"/>
    <dgm:cxn modelId="{9018D6DD-0147-2B42-96EE-6AAC283194F2}" type="presOf" srcId="{564E080F-33D3-AE4A-A8F3-97E357F8DC68}" destId="{6541698D-2748-7A49-9816-9CE925E6E92D}" srcOrd="0" destOrd="0" presId="urn:microsoft.com/office/officeart/2005/8/layout/default"/>
    <dgm:cxn modelId="{F15A19F8-54D7-D443-967B-33162252D82B}" type="presOf" srcId="{557BB65E-7B7B-754E-88AC-EAE93D255C98}" destId="{A21F6B5E-6A63-FD4F-BB02-C15FB4990373}" srcOrd="0" destOrd="0" presId="urn:microsoft.com/office/officeart/2005/8/layout/default"/>
    <dgm:cxn modelId="{70D9B9BC-CE13-4044-9F93-65799EE99BB7}" type="presParOf" srcId="{8FE4E64B-5FF2-B746-BCB1-8EA2A47834CC}" destId="{D4451DBE-A685-3343-BB1C-14DBA4630475}" srcOrd="0" destOrd="0" presId="urn:microsoft.com/office/officeart/2005/8/layout/default"/>
    <dgm:cxn modelId="{B1513A2A-48DD-684F-90F2-DCA17C9BBD2B}" type="presParOf" srcId="{8FE4E64B-5FF2-B746-BCB1-8EA2A47834CC}" destId="{87EFB6C6-327B-4545-9FCB-8A3622663DEF}" srcOrd="1" destOrd="0" presId="urn:microsoft.com/office/officeart/2005/8/layout/default"/>
    <dgm:cxn modelId="{8353853F-1E7B-2A4E-B0C7-F1CA351134C3}" type="presParOf" srcId="{8FE4E64B-5FF2-B746-BCB1-8EA2A47834CC}" destId="{A21F6B5E-6A63-FD4F-BB02-C15FB4990373}" srcOrd="2" destOrd="0" presId="urn:microsoft.com/office/officeart/2005/8/layout/default"/>
    <dgm:cxn modelId="{1D7FCF93-9D29-624B-9D36-548DFEE89D48}" type="presParOf" srcId="{8FE4E64B-5FF2-B746-BCB1-8EA2A47834CC}" destId="{8E4D2F95-3685-D742-B7B2-07B8C7A6C7C1}" srcOrd="3" destOrd="0" presId="urn:microsoft.com/office/officeart/2005/8/layout/default"/>
    <dgm:cxn modelId="{16BE397E-C0C3-DC4A-9605-98691184AD21}" type="presParOf" srcId="{8FE4E64B-5FF2-B746-BCB1-8EA2A47834CC}" destId="{6541698D-2748-7A49-9816-9CE925E6E92D}" srcOrd="4" destOrd="0" presId="urn:microsoft.com/office/officeart/2005/8/layout/defaul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1A76D4-8EE4-4F52-B018-EC8C8348894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55F450F-7BB0-5041-8F22-EB188A5E88F5}" type="pres">
      <dgm:prSet presAssocID="{181A76D4-8EE4-4F52-B018-EC8C83488942}" presName="diagram" presStyleCnt="0">
        <dgm:presLayoutVars>
          <dgm:dir/>
          <dgm:resizeHandles val="exact"/>
        </dgm:presLayoutVars>
      </dgm:prSet>
      <dgm:spPr/>
    </dgm:pt>
  </dgm:ptLst>
  <dgm:cxnLst>
    <dgm:cxn modelId="{4F434B66-237A-AA42-9A2A-3B9681B95690}" type="presOf" srcId="{181A76D4-8EE4-4F52-B018-EC8C83488942}" destId="{855F450F-7BB0-5041-8F22-EB188A5E88F5}" srcOrd="0" destOrd="0" presId="urn:microsoft.com/office/officeart/2005/8/layout/defaul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1A76D4-8EE4-4F52-B018-EC8C8348894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A453367-0056-432B-9896-0FE25FDC8115}">
      <dgm:prSet custT="1"/>
      <dgm:spPr>
        <a:solidFill>
          <a:srgbClr val="007075"/>
        </a:solidFill>
        <a:ln>
          <a:noFill/>
        </a:ln>
      </dgm:spPr>
      <dgm:t>
        <a:bodyPr anchor="ctr"/>
        <a:lstStyle/>
        <a:p>
          <a:pPr algn="ctr"/>
          <a:r>
            <a:rPr lang="sv-SE" sz="2800" dirty="0"/>
            <a:t>Bioraffinering: biogas och biogödsel </a:t>
          </a:r>
          <a:endParaRPr lang="en-US" sz="3600" dirty="0"/>
        </a:p>
      </dgm:t>
    </dgm:pt>
    <dgm:pt modelId="{CCC2A55B-7670-40FD-BB20-FA1EB950BA06}" type="parTrans" cxnId="{642AC454-10F8-4057-A185-0F61BAA4140C}">
      <dgm:prSet/>
      <dgm:spPr/>
      <dgm:t>
        <a:bodyPr/>
        <a:lstStyle/>
        <a:p>
          <a:endParaRPr lang="en-US"/>
        </a:p>
      </dgm:t>
    </dgm:pt>
    <dgm:pt modelId="{52F2D7D0-C75B-4124-B1AC-8D87381A5792}" type="sibTrans" cxnId="{642AC454-10F8-4057-A185-0F61BAA4140C}">
      <dgm:prSet/>
      <dgm:spPr/>
      <dgm:t>
        <a:bodyPr/>
        <a:lstStyle/>
        <a:p>
          <a:endParaRPr lang="en-US"/>
        </a:p>
      </dgm:t>
    </dgm:pt>
    <dgm:pt modelId="{A0CB55A4-AE0B-411A-B64B-2E4812D74A45}">
      <dgm:prSet custT="1"/>
      <dgm:spPr>
        <a:solidFill>
          <a:srgbClr val="007075"/>
        </a:solidFill>
        <a:ln>
          <a:noFill/>
        </a:ln>
      </dgm:spPr>
      <dgm:t>
        <a:bodyPr anchor="ctr"/>
        <a:lstStyle/>
        <a:p>
          <a:pPr algn="ctr"/>
          <a:r>
            <a:rPr lang="sv-SE" sz="2800" dirty="0" err="1"/>
            <a:t>Pyrolys</a:t>
          </a:r>
          <a:r>
            <a:rPr lang="sv-SE" sz="2800" dirty="0"/>
            <a:t>: </a:t>
          </a:r>
          <a:r>
            <a:rPr lang="sv-SE" sz="2800" dirty="0" err="1"/>
            <a:t>biokol</a:t>
          </a:r>
          <a:r>
            <a:rPr lang="sv-SE" sz="2800" dirty="0"/>
            <a:t>, </a:t>
          </a:r>
          <a:r>
            <a:rPr lang="sv-SE" sz="2800" dirty="0" err="1"/>
            <a:t>bioolja</a:t>
          </a:r>
          <a:r>
            <a:rPr lang="sv-SE" sz="2800" dirty="0"/>
            <a:t> och </a:t>
          </a:r>
          <a:r>
            <a:rPr lang="sv-SE" sz="2800" dirty="0" err="1"/>
            <a:t>syngas</a:t>
          </a:r>
          <a:endParaRPr lang="en-US" sz="2800" dirty="0"/>
        </a:p>
      </dgm:t>
    </dgm:pt>
    <dgm:pt modelId="{8E985F65-206D-41B9-BA61-30AC475C8D67}" type="parTrans" cxnId="{A92EA56A-BE4B-4574-8BE2-61B6DF3E32D8}">
      <dgm:prSet/>
      <dgm:spPr/>
      <dgm:t>
        <a:bodyPr/>
        <a:lstStyle/>
        <a:p>
          <a:endParaRPr lang="en-US"/>
        </a:p>
      </dgm:t>
    </dgm:pt>
    <dgm:pt modelId="{8B2D6A58-C466-4198-B4E4-B844E03BF440}" type="sibTrans" cxnId="{A92EA56A-BE4B-4574-8BE2-61B6DF3E32D8}">
      <dgm:prSet/>
      <dgm:spPr/>
      <dgm:t>
        <a:bodyPr/>
        <a:lstStyle/>
        <a:p>
          <a:endParaRPr lang="en-US"/>
        </a:p>
      </dgm:t>
    </dgm:pt>
    <dgm:pt modelId="{B2681008-639E-4FFA-907C-2E230CCAFBEF}">
      <dgm:prSet custT="1"/>
      <dgm:spPr>
        <a:solidFill>
          <a:srgbClr val="007075"/>
        </a:solidFill>
        <a:ln>
          <a:noFill/>
        </a:ln>
      </dgm:spPr>
      <dgm:t>
        <a:bodyPr anchor="ctr"/>
        <a:lstStyle/>
        <a:p>
          <a:pPr algn="ctr"/>
          <a:r>
            <a:rPr lang="en-US" sz="2800" dirty="0" err="1"/>
            <a:t>Förgasning</a:t>
          </a:r>
          <a:endParaRPr lang="en-US" sz="2800" dirty="0"/>
        </a:p>
      </dgm:t>
    </dgm:pt>
    <dgm:pt modelId="{EEA0CDE7-949A-4ECF-B734-C0B039BE22B1}" type="parTrans" cxnId="{EF220887-90CD-4895-BFDC-4E8038DE4D41}">
      <dgm:prSet/>
      <dgm:spPr/>
      <dgm:t>
        <a:bodyPr/>
        <a:lstStyle/>
        <a:p>
          <a:endParaRPr lang="en-US"/>
        </a:p>
      </dgm:t>
    </dgm:pt>
    <dgm:pt modelId="{B2799388-9043-4597-9608-43F543955849}" type="sibTrans" cxnId="{EF220887-90CD-4895-BFDC-4E8038DE4D41}">
      <dgm:prSet/>
      <dgm:spPr/>
      <dgm:t>
        <a:bodyPr/>
        <a:lstStyle/>
        <a:p>
          <a:endParaRPr lang="en-US"/>
        </a:p>
      </dgm:t>
    </dgm:pt>
    <dgm:pt modelId="{1E516218-9519-4A69-BB09-74E824B813D3}">
      <dgm:prSet custT="1"/>
      <dgm:spPr>
        <a:solidFill>
          <a:srgbClr val="007075"/>
        </a:solidFill>
        <a:ln>
          <a:noFill/>
        </a:ln>
      </dgm:spPr>
      <dgm:t>
        <a:bodyPr anchor="ctr"/>
        <a:lstStyle/>
        <a:p>
          <a:pPr algn="ctr"/>
          <a:r>
            <a:rPr lang="nb-NO" sz="2800" dirty="0"/>
            <a:t>Proteinutvinning </a:t>
          </a:r>
          <a:endParaRPr lang="en-US" sz="3000" dirty="0"/>
        </a:p>
      </dgm:t>
    </dgm:pt>
    <dgm:pt modelId="{EBF54AFC-282D-4A93-BB29-2C612723E94C}" type="parTrans" cxnId="{6BF57737-3DAF-4CB0-B193-7FD9117770DA}">
      <dgm:prSet/>
      <dgm:spPr/>
      <dgm:t>
        <a:bodyPr/>
        <a:lstStyle/>
        <a:p>
          <a:endParaRPr lang="en-US"/>
        </a:p>
      </dgm:t>
    </dgm:pt>
    <dgm:pt modelId="{70D50F00-E287-49EE-93D1-7BE40A6BC323}" type="sibTrans" cxnId="{6BF57737-3DAF-4CB0-B193-7FD9117770DA}">
      <dgm:prSet/>
      <dgm:spPr/>
      <dgm:t>
        <a:bodyPr/>
        <a:lstStyle/>
        <a:p>
          <a:endParaRPr lang="en-US"/>
        </a:p>
      </dgm:t>
    </dgm:pt>
    <dgm:pt modelId="{13E3950D-E58C-422F-9598-7BB77A5B64C3}">
      <dgm:prSet custT="1"/>
      <dgm:spPr>
        <a:solidFill>
          <a:srgbClr val="007075"/>
        </a:solidFill>
        <a:ln>
          <a:noFill/>
        </a:ln>
      </dgm:spPr>
      <dgm:t>
        <a:bodyPr anchor="ctr"/>
        <a:lstStyle/>
        <a:p>
          <a:pPr algn="ctr"/>
          <a:r>
            <a:rPr lang="sv-SE" sz="2800" dirty="0" err="1"/>
            <a:t>Struvitutvinning</a:t>
          </a:r>
          <a:r>
            <a:rPr lang="sv-SE" sz="2800" dirty="0"/>
            <a:t> </a:t>
          </a:r>
          <a:r>
            <a:rPr lang="nb-NO" sz="2800" dirty="0"/>
            <a:t>&amp; Easy Mining</a:t>
          </a:r>
          <a:endParaRPr lang="en-US" sz="2800" dirty="0"/>
        </a:p>
      </dgm:t>
    </dgm:pt>
    <dgm:pt modelId="{B92CF1AD-3EE1-4CC0-90BB-D2494C1048AE}" type="parTrans" cxnId="{226E649A-8597-4D2C-A84F-C1AFF4C92764}">
      <dgm:prSet/>
      <dgm:spPr/>
      <dgm:t>
        <a:bodyPr/>
        <a:lstStyle/>
        <a:p>
          <a:endParaRPr lang="en-US"/>
        </a:p>
      </dgm:t>
    </dgm:pt>
    <dgm:pt modelId="{EC512579-2EB6-4FBD-AD30-3B22B0421D42}" type="sibTrans" cxnId="{226E649A-8597-4D2C-A84F-C1AFF4C92764}">
      <dgm:prSet/>
      <dgm:spPr/>
      <dgm:t>
        <a:bodyPr/>
        <a:lstStyle/>
        <a:p>
          <a:endParaRPr lang="en-US"/>
        </a:p>
      </dgm:t>
    </dgm:pt>
    <dgm:pt modelId="{F3F3FAE1-0F83-4F6F-A1C2-090619E78D03}">
      <dgm:prSet custT="1"/>
      <dgm:spPr>
        <a:solidFill>
          <a:srgbClr val="007075"/>
        </a:solidFill>
        <a:ln>
          <a:noFill/>
        </a:ln>
      </dgm:spPr>
      <dgm:t>
        <a:bodyPr anchor="ctr"/>
        <a:lstStyle/>
        <a:p>
          <a:pPr algn="ctr"/>
          <a:r>
            <a:rPr lang="nb-NO" sz="2800" dirty="0"/>
            <a:t>N2applied</a:t>
          </a:r>
          <a:endParaRPr lang="en-US" sz="2800" dirty="0"/>
        </a:p>
      </dgm:t>
    </dgm:pt>
    <dgm:pt modelId="{7DFBF02B-D657-416B-9A4C-01DFC53DD5E7}" type="parTrans" cxnId="{DF933EA9-B2EE-4119-8EFC-DC905E29FF2A}">
      <dgm:prSet/>
      <dgm:spPr/>
      <dgm:t>
        <a:bodyPr/>
        <a:lstStyle/>
        <a:p>
          <a:endParaRPr lang="en-US"/>
        </a:p>
      </dgm:t>
    </dgm:pt>
    <dgm:pt modelId="{88B9DAC9-1902-4D01-AB9A-9F34A2C59BA6}" type="sibTrans" cxnId="{DF933EA9-B2EE-4119-8EFC-DC905E29FF2A}">
      <dgm:prSet/>
      <dgm:spPr/>
      <dgm:t>
        <a:bodyPr/>
        <a:lstStyle/>
        <a:p>
          <a:endParaRPr lang="en-US"/>
        </a:p>
      </dgm:t>
    </dgm:pt>
    <dgm:pt modelId="{855F450F-7BB0-5041-8F22-EB188A5E88F5}" type="pres">
      <dgm:prSet presAssocID="{181A76D4-8EE4-4F52-B018-EC8C83488942}" presName="diagram" presStyleCnt="0">
        <dgm:presLayoutVars>
          <dgm:dir/>
          <dgm:resizeHandles val="exact"/>
        </dgm:presLayoutVars>
      </dgm:prSet>
      <dgm:spPr/>
    </dgm:pt>
    <dgm:pt modelId="{79079866-B355-5244-9425-EDB8B06C8B3A}" type="pres">
      <dgm:prSet presAssocID="{5A453367-0056-432B-9896-0FE25FDC8115}" presName="node" presStyleLbl="node1" presStyleIdx="0" presStyleCnt="6">
        <dgm:presLayoutVars>
          <dgm:bulletEnabled val="1"/>
        </dgm:presLayoutVars>
      </dgm:prSet>
      <dgm:spPr/>
    </dgm:pt>
    <dgm:pt modelId="{8AF18431-A874-3846-A3BC-7E8748B8D7C0}" type="pres">
      <dgm:prSet presAssocID="{52F2D7D0-C75B-4124-B1AC-8D87381A5792}" presName="sibTrans" presStyleCnt="0"/>
      <dgm:spPr/>
    </dgm:pt>
    <dgm:pt modelId="{B80AE3FA-5F9F-B347-9128-256605F466D1}" type="pres">
      <dgm:prSet presAssocID="{A0CB55A4-AE0B-411A-B64B-2E4812D74A45}" presName="node" presStyleLbl="node1" presStyleIdx="1" presStyleCnt="6">
        <dgm:presLayoutVars>
          <dgm:bulletEnabled val="1"/>
        </dgm:presLayoutVars>
      </dgm:prSet>
      <dgm:spPr/>
    </dgm:pt>
    <dgm:pt modelId="{7EBB8519-524F-6B40-B8BA-D93DC3FFA025}" type="pres">
      <dgm:prSet presAssocID="{8B2D6A58-C466-4198-B4E4-B844E03BF440}" presName="sibTrans" presStyleCnt="0"/>
      <dgm:spPr/>
    </dgm:pt>
    <dgm:pt modelId="{AE231D71-EDA6-D244-A685-1815F0DE94D9}" type="pres">
      <dgm:prSet presAssocID="{B2681008-639E-4FFA-907C-2E230CCAFBEF}" presName="node" presStyleLbl="node1" presStyleIdx="2" presStyleCnt="6">
        <dgm:presLayoutVars>
          <dgm:bulletEnabled val="1"/>
        </dgm:presLayoutVars>
      </dgm:prSet>
      <dgm:spPr/>
    </dgm:pt>
    <dgm:pt modelId="{C2D88758-61A5-894F-9A29-D0925184EB34}" type="pres">
      <dgm:prSet presAssocID="{B2799388-9043-4597-9608-43F543955849}" presName="sibTrans" presStyleCnt="0"/>
      <dgm:spPr/>
    </dgm:pt>
    <dgm:pt modelId="{2BC5D87E-EBD8-FD44-80A3-934120406385}" type="pres">
      <dgm:prSet presAssocID="{1E516218-9519-4A69-BB09-74E824B813D3}" presName="node" presStyleLbl="node1" presStyleIdx="3" presStyleCnt="6">
        <dgm:presLayoutVars>
          <dgm:bulletEnabled val="1"/>
        </dgm:presLayoutVars>
      </dgm:prSet>
      <dgm:spPr/>
    </dgm:pt>
    <dgm:pt modelId="{1A1B5BFB-EA9A-EE44-8C94-2CA0B577E485}" type="pres">
      <dgm:prSet presAssocID="{70D50F00-E287-49EE-93D1-7BE40A6BC323}" presName="sibTrans" presStyleCnt="0"/>
      <dgm:spPr/>
    </dgm:pt>
    <dgm:pt modelId="{0607AAA8-30AB-8141-9572-876D4EC98023}" type="pres">
      <dgm:prSet presAssocID="{13E3950D-E58C-422F-9598-7BB77A5B64C3}" presName="node" presStyleLbl="node1" presStyleIdx="4" presStyleCnt="6">
        <dgm:presLayoutVars>
          <dgm:bulletEnabled val="1"/>
        </dgm:presLayoutVars>
      </dgm:prSet>
      <dgm:spPr/>
    </dgm:pt>
    <dgm:pt modelId="{E3F20385-8949-4642-BD7C-1BBFD724FA63}" type="pres">
      <dgm:prSet presAssocID="{EC512579-2EB6-4FBD-AD30-3B22B0421D42}" presName="sibTrans" presStyleCnt="0"/>
      <dgm:spPr/>
    </dgm:pt>
    <dgm:pt modelId="{7AFC2F43-492B-6C48-8FBC-C8AFDA274E4D}" type="pres">
      <dgm:prSet presAssocID="{F3F3FAE1-0F83-4F6F-A1C2-090619E78D03}" presName="node" presStyleLbl="node1" presStyleIdx="5" presStyleCnt="6">
        <dgm:presLayoutVars>
          <dgm:bulletEnabled val="1"/>
        </dgm:presLayoutVars>
      </dgm:prSet>
      <dgm:spPr/>
    </dgm:pt>
  </dgm:ptLst>
  <dgm:cxnLst>
    <dgm:cxn modelId="{EABF1006-24E8-8F47-B7B9-A57A9151ED1B}" type="presOf" srcId="{F3F3FAE1-0F83-4F6F-A1C2-090619E78D03}" destId="{7AFC2F43-492B-6C48-8FBC-C8AFDA274E4D}" srcOrd="0" destOrd="0" presId="urn:microsoft.com/office/officeart/2005/8/layout/default"/>
    <dgm:cxn modelId="{6BF57737-3DAF-4CB0-B193-7FD9117770DA}" srcId="{181A76D4-8EE4-4F52-B018-EC8C83488942}" destId="{1E516218-9519-4A69-BB09-74E824B813D3}" srcOrd="3" destOrd="0" parTransId="{EBF54AFC-282D-4A93-BB29-2C612723E94C}" sibTransId="{70D50F00-E287-49EE-93D1-7BE40A6BC323}"/>
    <dgm:cxn modelId="{4F434B66-237A-AA42-9A2A-3B9681B95690}" type="presOf" srcId="{181A76D4-8EE4-4F52-B018-EC8C83488942}" destId="{855F450F-7BB0-5041-8F22-EB188A5E88F5}" srcOrd="0" destOrd="0" presId="urn:microsoft.com/office/officeart/2005/8/layout/default"/>
    <dgm:cxn modelId="{25A55A68-97A5-164B-94D3-28A438AB385F}" type="presOf" srcId="{13E3950D-E58C-422F-9598-7BB77A5B64C3}" destId="{0607AAA8-30AB-8141-9572-876D4EC98023}" srcOrd="0" destOrd="0" presId="urn:microsoft.com/office/officeart/2005/8/layout/default"/>
    <dgm:cxn modelId="{A92EA56A-BE4B-4574-8BE2-61B6DF3E32D8}" srcId="{181A76D4-8EE4-4F52-B018-EC8C83488942}" destId="{A0CB55A4-AE0B-411A-B64B-2E4812D74A45}" srcOrd="1" destOrd="0" parTransId="{8E985F65-206D-41B9-BA61-30AC475C8D67}" sibTransId="{8B2D6A58-C466-4198-B4E4-B844E03BF440}"/>
    <dgm:cxn modelId="{642AC454-10F8-4057-A185-0F61BAA4140C}" srcId="{181A76D4-8EE4-4F52-B018-EC8C83488942}" destId="{5A453367-0056-432B-9896-0FE25FDC8115}" srcOrd="0" destOrd="0" parTransId="{CCC2A55B-7670-40FD-BB20-FA1EB950BA06}" sibTransId="{52F2D7D0-C75B-4124-B1AC-8D87381A5792}"/>
    <dgm:cxn modelId="{EF220887-90CD-4895-BFDC-4E8038DE4D41}" srcId="{181A76D4-8EE4-4F52-B018-EC8C83488942}" destId="{B2681008-639E-4FFA-907C-2E230CCAFBEF}" srcOrd="2" destOrd="0" parTransId="{EEA0CDE7-949A-4ECF-B734-C0B039BE22B1}" sibTransId="{B2799388-9043-4597-9608-43F543955849}"/>
    <dgm:cxn modelId="{D85FE68F-EB20-DE45-A97A-602C653CAB3B}" type="presOf" srcId="{5A453367-0056-432B-9896-0FE25FDC8115}" destId="{79079866-B355-5244-9425-EDB8B06C8B3A}" srcOrd="0" destOrd="0" presId="urn:microsoft.com/office/officeart/2005/8/layout/default"/>
    <dgm:cxn modelId="{5B1C1594-FCE2-F04E-883F-F3E683EB2495}" type="presOf" srcId="{B2681008-639E-4FFA-907C-2E230CCAFBEF}" destId="{AE231D71-EDA6-D244-A685-1815F0DE94D9}" srcOrd="0" destOrd="0" presId="urn:microsoft.com/office/officeart/2005/8/layout/default"/>
    <dgm:cxn modelId="{226E649A-8597-4D2C-A84F-C1AFF4C92764}" srcId="{181A76D4-8EE4-4F52-B018-EC8C83488942}" destId="{13E3950D-E58C-422F-9598-7BB77A5B64C3}" srcOrd="4" destOrd="0" parTransId="{B92CF1AD-3EE1-4CC0-90BB-D2494C1048AE}" sibTransId="{EC512579-2EB6-4FBD-AD30-3B22B0421D42}"/>
    <dgm:cxn modelId="{734CC69E-1730-1540-A4C7-E83A80E399D7}" type="presOf" srcId="{A0CB55A4-AE0B-411A-B64B-2E4812D74A45}" destId="{B80AE3FA-5F9F-B347-9128-256605F466D1}" srcOrd="0" destOrd="0" presId="urn:microsoft.com/office/officeart/2005/8/layout/default"/>
    <dgm:cxn modelId="{DF933EA9-B2EE-4119-8EFC-DC905E29FF2A}" srcId="{181A76D4-8EE4-4F52-B018-EC8C83488942}" destId="{F3F3FAE1-0F83-4F6F-A1C2-090619E78D03}" srcOrd="5" destOrd="0" parTransId="{7DFBF02B-D657-416B-9A4C-01DFC53DD5E7}" sibTransId="{88B9DAC9-1902-4D01-AB9A-9F34A2C59BA6}"/>
    <dgm:cxn modelId="{1737D4AC-00EB-B24A-A5E7-689D0E5B1B4E}" type="presOf" srcId="{1E516218-9519-4A69-BB09-74E824B813D3}" destId="{2BC5D87E-EBD8-FD44-80A3-934120406385}" srcOrd="0" destOrd="0" presId="urn:microsoft.com/office/officeart/2005/8/layout/default"/>
    <dgm:cxn modelId="{150371B3-244D-5F43-B25C-AB4C16460D5C}" type="presParOf" srcId="{855F450F-7BB0-5041-8F22-EB188A5E88F5}" destId="{79079866-B355-5244-9425-EDB8B06C8B3A}" srcOrd="0" destOrd="0" presId="urn:microsoft.com/office/officeart/2005/8/layout/default"/>
    <dgm:cxn modelId="{CE3849C1-0809-0842-9509-88C9DD9E281B}" type="presParOf" srcId="{855F450F-7BB0-5041-8F22-EB188A5E88F5}" destId="{8AF18431-A874-3846-A3BC-7E8748B8D7C0}" srcOrd="1" destOrd="0" presId="urn:microsoft.com/office/officeart/2005/8/layout/default"/>
    <dgm:cxn modelId="{9069E265-CBBE-044F-91F6-0F76CD163723}" type="presParOf" srcId="{855F450F-7BB0-5041-8F22-EB188A5E88F5}" destId="{B80AE3FA-5F9F-B347-9128-256605F466D1}" srcOrd="2" destOrd="0" presId="urn:microsoft.com/office/officeart/2005/8/layout/default"/>
    <dgm:cxn modelId="{B573CFAD-21C3-F940-B89B-CDAE541E6699}" type="presParOf" srcId="{855F450F-7BB0-5041-8F22-EB188A5E88F5}" destId="{7EBB8519-524F-6B40-B8BA-D93DC3FFA025}" srcOrd="3" destOrd="0" presId="urn:microsoft.com/office/officeart/2005/8/layout/default"/>
    <dgm:cxn modelId="{C1BA7B5A-DB34-B14D-B6AB-8056F7060072}" type="presParOf" srcId="{855F450F-7BB0-5041-8F22-EB188A5E88F5}" destId="{AE231D71-EDA6-D244-A685-1815F0DE94D9}" srcOrd="4" destOrd="0" presId="urn:microsoft.com/office/officeart/2005/8/layout/default"/>
    <dgm:cxn modelId="{7D4FCDE3-4D9D-A447-9E18-75CCFCA0D29D}" type="presParOf" srcId="{855F450F-7BB0-5041-8F22-EB188A5E88F5}" destId="{C2D88758-61A5-894F-9A29-D0925184EB34}" srcOrd="5" destOrd="0" presId="urn:microsoft.com/office/officeart/2005/8/layout/default"/>
    <dgm:cxn modelId="{5300F6D4-3B21-F74C-823C-794718D02FBE}" type="presParOf" srcId="{855F450F-7BB0-5041-8F22-EB188A5E88F5}" destId="{2BC5D87E-EBD8-FD44-80A3-934120406385}" srcOrd="6" destOrd="0" presId="urn:microsoft.com/office/officeart/2005/8/layout/default"/>
    <dgm:cxn modelId="{129C499F-29A3-4B48-8320-5FF1EEB423D2}" type="presParOf" srcId="{855F450F-7BB0-5041-8F22-EB188A5E88F5}" destId="{1A1B5BFB-EA9A-EE44-8C94-2CA0B577E485}" srcOrd="7" destOrd="0" presId="urn:microsoft.com/office/officeart/2005/8/layout/default"/>
    <dgm:cxn modelId="{C459DF13-AA64-4142-8BBB-810CED3E2318}" type="presParOf" srcId="{855F450F-7BB0-5041-8F22-EB188A5E88F5}" destId="{0607AAA8-30AB-8141-9572-876D4EC98023}" srcOrd="8" destOrd="0" presId="urn:microsoft.com/office/officeart/2005/8/layout/default"/>
    <dgm:cxn modelId="{A5C78A9E-2561-E444-92E2-13BBC29DF3F9}" type="presParOf" srcId="{855F450F-7BB0-5041-8F22-EB188A5E88F5}" destId="{E3F20385-8949-4642-BD7C-1BBFD724FA63}" srcOrd="9" destOrd="0" presId="urn:microsoft.com/office/officeart/2005/8/layout/default"/>
    <dgm:cxn modelId="{AACEE3FD-E0A5-AC43-8857-BDC74D3B1325}" type="presParOf" srcId="{855F450F-7BB0-5041-8F22-EB188A5E88F5}" destId="{7AFC2F43-492B-6C48-8FBC-C8AFDA274E4D}" srcOrd="10" destOrd="0" presId="urn:microsoft.com/office/officeart/2005/8/layout/defaul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BB36D8-84EA-A049-BA62-D52793DFB4D0}"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nb-NO"/>
        </a:p>
      </dgm:t>
    </dgm:pt>
    <dgm:pt modelId="{0601CF74-D8E7-A543-B799-F63E6AB77FF3}">
      <dgm:prSet/>
      <dgm:spPr>
        <a:solidFill>
          <a:srgbClr val="007075"/>
        </a:solidFill>
        <a:ln>
          <a:noFill/>
        </a:ln>
      </dgm:spPr>
      <dgm:t>
        <a:bodyPr/>
        <a:lstStyle/>
        <a:p>
          <a:pPr algn="ctr">
            <a:lnSpc>
              <a:spcPct val="150000"/>
            </a:lnSpc>
          </a:pPr>
          <a:r>
            <a:rPr lang="sv-SE" dirty="0">
              <a:latin typeface="Myriad Pro" panose="020B0503030403020204" pitchFamily="34" charset="0"/>
            </a:rPr>
            <a:t>Klimatnytta: Positiva effekter för klimatet</a:t>
          </a:r>
          <a:endParaRPr lang="nb-NO" dirty="0">
            <a:latin typeface="Myriad Pro" panose="020B0503030403020204" pitchFamily="34" charset="0"/>
          </a:endParaRPr>
        </a:p>
      </dgm:t>
    </dgm:pt>
    <dgm:pt modelId="{11F72C89-E6D2-6240-B76F-57E91BF65638}" type="parTrans" cxnId="{0C31374A-826F-974F-AB62-5D98ED2AE04A}">
      <dgm:prSet/>
      <dgm:spPr/>
      <dgm:t>
        <a:bodyPr/>
        <a:lstStyle/>
        <a:p>
          <a:pPr algn="ctr"/>
          <a:endParaRPr lang="nb-NO"/>
        </a:p>
      </dgm:t>
    </dgm:pt>
    <dgm:pt modelId="{F6C9A0BC-FB70-F249-B138-C40A1D77D42F}" type="sibTrans" cxnId="{0C31374A-826F-974F-AB62-5D98ED2AE04A}">
      <dgm:prSet/>
      <dgm:spPr/>
      <dgm:t>
        <a:bodyPr/>
        <a:lstStyle/>
        <a:p>
          <a:pPr algn="ctr"/>
          <a:endParaRPr lang="nb-NO"/>
        </a:p>
      </dgm:t>
    </dgm:pt>
    <dgm:pt modelId="{B26DFC8F-D6AE-814D-9014-7C62CD39D881}">
      <dgm:prSet/>
      <dgm:spPr>
        <a:solidFill>
          <a:srgbClr val="007075"/>
        </a:solidFill>
        <a:ln>
          <a:noFill/>
        </a:ln>
      </dgm:spPr>
      <dgm:t>
        <a:bodyPr/>
        <a:lstStyle/>
        <a:p>
          <a:pPr algn="ctr">
            <a:lnSpc>
              <a:spcPct val="150000"/>
            </a:lnSpc>
          </a:pPr>
          <a:r>
            <a:rPr lang="sv-SE" dirty="0">
              <a:latin typeface="Myriad Pro" panose="020B0503030403020204" pitchFamily="34" charset="0"/>
            </a:rPr>
            <a:t>100 procent - vad betyder det?</a:t>
          </a:r>
          <a:endParaRPr lang="nb-NO" dirty="0">
            <a:latin typeface="Myriad Pro" panose="020B0503030403020204" pitchFamily="34" charset="0"/>
          </a:endParaRPr>
        </a:p>
      </dgm:t>
    </dgm:pt>
    <dgm:pt modelId="{37B309B1-4F0E-7545-B894-8C4A63FEB0BC}" type="parTrans" cxnId="{5494AEA0-33D0-CA43-9529-A9EF3DA47FB4}">
      <dgm:prSet/>
      <dgm:spPr/>
      <dgm:t>
        <a:bodyPr/>
        <a:lstStyle/>
        <a:p>
          <a:pPr algn="ctr"/>
          <a:endParaRPr lang="nb-NO"/>
        </a:p>
      </dgm:t>
    </dgm:pt>
    <dgm:pt modelId="{BE01B670-2AC3-8A47-A7E8-DDD9794B98FC}" type="sibTrans" cxnId="{5494AEA0-33D0-CA43-9529-A9EF3DA47FB4}">
      <dgm:prSet/>
      <dgm:spPr/>
      <dgm:t>
        <a:bodyPr/>
        <a:lstStyle/>
        <a:p>
          <a:pPr algn="ctr"/>
          <a:endParaRPr lang="nb-NO"/>
        </a:p>
      </dgm:t>
    </dgm:pt>
    <dgm:pt modelId="{D172478E-47DC-9146-8BD1-F132410662D0}">
      <dgm:prSet/>
      <dgm:spPr>
        <a:solidFill>
          <a:srgbClr val="007075"/>
        </a:solidFill>
        <a:ln>
          <a:noFill/>
        </a:ln>
      </dgm:spPr>
      <dgm:t>
        <a:bodyPr/>
        <a:lstStyle/>
        <a:p>
          <a:pPr algn="ctr">
            <a:lnSpc>
              <a:spcPct val="150000"/>
            </a:lnSpc>
          </a:pPr>
          <a:r>
            <a:rPr lang="sv-SE" dirty="0">
              <a:latin typeface="Myriad Pro" panose="020B0503030403020204" pitchFamily="34" charset="0"/>
            </a:rPr>
            <a:t>Fördelar för miljön och klimatet</a:t>
          </a:r>
          <a:endParaRPr lang="nb-NO" dirty="0">
            <a:latin typeface="Myriad Pro" panose="020B0503030403020204" pitchFamily="34" charset="0"/>
          </a:endParaRPr>
        </a:p>
      </dgm:t>
    </dgm:pt>
    <dgm:pt modelId="{B5884F67-2561-EE4B-8906-DE6D8A1C5F60}" type="parTrans" cxnId="{813747D0-EF04-784B-BDFB-3EE64868D9C9}">
      <dgm:prSet/>
      <dgm:spPr/>
      <dgm:t>
        <a:bodyPr/>
        <a:lstStyle/>
        <a:p>
          <a:pPr algn="ctr"/>
          <a:endParaRPr lang="nb-NO"/>
        </a:p>
      </dgm:t>
    </dgm:pt>
    <dgm:pt modelId="{EF7D3BA3-434B-B84B-B8D2-7BBBB85604BB}" type="sibTrans" cxnId="{813747D0-EF04-784B-BDFB-3EE64868D9C9}">
      <dgm:prSet/>
      <dgm:spPr/>
      <dgm:t>
        <a:bodyPr/>
        <a:lstStyle/>
        <a:p>
          <a:pPr algn="ctr"/>
          <a:endParaRPr lang="nb-NO"/>
        </a:p>
      </dgm:t>
    </dgm:pt>
    <dgm:pt modelId="{DCD9C862-54BC-A740-9C3F-CE0C255C9B99}">
      <dgm:prSet/>
      <dgm:spPr>
        <a:solidFill>
          <a:srgbClr val="007075"/>
        </a:solidFill>
        <a:ln>
          <a:noFill/>
        </a:ln>
      </dgm:spPr>
      <dgm:t>
        <a:bodyPr/>
        <a:lstStyle/>
        <a:p>
          <a:pPr algn="ctr">
            <a:lnSpc>
              <a:spcPct val="150000"/>
            </a:lnSpc>
          </a:pPr>
          <a:r>
            <a:rPr lang="sv-SE" dirty="0">
              <a:latin typeface="Myriad Pro" panose="020B0503030403020204" pitchFamily="34" charset="0"/>
            </a:rPr>
            <a:t>Sociala klimatfördelar</a:t>
          </a:r>
          <a:endParaRPr lang="nb-NO" dirty="0">
            <a:latin typeface="Myriad Pro" panose="020B0503030403020204" pitchFamily="34" charset="0"/>
          </a:endParaRPr>
        </a:p>
      </dgm:t>
    </dgm:pt>
    <dgm:pt modelId="{75162F80-2810-8344-A8F1-C9DAAE7CBC3E}" type="parTrans" cxnId="{671C715B-1230-A94B-9AFE-0AE7C500E113}">
      <dgm:prSet/>
      <dgm:spPr/>
      <dgm:t>
        <a:bodyPr/>
        <a:lstStyle/>
        <a:p>
          <a:pPr algn="ctr"/>
          <a:endParaRPr lang="nb-NO"/>
        </a:p>
      </dgm:t>
    </dgm:pt>
    <dgm:pt modelId="{8693F7D5-5CF3-8541-818C-B97A4FD1B8C1}" type="sibTrans" cxnId="{671C715B-1230-A94B-9AFE-0AE7C500E113}">
      <dgm:prSet/>
      <dgm:spPr/>
      <dgm:t>
        <a:bodyPr/>
        <a:lstStyle/>
        <a:p>
          <a:pPr algn="ctr"/>
          <a:endParaRPr lang="nb-NO"/>
        </a:p>
      </dgm:t>
    </dgm:pt>
    <dgm:pt modelId="{D7A73AAB-F36A-EB4F-8038-5BFCF140781D}">
      <dgm:prSet/>
      <dgm:spPr>
        <a:solidFill>
          <a:srgbClr val="007075"/>
        </a:solidFill>
        <a:ln>
          <a:noFill/>
        </a:ln>
      </dgm:spPr>
      <dgm:t>
        <a:bodyPr/>
        <a:lstStyle/>
        <a:p>
          <a:pPr algn="ctr">
            <a:lnSpc>
              <a:spcPct val="150000"/>
            </a:lnSpc>
          </a:pPr>
          <a:r>
            <a:rPr lang="nb-NO" dirty="0">
              <a:latin typeface="Myriad Pro" panose="020B0503030403020204" pitchFamily="34" charset="0"/>
            </a:rPr>
            <a:t>Ekonomiska </a:t>
          </a:r>
          <a:r>
            <a:rPr lang="sv-SE" dirty="0">
              <a:latin typeface="Myriad Pro" panose="020B0503030403020204" pitchFamily="34" charset="0"/>
            </a:rPr>
            <a:t>klimatfördelar</a:t>
          </a:r>
          <a:r>
            <a:rPr lang="nb-NO" dirty="0">
              <a:latin typeface="Myriad Pro" panose="020B0503030403020204" pitchFamily="34" charset="0"/>
            </a:rPr>
            <a:t> </a:t>
          </a:r>
        </a:p>
      </dgm:t>
    </dgm:pt>
    <dgm:pt modelId="{3050F79D-CFF9-1D43-99E4-675A1D3CAA9C}" type="parTrans" cxnId="{1CBA8C2A-8008-CF4A-B63F-CDB646177F47}">
      <dgm:prSet/>
      <dgm:spPr/>
      <dgm:t>
        <a:bodyPr/>
        <a:lstStyle/>
        <a:p>
          <a:pPr algn="ctr"/>
          <a:endParaRPr lang="nb-NO"/>
        </a:p>
      </dgm:t>
    </dgm:pt>
    <dgm:pt modelId="{E357E22F-07E7-2148-A9F5-AE24B615C086}" type="sibTrans" cxnId="{1CBA8C2A-8008-CF4A-B63F-CDB646177F47}">
      <dgm:prSet/>
      <dgm:spPr/>
      <dgm:t>
        <a:bodyPr/>
        <a:lstStyle/>
        <a:p>
          <a:pPr algn="ctr"/>
          <a:endParaRPr lang="nb-NO"/>
        </a:p>
      </dgm:t>
    </dgm:pt>
    <dgm:pt modelId="{CF93D225-BBD5-7543-8083-D18908BCFB51}" type="pres">
      <dgm:prSet presAssocID="{3BBB36D8-84EA-A049-BA62-D52793DFB4D0}" presName="diagram" presStyleCnt="0">
        <dgm:presLayoutVars>
          <dgm:dir/>
          <dgm:resizeHandles val="exact"/>
        </dgm:presLayoutVars>
      </dgm:prSet>
      <dgm:spPr/>
    </dgm:pt>
    <dgm:pt modelId="{B23BA799-9843-E748-88E7-9CAD9AED2576}" type="pres">
      <dgm:prSet presAssocID="{0601CF74-D8E7-A543-B799-F63E6AB77FF3}" presName="node" presStyleLbl="node1" presStyleIdx="0" presStyleCnt="5">
        <dgm:presLayoutVars>
          <dgm:bulletEnabled val="1"/>
        </dgm:presLayoutVars>
      </dgm:prSet>
      <dgm:spPr/>
    </dgm:pt>
    <dgm:pt modelId="{16C4C2DB-66E9-324A-B1F8-FC0FE8641D82}" type="pres">
      <dgm:prSet presAssocID="{F6C9A0BC-FB70-F249-B138-C40A1D77D42F}" presName="sibTrans" presStyleCnt="0"/>
      <dgm:spPr/>
    </dgm:pt>
    <dgm:pt modelId="{B9E41E96-C7E0-444E-9958-790DAC664822}" type="pres">
      <dgm:prSet presAssocID="{B26DFC8F-D6AE-814D-9014-7C62CD39D881}" presName="node" presStyleLbl="node1" presStyleIdx="1" presStyleCnt="5">
        <dgm:presLayoutVars>
          <dgm:bulletEnabled val="1"/>
        </dgm:presLayoutVars>
      </dgm:prSet>
      <dgm:spPr/>
    </dgm:pt>
    <dgm:pt modelId="{5830D2CA-DC14-1740-9FAA-3EFE86CF7A3D}" type="pres">
      <dgm:prSet presAssocID="{BE01B670-2AC3-8A47-A7E8-DDD9794B98FC}" presName="sibTrans" presStyleCnt="0"/>
      <dgm:spPr/>
    </dgm:pt>
    <dgm:pt modelId="{9D63870F-1732-6C48-B286-AC3D625C3DB1}" type="pres">
      <dgm:prSet presAssocID="{D172478E-47DC-9146-8BD1-F132410662D0}" presName="node" presStyleLbl="node1" presStyleIdx="2" presStyleCnt="5">
        <dgm:presLayoutVars>
          <dgm:bulletEnabled val="1"/>
        </dgm:presLayoutVars>
      </dgm:prSet>
      <dgm:spPr/>
    </dgm:pt>
    <dgm:pt modelId="{223F622C-393D-424C-BE0B-4A8B100500F5}" type="pres">
      <dgm:prSet presAssocID="{EF7D3BA3-434B-B84B-B8D2-7BBBB85604BB}" presName="sibTrans" presStyleCnt="0"/>
      <dgm:spPr/>
    </dgm:pt>
    <dgm:pt modelId="{3762C9F7-4AF2-7C48-AD7C-99AE3F887DBF}" type="pres">
      <dgm:prSet presAssocID="{DCD9C862-54BC-A740-9C3F-CE0C255C9B99}" presName="node" presStyleLbl="node1" presStyleIdx="3" presStyleCnt="5">
        <dgm:presLayoutVars>
          <dgm:bulletEnabled val="1"/>
        </dgm:presLayoutVars>
      </dgm:prSet>
      <dgm:spPr/>
    </dgm:pt>
    <dgm:pt modelId="{76C64D03-F368-C744-BD55-5241DAF03547}" type="pres">
      <dgm:prSet presAssocID="{8693F7D5-5CF3-8541-818C-B97A4FD1B8C1}" presName="sibTrans" presStyleCnt="0"/>
      <dgm:spPr/>
    </dgm:pt>
    <dgm:pt modelId="{1710B9F6-3EC1-C144-9DBE-B3C4375C13D4}" type="pres">
      <dgm:prSet presAssocID="{D7A73AAB-F36A-EB4F-8038-5BFCF140781D}" presName="node" presStyleLbl="node1" presStyleIdx="4" presStyleCnt="5">
        <dgm:presLayoutVars>
          <dgm:bulletEnabled val="1"/>
        </dgm:presLayoutVars>
      </dgm:prSet>
      <dgm:spPr/>
    </dgm:pt>
  </dgm:ptLst>
  <dgm:cxnLst>
    <dgm:cxn modelId="{306E8E10-B81E-6D4E-8ADE-F8AAB88AE3DF}" type="presOf" srcId="{D7A73AAB-F36A-EB4F-8038-5BFCF140781D}" destId="{1710B9F6-3EC1-C144-9DBE-B3C4375C13D4}" srcOrd="0" destOrd="0" presId="urn:microsoft.com/office/officeart/2005/8/layout/default"/>
    <dgm:cxn modelId="{1CBA8C2A-8008-CF4A-B63F-CDB646177F47}" srcId="{3BBB36D8-84EA-A049-BA62-D52793DFB4D0}" destId="{D7A73AAB-F36A-EB4F-8038-5BFCF140781D}" srcOrd="4" destOrd="0" parTransId="{3050F79D-CFF9-1D43-99E4-675A1D3CAA9C}" sibTransId="{E357E22F-07E7-2148-A9F5-AE24B615C086}"/>
    <dgm:cxn modelId="{4049B03C-F39A-4D45-ADF6-CEE52728345D}" type="presOf" srcId="{0601CF74-D8E7-A543-B799-F63E6AB77FF3}" destId="{B23BA799-9843-E748-88E7-9CAD9AED2576}" srcOrd="0" destOrd="0" presId="urn:microsoft.com/office/officeart/2005/8/layout/default"/>
    <dgm:cxn modelId="{671C715B-1230-A94B-9AFE-0AE7C500E113}" srcId="{3BBB36D8-84EA-A049-BA62-D52793DFB4D0}" destId="{DCD9C862-54BC-A740-9C3F-CE0C255C9B99}" srcOrd="3" destOrd="0" parTransId="{75162F80-2810-8344-A8F1-C9DAAE7CBC3E}" sibTransId="{8693F7D5-5CF3-8541-818C-B97A4FD1B8C1}"/>
    <dgm:cxn modelId="{0C31374A-826F-974F-AB62-5D98ED2AE04A}" srcId="{3BBB36D8-84EA-A049-BA62-D52793DFB4D0}" destId="{0601CF74-D8E7-A543-B799-F63E6AB77FF3}" srcOrd="0" destOrd="0" parTransId="{11F72C89-E6D2-6240-B76F-57E91BF65638}" sibTransId="{F6C9A0BC-FB70-F249-B138-C40A1D77D42F}"/>
    <dgm:cxn modelId="{1632BD57-9C5C-DA48-99CA-AFFC10802102}" type="presOf" srcId="{D172478E-47DC-9146-8BD1-F132410662D0}" destId="{9D63870F-1732-6C48-B286-AC3D625C3DB1}" srcOrd="0" destOrd="0" presId="urn:microsoft.com/office/officeart/2005/8/layout/default"/>
    <dgm:cxn modelId="{E626218C-1C9C-3440-BBE4-892C558EBD6F}" type="presOf" srcId="{DCD9C862-54BC-A740-9C3F-CE0C255C9B99}" destId="{3762C9F7-4AF2-7C48-AD7C-99AE3F887DBF}" srcOrd="0" destOrd="0" presId="urn:microsoft.com/office/officeart/2005/8/layout/default"/>
    <dgm:cxn modelId="{5494AEA0-33D0-CA43-9529-A9EF3DA47FB4}" srcId="{3BBB36D8-84EA-A049-BA62-D52793DFB4D0}" destId="{B26DFC8F-D6AE-814D-9014-7C62CD39D881}" srcOrd="1" destOrd="0" parTransId="{37B309B1-4F0E-7545-B894-8C4A63FEB0BC}" sibTransId="{BE01B670-2AC3-8A47-A7E8-DDD9794B98FC}"/>
    <dgm:cxn modelId="{813747D0-EF04-784B-BDFB-3EE64868D9C9}" srcId="{3BBB36D8-84EA-A049-BA62-D52793DFB4D0}" destId="{D172478E-47DC-9146-8BD1-F132410662D0}" srcOrd="2" destOrd="0" parTransId="{B5884F67-2561-EE4B-8906-DE6D8A1C5F60}" sibTransId="{EF7D3BA3-434B-B84B-B8D2-7BBBB85604BB}"/>
    <dgm:cxn modelId="{D41DEDF2-B623-2F4B-B9C7-AB8D59F1F90C}" type="presOf" srcId="{3BBB36D8-84EA-A049-BA62-D52793DFB4D0}" destId="{CF93D225-BBD5-7543-8083-D18908BCFB51}" srcOrd="0" destOrd="0" presId="urn:microsoft.com/office/officeart/2005/8/layout/default"/>
    <dgm:cxn modelId="{5BF90EFB-901B-2841-B8DF-8C69179A8E2F}" type="presOf" srcId="{B26DFC8F-D6AE-814D-9014-7C62CD39D881}" destId="{B9E41E96-C7E0-444E-9958-790DAC664822}" srcOrd="0" destOrd="0" presId="urn:microsoft.com/office/officeart/2005/8/layout/default"/>
    <dgm:cxn modelId="{E184CF7D-3116-6B45-99E5-B819BEF1AC62}" type="presParOf" srcId="{CF93D225-BBD5-7543-8083-D18908BCFB51}" destId="{B23BA799-9843-E748-88E7-9CAD9AED2576}" srcOrd="0" destOrd="0" presId="urn:microsoft.com/office/officeart/2005/8/layout/default"/>
    <dgm:cxn modelId="{86C58B26-CF13-0341-9093-43F6A6CB6B05}" type="presParOf" srcId="{CF93D225-BBD5-7543-8083-D18908BCFB51}" destId="{16C4C2DB-66E9-324A-B1F8-FC0FE8641D82}" srcOrd="1" destOrd="0" presId="urn:microsoft.com/office/officeart/2005/8/layout/default"/>
    <dgm:cxn modelId="{EE5BE7E4-91DD-4842-B72B-76609538E804}" type="presParOf" srcId="{CF93D225-BBD5-7543-8083-D18908BCFB51}" destId="{B9E41E96-C7E0-444E-9958-790DAC664822}" srcOrd="2" destOrd="0" presId="urn:microsoft.com/office/officeart/2005/8/layout/default"/>
    <dgm:cxn modelId="{F33FE5B7-0C02-2F48-91F7-688830B34D1E}" type="presParOf" srcId="{CF93D225-BBD5-7543-8083-D18908BCFB51}" destId="{5830D2CA-DC14-1740-9FAA-3EFE86CF7A3D}" srcOrd="3" destOrd="0" presId="urn:microsoft.com/office/officeart/2005/8/layout/default"/>
    <dgm:cxn modelId="{C321F26C-CC8A-654F-8666-0A7E07833EC6}" type="presParOf" srcId="{CF93D225-BBD5-7543-8083-D18908BCFB51}" destId="{9D63870F-1732-6C48-B286-AC3D625C3DB1}" srcOrd="4" destOrd="0" presId="urn:microsoft.com/office/officeart/2005/8/layout/default"/>
    <dgm:cxn modelId="{21721D9B-2DCC-8D49-97EE-5C58CBE4D432}" type="presParOf" srcId="{CF93D225-BBD5-7543-8083-D18908BCFB51}" destId="{223F622C-393D-424C-BE0B-4A8B100500F5}" srcOrd="5" destOrd="0" presId="urn:microsoft.com/office/officeart/2005/8/layout/default"/>
    <dgm:cxn modelId="{84CD1D6F-1502-7047-B1BF-9F83BBA057A4}" type="presParOf" srcId="{CF93D225-BBD5-7543-8083-D18908BCFB51}" destId="{3762C9F7-4AF2-7C48-AD7C-99AE3F887DBF}" srcOrd="6" destOrd="0" presId="urn:microsoft.com/office/officeart/2005/8/layout/default"/>
    <dgm:cxn modelId="{3E2CECE7-A72C-5246-A11D-05CFD97C0085}" type="presParOf" srcId="{CF93D225-BBD5-7543-8083-D18908BCFB51}" destId="{76C64D03-F368-C744-BD55-5241DAF03547}" srcOrd="7" destOrd="0" presId="urn:microsoft.com/office/officeart/2005/8/layout/default"/>
    <dgm:cxn modelId="{849224FA-5912-E241-97EC-27CD176458A0}" type="presParOf" srcId="{CF93D225-BBD5-7543-8083-D18908BCFB51}" destId="{1710B9F6-3EC1-C144-9DBE-B3C4375C13D4}" srcOrd="8" destOrd="0" presId="urn:microsoft.com/office/officeart/2005/8/layout/defaul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D291F1F-69FB-7544-BF9C-67CBE30E1A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nb-NO"/>
        </a:p>
      </dgm:t>
    </dgm:pt>
    <dgm:pt modelId="{A417BC6D-5706-F44D-96F7-1FAC2AD3838E}">
      <dgm:prSet/>
      <dgm:spPr>
        <a:solidFill>
          <a:srgbClr val="007075"/>
        </a:solidFill>
      </dgm:spPr>
      <dgm:t>
        <a:bodyPr/>
        <a:lstStyle/>
        <a:p>
          <a:pPr algn="ctr"/>
          <a:r>
            <a:rPr lang="sv-SE" dirty="0"/>
            <a:t>Fördelen med att biogas ersätter fossila energibärare</a:t>
          </a:r>
          <a:endParaRPr lang="nb-NO" dirty="0"/>
        </a:p>
      </dgm:t>
    </dgm:pt>
    <dgm:pt modelId="{A9CC663A-7F58-B244-BA3B-BA2C7BB749A9}" type="parTrans" cxnId="{6E4C691E-4FD7-C04B-8221-9B5866C2C630}">
      <dgm:prSet/>
      <dgm:spPr/>
      <dgm:t>
        <a:bodyPr/>
        <a:lstStyle/>
        <a:p>
          <a:endParaRPr lang="nb-NO"/>
        </a:p>
      </dgm:t>
    </dgm:pt>
    <dgm:pt modelId="{4264DD8E-CE1A-A849-8F63-8888D13E8793}" type="sibTrans" cxnId="{6E4C691E-4FD7-C04B-8221-9B5866C2C630}">
      <dgm:prSet/>
      <dgm:spPr/>
      <dgm:t>
        <a:bodyPr/>
        <a:lstStyle/>
        <a:p>
          <a:endParaRPr lang="nb-NO"/>
        </a:p>
      </dgm:t>
    </dgm:pt>
    <dgm:pt modelId="{8E5BAD38-77E0-A243-975A-C329298672F4}">
      <dgm:prSet/>
      <dgm:spPr>
        <a:solidFill>
          <a:srgbClr val="007075"/>
        </a:solidFill>
      </dgm:spPr>
      <dgm:t>
        <a:bodyPr/>
        <a:lstStyle/>
        <a:p>
          <a:pPr algn="ctr"/>
          <a:r>
            <a:rPr lang="sv-SE" dirty="0"/>
            <a:t>Fördelen med att CO2 från uppgradering av biogas ersätter fossilbaserad CO2</a:t>
          </a:r>
          <a:endParaRPr lang="nb-NO" dirty="0"/>
        </a:p>
      </dgm:t>
    </dgm:pt>
    <dgm:pt modelId="{F36596AC-9570-2540-AD0F-2CEDC685ED6A}" type="parTrans" cxnId="{9B4258D5-E098-AE4C-B894-CBCE4BCA8E9E}">
      <dgm:prSet/>
      <dgm:spPr/>
      <dgm:t>
        <a:bodyPr/>
        <a:lstStyle/>
        <a:p>
          <a:endParaRPr lang="nb-NO"/>
        </a:p>
      </dgm:t>
    </dgm:pt>
    <dgm:pt modelId="{A2713BB3-0AFD-CA4A-A821-CF21A7712FCC}" type="sibTrans" cxnId="{9B4258D5-E098-AE4C-B894-CBCE4BCA8E9E}">
      <dgm:prSet/>
      <dgm:spPr/>
      <dgm:t>
        <a:bodyPr/>
        <a:lstStyle/>
        <a:p>
          <a:endParaRPr lang="nb-NO"/>
        </a:p>
      </dgm:t>
    </dgm:pt>
    <dgm:pt modelId="{5F843EEF-FB58-9F44-AA25-C83206DA5BCA}">
      <dgm:prSet/>
      <dgm:spPr>
        <a:solidFill>
          <a:srgbClr val="007075"/>
        </a:solidFill>
      </dgm:spPr>
      <dgm:t>
        <a:bodyPr/>
        <a:lstStyle/>
        <a:p>
          <a:pPr algn="ctr"/>
          <a:r>
            <a:rPr lang="sv-SE" dirty="0"/>
            <a:t>Fördelarna med att ersätta mineralgödsel med rötrester</a:t>
          </a:r>
          <a:endParaRPr lang="nb-NO" dirty="0"/>
        </a:p>
      </dgm:t>
    </dgm:pt>
    <dgm:pt modelId="{2F5725F9-B884-7442-8344-4CE2E293CD11}" type="parTrans" cxnId="{79CE6443-547B-AE4D-8926-84C274E558B3}">
      <dgm:prSet/>
      <dgm:spPr/>
      <dgm:t>
        <a:bodyPr/>
        <a:lstStyle/>
        <a:p>
          <a:endParaRPr lang="nb-NO"/>
        </a:p>
      </dgm:t>
    </dgm:pt>
    <dgm:pt modelId="{3757AFB7-01D9-E44D-9721-7BAFD83BDE9C}" type="sibTrans" cxnId="{79CE6443-547B-AE4D-8926-84C274E558B3}">
      <dgm:prSet/>
      <dgm:spPr/>
      <dgm:t>
        <a:bodyPr/>
        <a:lstStyle/>
        <a:p>
          <a:endParaRPr lang="nb-NO"/>
        </a:p>
      </dgm:t>
    </dgm:pt>
    <dgm:pt modelId="{6769B8CD-112C-664C-B685-FA7D8874D58E}">
      <dgm:prSet/>
      <dgm:spPr>
        <a:solidFill>
          <a:srgbClr val="007075"/>
        </a:solidFill>
      </dgm:spPr>
      <dgm:t>
        <a:bodyPr/>
        <a:lstStyle/>
        <a:p>
          <a:pPr algn="ctr"/>
          <a:r>
            <a:rPr lang="sv-SE" dirty="0"/>
            <a:t>Fördelen med att avfall och gödningsresurser behandlas i biogasanläggningar som har en lägre klimatpåverkan än alternativ hantering</a:t>
          </a:r>
          <a:endParaRPr lang="nb-NO" dirty="0"/>
        </a:p>
      </dgm:t>
    </dgm:pt>
    <dgm:pt modelId="{E018671C-CAE1-3442-9DBE-93C6B645FCA7}" type="parTrans" cxnId="{4F3B4C18-9784-0C4A-94F7-CF7465317066}">
      <dgm:prSet/>
      <dgm:spPr/>
      <dgm:t>
        <a:bodyPr/>
        <a:lstStyle/>
        <a:p>
          <a:endParaRPr lang="nb-NO"/>
        </a:p>
      </dgm:t>
    </dgm:pt>
    <dgm:pt modelId="{F371D155-297F-6744-932C-D21903165FAD}" type="sibTrans" cxnId="{4F3B4C18-9784-0C4A-94F7-CF7465317066}">
      <dgm:prSet/>
      <dgm:spPr/>
      <dgm:t>
        <a:bodyPr/>
        <a:lstStyle/>
        <a:p>
          <a:endParaRPr lang="nb-NO"/>
        </a:p>
      </dgm:t>
    </dgm:pt>
    <dgm:pt modelId="{70DFE098-22AC-BD47-9076-3D39A68EE0DF}" type="pres">
      <dgm:prSet presAssocID="{2D291F1F-69FB-7544-BF9C-67CBE30E1A67}" presName="linear" presStyleCnt="0">
        <dgm:presLayoutVars>
          <dgm:animLvl val="lvl"/>
          <dgm:resizeHandles val="exact"/>
        </dgm:presLayoutVars>
      </dgm:prSet>
      <dgm:spPr/>
    </dgm:pt>
    <dgm:pt modelId="{12C7A4DC-D8E4-2448-ACC6-F2919428168C}" type="pres">
      <dgm:prSet presAssocID="{A417BC6D-5706-F44D-96F7-1FAC2AD3838E}" presName="parentText" presStyleLbl="node1" presStyleIdx="0" presStyleCnt="4">
        <dgm:presLayoutVars>
          <dgm:chMax val="0"/>
          <dgm:bulletEnabled val="1"/>
        </dgm:presLayoutVars>
      </dgm:prSet>
      <dgm:spPr/>
    </dgm:pt>
    <dgm:pt modelId="{3D8DA42D-8722-CB4F-8618-319C7C83D5DF}" type="pres">
      <dgm:prSet presAssocID="{4264DD8E-CE1A-A849-8F63-8888D13E8793}" presName="spacer" presStyleCnt="0"/>
      <dgm:spPr/>
    </dgm:pt>
    <dgm:pt modelId="{A481776C-631A-FA4B-9425-3699B7D2F935}" type="pres">
      <dgm:prSet presAssocID="{8E5BAD38-77E0-A243-975A-C329298672F4}" presName="parentText" presStyleLbl="node1" presStyleIdx="1" presStyleCnt="4">
        <dgm:presLayoutVars>
          <dgm:chMax val="0"/>
          <dgm:bulletEnabled val="1"/>
        </dgm:presLayoutVars>
      </dgm:prSet>
      <dgm:spPr/>
    </dgm:pt>
    <dgm:pt modelId="{E640E5AA-4909-9A4E-B0C4-28460C01A3E3}" type="pres">
      <dgm:prSet presAssocID="{A2713BB3-0AFD-CA4A-A821-CF21A7712FCC}" presName="spacer" presStyleCnt="0"/>
      <dgm:spPr/>
    </dgm:pt>
    <dgm:pt modelId="{E03F7BA0-D9A5-474B-B980-E7C6B8A2DDF5}" type="pres">
      <dgm:prSet presAssocID="{5F843EEF-FB58-9F44-AA25-C83206DA5BCA}" presName="parentText" presStyleLbl="node1" presStyleIdx="2" presStyleCnt="4">
        <dgm:presLayoutVars>
          <dgm:chMax val="0"/>
          <dgm:bulletEnabled val="1"/>
        </dgm:presLayoutVars>
      </dgm:prSet>
      <dgm:spPr/>
    </dgm:pt>
    <dgm:pt modelId="{6FED4772-0D14-624E-B1F2-81F5075F1C7F}" type="pres">
      <dgm:prSet presAssocID="{3757AFB7-01D9-E44D-9721-7BAFD83BDE9C}" presName="spacer" presStyleCnt="0"/>
      <dgm:spPr/>
    </dgm:pt>
    <dgm:pt modelId="{4994656C-719B-714C-805B-DB22D35E776C}" type="pres">
      <dgm:prSet presAssocID="{6769B8CD-112C-664C-B685-FA7D8874D58E}" presName="parentText" presStyleLbl="node1" presStyleIdx="3" presStyleCnt="4">
        <dgm:presLayoutVars>
          <dgm:chMax val="0"/>
          <dgm:bulletEnabled val="1"/>
        </dgm:presLayoutVars>
      </dgm:prSet>
      <dgm:spPr/>
    </dgm:pt>
  </dgm:ptLst>
  <dgm:cxnLst>
    <dgm:cxn modelId="{4F3B4C18-9784-0C4A-94F7-CF7465317066}" srcId="{2D291F1F-69FB-7544-BF9C-67CBE30E1A67}" destId="{6769B8CD-112C-664C-B685-FA7D8874D58E}" srcOrd="3" destOrd="0" parTransId="{E018671C-CAE1-3442-9DBE-93C6B645FCA7}" sibTransId="{F371D155-297F-6744-932C-D21903165FAD}"/>
    <dgm:cxn modelId="{6E4C691E-4FD7-C04B-8221-9B5866C2C630}" srcId="{2D291F1F-69FB-7544-BF9C-67CBE30E1A67}" destId="{A417BC6D-5706-F44D-96F7-1FAC2AD3838E}" srcOrd="0" destOrd="0" parTransId="{A9CC663A-7F58-B244-BA3B-BA2C7BB749A9}" sibTransId="{4264DD8E-CE1A-A849-8F63-8888D13E8793}"/>
    <dgm:cxn modelId="{EFFA353F-0EAA-2E45-B416-E7C90C0A1F0C}" type="presOf" srcId="{5F843EEF-FB58-9F44-AA25-C83206DA5BCA}" destId="{E03F7BA0-D9A5-474B-B980-E7C6B8A2DDF5}" srcOrd="0" destOrd="0" presId="urn:microsoft.com/office/officeart/2005/8/layout/vList2"/>
    <dgm:cxn modelId="{79CE6443-547B-AE4D-8926-84C274E558B3}" srcId="{2D291F1F-69FB-7544-BF9C-67CBE30E1A67}" destId="{5F843EEF-FB58-9F44-AA25-C83206DA5BCA}" srcOrd="2" destOrd="0" parTransId="{2F5725F9-B884-7442-8344-4CE2E293CD11}" sibTransId="{3757AFB7-01D9-E44D-9721-7BAFD83BDE9C}"/>
    <dgm:cxn modelId="{06717D67-DD65-BF4A-A692-AAD153476D98}" type="presOf" srcId="{8E5BAD38-77E0-A243-975A-C329298672F4}" destId="{A481776C-631A-FA4B-9425-3699B7D2F935}" srcOrd="0" destOrd="0" presId="urn:microsoft.com/office/officeart/2005/8/layout/vList2"/>
    <dgm:cxn modelId="{559E1DBC-3553-E24F-840F-AF8E895268A8}" type="presOf" srcId="{A417BC6D-5706-F44D-96F7-1FAC2AD3838E}" destId="{12C7A4DC-D8E4-2448-ACC6-F2919428168C}" srcOrd="0" destOrd="0" presId="urn:microsoft.com/office/officeart/2005/8/layout/vList2"/>
    <dgm:cxn modelId="{D32C76CF-527D-864D-B3F7-B43B159941CB}" type="presOf" srcId="{6769B8CD-112C-664C-B685-FA7D8874D58E}" destId="{4994656C-719B-714C-805B-DB22D35E776C}" srcOrd="0" destOrd="0" presId="urn:microsoft.com/office/officeart/2005/8/layout/vList2"/>
    <dgm:cxn modelId="{9B4258D5-E098-AE4C-B894-CBCE4BCA8E9E}" srcId="{2D291F1F-69FB-7544-BF9C-67CBE30E1A67}" destId="{8E5BAD38-77E0-A243-975A-C329298672F4}" srcOrd="1" destOrd="0" parTransId="{F36596AC-9570-2540-AD0F-2CEDC685ED6A}" sibTransId="{A2713BB3-0AFD-CA4A-A821-CF21A7712FCC}"/>
    <dgm:cxn modelId="{6B4CC6DC-C6AD-234D-9379-B62D4E143C3C}" type="presOf" srcId="{2D291F1F-69FB-7544-BF9C-67CBE30E1A67}" destId="{70DFE098-22AC-BD47-9076-3D39A68EE0DF}" srcOrd="0" destOrd="0" presId="urn:microsoft.com/office/officeart/2005/8/layout/vList2"/>
    <dgm:cxn modelId="{FF31113D-3C18-2F4C-A9C4-981F26B00C2B}" type="presParOf" srcId="{70DFE098-22AC-BD47-9076-3D39A68EE0DF}" destId="{12C7A4DC-D8E4-2448-ACC6-F2919428168C}" srcOrd="0" destOrd="0" presId="urn:microsoft.com/office/officeart/2005/8/layout/vList2"/>
    <dgm:cxn modelId="{902E1E66-27E1-3847-8462-48A3FBA1C1A3}" type="presParOf" srcId="{70DFE098-22AC-BD47-9076-3D39A68EE0DF}" destId="{3D8DA42D-8722-CB4F-8618-319C7C83D5DF}" srcOrd="1" destOrd="0" presId="urn:microsoft.com/office/officeart/2005/8/layout/vList2"/>
    <dgm:cxn modelId="{D964B8A9-EF2A-4C45-9F53-6A0182B69557}" type="presParOf" srcId="{70DFE098-22AC-BD47-9076-3D39A68EE0DF}" destId="{A481776C-631A-FA4B-9425-3699B7D2F935}" srcOrd="2" destOrd="0" presId="urn:microsoft.com/office/officeart/2005/8/layout/vList2"/>
    <dgm:cxn modelId="{903CBDFA-4A8A-8045-9990-9A47D229F944}" type="presParOf" srcId="{70DFE098-22AC-BD47-9076-3D39A68EE0DF}" destId="{E640E5AA-4909-9A4E-B0C4-28460C01A3E3}" srcOrd="3" destOrd="0" presId="urn:microsoft.com/office/officeart/2005/8/layout/vList2"/>
    <dgm:cxn modelId="{315DA7F5-D592-B94A-9ACC-14A7D6701003}" type="presParOf" srcId="{70DFE098-22AC-BD47-9076-3D39A68EE0DF}" destId="{E03F7BA0-D9A5-474B-B980-E7C6B8A2DDF5}" srcOrd="4" destOrd="0" presId="urn:microsoft.com/office/officeart/2005/8/layout/vList2"/>
    <dgm:cxn modelId="{47FCDE28-D48D-544A-880C-C08130065581}" type="presParOf" srcId="{70DFE098-22AC-BD47-9076-3D39A68EE0DF}" destId="{6FED4772-0D14-624E-B1F2-81F5075F1C7F}" srcOrd="5" destOrd="0" presId="urn:microsoft.com/office/officeart/2005/8/layout/vList2"/>
    <dgm:cxn modelId="{DBF47567-BDF6-4A43-A1F6-791A5331153E}" type="presParOf" srcId="{70DFE098-22AC-BD47-9076-3D39A68EE0DF}" destId="{4994656C-719B-714C-805B-DB22D35E776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E93D650-26DC-2F41-9FB1-E75051FB804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nb-NO"/>
        </a:p>
      </dgm:t>
    </dgm:pt>
    <dgm:pt modelId="{5923AFCF-00B9-FD47-8326-0CE128511507}">
      <dgm:prSet custT="1"/>
      <dgm:spPr>
        <a:solidFill>
          <a:srgbClr val="007075"/>
        </a:solidFill>
      </dgm:spPr>
      <dgm:t>
        <a:bodyPr/>
        <a:lstStyle/>
        <a:p>
          <a:pPr>
            <a:lnSpc>
              <a:spcPct val="150000"/>
            </a:lnSpc>
          </a:pPr>
          <a:r>
            <a:rPr lang="sv-SE" sz="2000" dirty="0"/>
            <a:t>Från biomassa till värdefulla produkter</a:t>
          </a:r>
          <a:endParaRPr lang="nb-NO" sz="2000" dirty="0"/>
        </a:p>
      </dgm:t>
    </dgm:pt>
    <dgm:pt modelId="{953EB879-AF38-B142-814C-0931ADF79919}" type="parTrans" cxnId="{CA4479BA-BAFB-3B4E-9F6A-0C9B7184CAD5}">
      <dgm:prSet/>
      <dgm:spPr/>
      <dgm:t>
        <a:bodyPr/>
        <a:lstStyle/>
        <a:p>
          <a:endParaRPr lang="nb-NO" sz="1600"/>
        </a:p>
      </dgm:t>
    </dgm:pt>
    <dgm:pt modelId="{8B3F6DDC-F279-1341-81BF-BB67B6D4E0CD}" type="sibTrans" cxnId="{CA4479BA-BAFB-3B4E-9F6A-0C9B7184CAD5}">
      <dgm:prSet/>
      <dgm:spPr/>
      <dgm:t>
        <a:bodyPr/>
        <a:lstStyle/>
        <a:p>
          <a:endParaRPr lang="nb-NO" sz="1600"/>
        </a:p>
      </dgm:t>
    </dgm:pt>
    <dgm:pt modelId="{7DD22B32-FA2E-C24D-B02D-8D9D289F890E}">
      <dgm:prSet custT="1"/>
      <dgm:spPr>
        <a:solidFill>
          <a:srgbClr val="007075"/>
        </a:solidFill>
      </dgm:spPr>
      <dgm:t>
        <a:bodyPr/>
        <a:lstStyle/>
        <a:p>
          <a:pPr>
            <a:lnSpc>
              <a:spcPct val="150000"/>
            </a:lnSpc>
          </a:pPr>
          <a:r>
            <a:rPr lang="sv-SE" sz="2000" dirty="0"/>
            <a:t>Process: Uppvärmning utan syre 500-600°C</a:t>
          </a:r>
          <a:endParaRPr lang="nb-NO" sz="2000" b="0" dirty="0">
            <a:solidFill>
              <a:schemeClr val="bg1"/>
            </a:solidFill>
          </a:endParaRPr>
        </a:p>
      </dgm:t>
    </dgm:pt>
    <dgm:pt modelId="{1A4ADA44-FCC3-D343-8021-CBAF42E2B3CA}" type="parTrans" cxnId="{C67BDD6D-748B-974C-94A1-38C8B89E0E0B}">
      <dgm:prSet/>
      <dgm:spPr/>
      <dgm:t>
        <a:bodyPr/>
        <a:lstStyle/>
        <a:p>
          <a:endParaRPr lang="nb-NO" sz="1600"/>
        </a:p>
      </dgm:t>
    </dgm:pt>
    <dgm:pt modelId="{32BF22A3-8141-8045-82D4-3783DD372F59}" type="sibTrans" cxnId="{C67BDD6D-748B-974C-94A1-38C8B89E0E0B}">
      <dgm:prSet/>
      <dgm:spPr/>
      <dgm:t>
        <a:bodyPr/>
        <a:lstStyle/>
        <a:p>
          <a:endParaRPr lang="nb-NO" sz="1600"/>
        </a:p>
      </dgm:t>
    </dgm:pt>
    <dgm:pt modelId="{7C65919C-F75B-0D47-A993-7046AA7C0132}">
      <dgm:prSet custT="1"/>
      <dgm:spPr>
        <a:solidFill>
          <a:srgbClr val="007075"/>
        </a:solidFill>
      </dgm:spPr>
      <dgm:t>
        <a:bodyPr/>
        <a:lstStyle/>
        <a:p>
          <a:pPr>
            <a:lnSpc>
              <a:spcPct val="150000"/>
            </a:lnSpc>
          </a:pPr>
          <a:r>
            <a:rPr lang="sv-SE" sz="2000" dirty="0"/>
            <a:t>Produkter: </a:t>
          </a:r>
          <a:r>
            <a:rPr lang="sv-SE" sz="2000" dirty="0" err="1"/>
            <a:t>biokol</a:t>
          </a:r>
          <a:r>
            <a:rPr lang="sv-SE" sz="2000" dirty="0"/>
            <a:t>, biogas, </a:t>
          </a:r>
          <a:r>
            <a:rPr lang="sv-SE" sz="2000" dirty="0" err="1"/>
            <a:t>bioolja</a:t>
          </a:r>
          <a:r>
            <a:rPr lang="sv-SE" sz="2000" dirty="0"/>
            <a:t> </a:t>
          </a:r>
          <a:endParaRPr lang="nb-NO" sz="2000" dirty="0"/>
        </a:p>
      </dgm:t>
    </dgm:pt>
    <dgm:pt modelId="{AAEB171A-1CD7-864F-BB24-15F346F6377D}" type="parTrans" cxnId="{DDB547CF-3A05-624B-AAD2-D51F3E8DD29D}">
      <dgm:prSet/>
      <dgm:spPr/>
      <dgm:t>
        <a:bodyPr/>
        <a:lstStyle/>
        <a:p>
          <a:endParaRPr lang="nb-NO" sz="1600"/>
        </a:p>
      </dgm:t>
    </dgm:pt>
    <dgm:pt modelId="{D85D253A-97D5-2A49-8DD4-D48BC13748AF}" type="sibTrans" cxnId="{DDB547CF-3A05-624B-AAD2-D51F3E8DD29D}">
      <dgm:prSet/>
      <dgm:spPr/>
      <dgm:t>
        <a:bodyPr/>
        <a:lstStyle/>
        <a:p>
          <a:endParaRPr lang="nb-NO" sz="1600"/>
        </a:p>
      </dgm:t>
    </dgm:pt>
    <dgm:pt modelId="{A641726F-3541-D844-B0CC-349431C7ABCA}" type="pres">
      <dgm:prSet presAssocID="{3E93D650-26DC-2F41-9FB1-E75051FB8044}" presName="Name0" presStyleCnt="0">
        <dgm:presLayoutVars>
          <dgm:chPref val="3"/>
          <dgm:dir/>
          <dgm:animLvl val="lvl"/>
          <dgm:resizeHandles/>
        </dgm:presLayoutVars>
      </dgm:prSet>
      <dgm:spPr/>
    </dgm:pt>
    <dgm:pt modelId="{8FB4ED62-D647-9748-B21B-76C350D5FFA8}" type="pres">
      <dgm:prSet presAssocID="{5923AFCF-00B9-FD47-8326-0CE128511507}" presName="horFlow" presStyleCnt="0"/>
      <dgm:spPr/>
    </dgm:pt>
    <dgm:pt modelId="{13917885-0382-1E40-85D4-A309BC379D5D}" type="pres">
      <dgm:prSet presAssocID="{5923AFCF-00B9-FD47-8326-0CE128511507}" presName="bigChev" presStyleLbl="node1" presStyleIdx="0" presStyleCnt="3" custLinFactNeighborY="-9325"/>
      <dgm:spPr/>
    </dgm:pt>
    <dgm:pt modelId="{BEFBAFE4-7B63-AA41-B0CB-85E4B88193D1}" type="pres">
      <dgm:prSet presAssocID="{5923AFCF-00B9-FD47-8326-0CE128511507}" presName="vSp" presStyleCnt="0"/>
      <dgm:spPr/>
    </dgm:pt>
    <dgm:pt modelId="{CCBA618B-4ECB-AD45-89C1-FE651DE5DD93}" type="pres">
      <dgm:prSet presAssocID="{7DD22B32-FA2E-C24D-B02D-8D9D289F890E}" presName="horFlow" presStyleCnt="0"/>
      <dgm:spPr/>
    </dgm:pt>
    <dgm:pt modelId="{23A686D0-31A9-6640-8EFF-916E0720391C}" type="pres">
      <dgm:prSet presAssocID="{7DD22B32-FA2E-C24D-B02D-8D9D289F890E}" presName="bigChev" presStyleLbl="node1" presStyleIdx="1" presStyleCnt="3" custLinFactNeighborY="494"/>
      <dgm:spPr/>
    </dgm:pt>
    <dgm:pt modelId="{A54AAB41-23B2-5545-959F-3FE9B184A562}" type="pres">
      <dgm:prSet presAssocID="{7DD22B32-FA2E-C24D-B02D-8D9D289F890E}" presName="vSp" presStyleCnt="0"/>
      <dgm:spPr/>
    </dgm:pt>
    <dgm:pt modelId="{E8733AE4-9E7E-CC40-8495-A639F3523BA3}" type="pres">
      <dgm:prSet presAssocID="{7C65919C-F75B-0D47-A993-7046AA7C0132}" presName="horFlow" presStyleCnt="0"/>
      <dgm:spPr/>
    </dgm:pt>
    <dgm:pt modelId="{061B61F4-6BC5-CA41-B2C3-E8A827D76334}" type="pres">
      <dgm:prSet presAssocID="{7C65919C-F75B-0D47-A993-7046AA7C0132}" presName="bigChev" presStyleLbl="node1" presStyleIdx="2" presStyleCnt="3" custLinFactNeighborX="-500" custLinFactNeighborY="37795"/>
      <dgm:spPr/>
    </dgm:pt>
  </dgm:ptLst>
  <dgm:cxnLst>
    <dgm:cxn modelId="{7D82A029-14C5-0D43-9CE0-976A9CA2E21E}" type="presOf" srcId="{7C65919C-F75B-0D47-A993-7046AA7C0132}" destId="{061B61F4-6BC5-CA41-B2C3-E8A827D76334}" srcOrd="0" destOrd="0" presId="urn:microsoft.com/office/officeart/2005/8/layout/lProcess3"/>
    <dgm:cxn modelId="{555A705E-BB35-7D42-ABB0-9F098607EF49}" type="presOf" srcId="{5923AFCF-00B9-FD47-8326-0CE128511507}" destId="{13917885-0382-1E40-85D4-A309BC379D5D}" srcOrd="0" destOrd="0" presId="urn:microsoft.com/office/officeart/2005/8/layout/lProcess3"/>
    <dgm:cxn modelId="{C67BDD6D-748B-974C-94A1-38C8B89E0E0B}" srcId="{3E93D650-26DC-2F41-9FB1-E75051FB8044}" destId="{7DD22B32-FA2E-C24D-B02D-8D9D289F890E}" srcOrd="1" destOrd="0" parTransId="{1A4ADA44-FCC3-D343-8021-CBAF42E2B3CA}" sibTransId="{32BF22A3-8141-8045-82D4-3783DD372F59}"/>
    <dgm:cxn modelId="{65E6F7A1-01B0-BD40-9A56-41DA1F6E976C}" type="presOf" srcId="{3E93D650-26DC-2F41-9FB1-E75051FB8044}" destId="{A641726F-3541-D844-B0CC-349431C7ABCA}" srcOrd="0" destOrd="0" presId="urn:microsoft.com/office/officeart/2005/8/layout/lProcess3"/>
    <dgm:cxn modelId="{CA4479BA-BAFB-3B4E-9F6A-0C9B7184CAD5}" srcId="{3E93D650-26DC-2F41-9FB1-E75051FB8044}" destId="{5923AFCF-00B9-FD47-8326-0CE128511507}" srcOrd="0" destOrd="0" parTransId="{953EB879-AF38-B142-814C-0931ADF79919}" sibTransId="{8B3F6DDC-F279-1341-81BF-BB67B6D4E0CD}"/>
    <dgm:cxn modelId="{6F1562C3-6DE9-934A-B42E-EF752CE29853}" type="presOf" srcId="{7DD22B32-FA2E-C24D-B02D-8D9D289F890E}" destId="{23A686D0-31A9-6640-8EFF-916E0720391C}" srcOrd="0" destOrd="0" presId="urn:microsoft.com/office/officeart/2005/8/layout/lProcess3"/>
    <dgm:cxn modelId="{DDB547CF-3A05-624B-AAD2-D51F3E8DD29D}" srcId="{3E93D650-26DC-2F41-9FB1-E75051FB8044}" destId="{7C65919C-F75B-0D47-A993-7046AA7C0132}" srcOrd="2" destOrd="0" parTransId="{AAEB171A-1CD7-864F-BB24-15F346F6377D}" sibTransId="{D85D253A-97D5-2A49-8DD4-D48BC13748AF}"/>
    <dgm:cxn modelId="{302F6066-4598-C447-A720-9EE47A740D5E}" type="presParOf" srcId="{A641726F-3541-D844-B0CC-349431C7ABCA}" destId="{8FB4ED62-D647-9748-B21B-76C350D5FFA8}" srcOrd="0" destOrd="0" presId="urn:microsoft.com/office/officeart/2005/8/layout/lProcess3"/>
    <dgm:cxn modelId="{783F388D-3613-EF4C-8D6D-C49D251FEDAC}" type="presParOf" srcId="{8FB4ED62-D647-9748-B21B-76C350D5FFA8}" destId="{13917885-0382-1E40-85D4-A309BC379D5D}" srcOrd="0" destOrd="0" presId="urn:microsoft.com/office/officeart/2005/8/layout/lProcess3"/>
    <dgm:cxn modelId="{D2D6FB38-01A2-C041-9172-95A6FB21E078}" type="presParOf" srcId="{A641726F-3541-D844-B0CC-349431C7ABCA}" destId="{BEFBAFE4-7B63-AA41-B0CB-85E4B88193D1}" srcOrd="1" destOrd="0" presId="urn:microsoft.com/office/officeart/2005/8/layout/lProcess3"/>
    <dgm:cxn modelId="{9CCA8E68-50B3-DB4D-A819-AD6BAA0ECB2A}" type="presParOf" srcId="{A641726F-3541-D844-B0CC-349431C7ABCA}" destId="{CCBA618B-4ECB-AD45-89C1-FE651DE5DD93}" srcOrd="2" destOrd="0" presId="urn:microsoft.com/office/officeart/2005/8/layout/lProcess3"/>
    <dgm:cxn modelId="{08736129-B316-5045-82BA-09E4BBF7AC1B}" type="presParOf" srcId="{CCBA618B-4ECB-AD45-89C1-FE651DE5DD93}" destId="{23A686D0-31A9-6640-8EFF-916E0720391C}" srcOrd="0" destOrd="0" presId="urn:microsoft.com/office/officeart/2005/8/layout/lProcess3"/>
    <dgm:cxn modelId="{A35A67DC-0FCF-2B40-85B0-5E7F5A896DC4}" type="presParOf" srcId="{A641726F-3541-D844-B0CC-349431C7ABCA}" destId="{A54AAB41-23B2-5545-959F-3FE9B184A562}" srcOrd="3" destOrd="0" presId="urn:microsoft.com/office/officeart/2005/8/layout/lProcess3"/>
    <dgm:cxn modelId="{4B789CC0-78A2-1E41-90FE-CAAF5724C456}" type="presParOf" srcId="{A641726F-3541-D844-B0CC-349431C7ABCA}" destId="{E8733AE4-9E7E-CC40-8495-A639F3523BA3}" srcOrd="4" destOrd="0" presId="urn:microsoft.com/office/officeart/2005/8/layout/lProcess3"/>
    <dgm:cxn modelId="{6EBF6C0E-1356-6142-ABCA-9A7CAA1A4AAB}" type="presParOf" srcId="{E8733AE4-9E7E-CC40-8495-A639F3523BA3}" destId="{061B61F4-6BC5-CA41-B2C3-E8A827D76334}"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E93D650-26DC-2F41-9FB1-E75051FB804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nb-NO"/>
        </a:p>
      </dgm:t>
    </dgm:pt>
    <dgm:pt modelId="{5923AFCF-00B9-FD47-8326-0CE128511507}">
      <dgm:prSet custT="1"/>
      <dgm:spPr>
        <a:solidFill>
          <a:srgbClr val="007075"/>
        </a:solidFill>
      </dgm:spPr>
      <dgm:t>
        <a:bodyPr/>
        <a:lstStyle/>
        <a:p>
          <a:pPr>
            <a:lnSpc>
              <a:spcPct val="150000"/>
            </a:lnSpc>
          </a:pPr>
          <a:r>
            <a:rPr lang="nb-NO" sz="2000" dirty="0"/>
            <a:t>Fra biomasse til verdifulle produkter</a:t>
          </a:r>
        </a:p>
      </dgm:t>
    </dgm:pt>
    <dgm:pt modelId="{953EB879-AF38-B142-814C-0931ADF79919}" type="parTrans" cxnId="{CA4479BA-BAFB-3B4E-9F6A-0C9B7184CAD5}">
      <dgm:prSet/>
      <dgm:spPr/>
      <dgm:t>
        <a:bodyPr/>
        <a:lstStyle/>
        <a:p>
          <a:endParaRPr lang="nb-NO" sz="1600"/>
        </a:p>
      </dgm:t>
    </dgm:pt>
    <dgm:pt modelId="{8B3F6DDC-F279-1341-81BF-BB67B6D4E0CD}" type="sibTrans" cxnId="{CA4479BA-BAFB-3B4E-9F6A-0C9B7184CAD5}">
      <dgm:prSet/>
      <dgm:spPr/>
      <dgm:t>
        <a:bodyPr/>
        <a:lstStyle/>
        <a:p>
          <a:endParaRPr lang="nb-NO" sz="1600"/>
        </a:p>
      </dgm:t>
    </dgm:pt>
    <dgm:pt modelId="{7DD22B32-FA2E-C24D-B02D-8D9D289F890E}">
      <dgm:prSet custT="1"/>
      <dgm:spPr>
        <a:solidFill>
          <a:srgbClr val="007075"/>
        </a:solidFill>
      </dgm:spPr>
      <dgm:t>
        <a:bodyPr/>
        <a:lstStyle/>
        <a:p>
          <a:pPr>
            <a:lnSpc>
              <a:spcPct val="150000"/>
            </a:lnSpc>
          </a:pPr>
          <a:r>
            <a:rPr lang="nb-NO" sz="2000" dirty="0"/>
            <a:t>Prosess:</a:t>
          </a:r>
          <a:r>
            <a:rPr lang="nb-NO" sz="2000" b="0" i="0" dirty="0"/>
            <a:t> Oppvarming uten oksygen         500-600</a:t>
          </a:r>
          <a:r>
            <a:rPr lang="nb-NO" sz="2000" b="0" i="0" dirty="0">
              <a:solidFill>
                <a:schemeClr val="bg1"/>
              </a:solidFill>
              <a:effectLst/>
              <a:latin typeface="Myriad Pro" panose="020B0503030403020204" pitchFamily="34" charset="0"/>
              <a:cs typeface="Calibri" panose="020F0502020204030204" pitchFamily="34" charset="0"/>
            </a:rPr>
            <a:t>°</a:t>
          </a:r>
          <a:r>
            <a:rPr lang="nb-NO" sz="2000" b="0" i="0" dirty="0">
              <a:solidFill>
                <a:schemeClr val="bg1"/>
              </a:solidFill>
              <a:latin typeface="Myriad Pro" panose="020B0503030403020204" pitchFamily="34" charset="0"/>
              <a:cs typeface="Calibri" panose="020F0502020204030204" pitchFamily="34" charset="0"/>
            </a:rPr>
            <a:t>C</a:t>
          </a:r>
          <a:endParaRPr lang="nb-NO" sz="2000" b="0" dirty="0">
            <a:solidFill>
              <a:schemeClr val="bg1"/>
            </a:solidFill>
          </a:endParaRPr>
        </a:p>
      </dgm:t>
    </dgm:pt>
    <dgm:pt modelId="{1A4ADA44-FCC3-D343-8021-CBAF42E2B3CA}" type="parTrans" cxnId="{C67BDD6D-748B-974C-94A1-38C8B89E0E0B}">
      <dgm:prSet/>
      <dgm:spPr/>
      <dgm:t>
        <a:bodyPr/>
        <a:lstStyle/>
        <a:p>
          <a:endParaRPr lang="nb-NO" sz="1600"/>
        </a:p>
      </dgm:t>
    </dgm:pt>
    <dgm:pt modelId="{32BF22A3-8141-8045-82D4-3783DD372F59}" type="sibTrans" cxnId="{C67BDD6D-748B-974C-94A1-38C8B89E0E0B}">
      <dgm:prSet/>
      <dgm:spPr/>
      <dgm:t>
        <a:bodyPr/>
        <a:lstStyle/>
        <a:p>
          <a:endParaRPr lang="nb-NO" sz="1600"/>
        </a:p>
      </dgm:t>
    </dgm:pt>
    <dgm:pt modelId="{7C65919C-F75B-0D47-A993-7046AA7C0132}">
      <dgm:prSet custT="1"/>
      <dgm:spPr>
        <a:solidFill>
          <a:srgbClr val="007075"/>
        </a:solidFill>
      </dgm:spPr>
      <dgm:t>
        <a:bodyPr/>
        <a:lstStyle/>
        <a:p>
          <a:pPr>
            <a:lnSpc>
              <a:spcPct val="150000"/>
            </a:lnSpc>
          </a:pPr>
          <a:r>
            <a:rPr lang="nb-NO" sz="2000" b="0" i="0" dirty="0"/>
            <a:t>Nyttige produkter: Biokull, biogass, </a:t>
          </a:r>
          <a:r>
            <a:rPr lang="nb-NO" sz="2000" b="0" i="0" dirty="0" err="1"/>
            <a:t>bio</a:t>
          </a:r>
          <a:r>
            <a:rPr lang="nb-NO" sz="2000" b="0" i="0" dirty="0"/>
            <a:t>-olje</a:t>
          </a:r>
          <a:endParaRPr lang="nb-NO" sz="2000" dirty="0"/>
        </a:p>
      </dgm:t>
    </dgm:pt>
    <dgm:pt modelId="{AAEB171A-1CD7-864F-BB24-15F346F6377D}" type="parTrans" cxnId="{DDB547CF-3A05-624B-AAD2-D51F3E8DD29D}">
      <dgm:prSet/>
      <dgm:spPr/>
      <dgm:t>
        <a:bodyPr/>
        <a:lstStyle/>
        <a:p>
          <a:endParaRPr lang="nb-NO" sz="1600"/>
        </a:p>
      </dgm:t>
    </dgm:pt>
    <dgm:pt modelId="{D85D253A-97D5-2A49-8DD4-D48BC13748AF}" type="sibTrans" cxnId="{DDB547CF-3A05-624B-AAD2-D51F3E8DD29D}">
      <dgm:prSet/>
      <dgm:spPr/>
      <dgm:t>
        <a:bodyPr/>
        <a:lstStyle/>
        <a:p>
          <a:endParaRPr lang="nb-NO" sz="1600"/>
        </a:p>
      </dgm:t>
    </dgm:pt>
    <dgm:pt modelId="{A641726F-3541-D844-B0CC-349431C7ABCA}" type="pres">
      <dgm:prSet presAssocID="{3E93D650-26DC-2F41-9FB1-E75051FB8044}" presName="Name0" presStyleCnt="0">
        <dgm:presLayoutVars>
          <dgm:chPref val="3"/>
          <dgm:dir/>
          <dgm:animLvl val="lvl"/>
          <dgm:resizeHandles/>
        </dgm:presLayoutVars>
      </dgm:prSet>
      <dgm:spPr/>
    </dgm:pt>
    <dgm:pt modelId="{8FB4ED62-D647-9748-B21B-76C350D5FFA8}" type="pres">
      <dgm:prSet presAssocID="{5923AFCF-00B9-FD47-8326-0CE128511507}" presName="horFlow" presStyleCnt="0"/>
      <dgm:spPr/>
    </dgm:pt>
    <dgm:pt modelId="{13917885-0382-1E40-85D4-A309BC379D5D}" type="pres">
      <dgm:prSet presAssocID="{5923AFCF-00B9-FD47-8326-0CE128511507}" presName="bigChev" presStyleLbl="node1" presStyleIdx="0" presStyleCnt="3" custLinFactNeighborY="-9325"/>
      <dgm:spPr/>
    </dgm:pt>
    <dgm:pt modelId="{BEFBAFE4-7B63-AA41-B0CB-85E4B88193D1}" type="pres">
      <dgm:prSet presAssocID="{5923AFCF-00B9-FD47-8326-0CE128511507}" presName="vSp" presStyleCnt="0"/>
      <dgm:spPr/>
    </dgm:pt>
    <dgm:pt modelId="{CCBA618B-4ECB-AD45-89C1-FE651DE5DD93}" type="pres">
      <dgm:prSet presAssocID="{7DD22B32-FA2E-C24D-B02D-8D9D289F890E}" presName="horFlow" presStyleCnt="0"/>
      <dgm:spPr/>
    </dgm:pt>
    <dgm:pt modelId="{23A686D0-31A9-6640-8EFF-916E0720391C}" type="pres">
      <dgm:prSet presAssocID="{7DD22B32-FA2E-C24D-B02D-8D9D289F890E}" presName="bigChev" presStyleLbl="node1" presStyleIdx="1" presStyleCnt="3" custLinFactNeighborY="494"/>
      <dgm:spPr/>
    </dgm:pt>
    <dgm:pt modelId="{A54AAB41-23B2-5545-959F-3FE9B184A562}" type="pres">
      <dgm:prSet presAssocID="{7DD22B32-FA2E-C24D-B02D-8D9D289F890E}" presName="vSp" presStyleCnt="0"/>
      <dgm:spPr/>
    </dgm:pt>
    <dgm:pt modelId="{E8733AE4-9E7E-CC40-8495-A639F3523BA3}" type="pres">
      <dgm:prSet presAssocID="{7C65919C-F75B-0D47-A993-7046AA7C0132}" presName="horFlow" presStyleCnt="0"/>
      <dgm:spPr/>
    </dgm:pt>
    <dgm:pt modelId="{061B61F4-6BC5-CA41-B2C3-E8A827D76334}" type="pres">
      <dgm:prSet presAssocID="{7C65919C-F75B-0D47-A993-7046AA7C0132}" presName="bigChev" presStyleLbl="node1" presStyleIdx="2" presStyleCnt="3" custLinFactNeighborX="-500" custLinFactNeighborY="37795"/>
      <dgm:spPr/>
    </dgm:pt>
  </dgm:ptLst>
  <dgm:cxnLst>
    <dgm:cxn modelId="{7D82A029-14C5-0D43-9CE0-976A9CA2E21E}" type="presOf" srcId="{7C65919C-F75B-0D47-A993-7046AA7C0132}" destId="{061B61F4-6BC5-CA41-B2C3-E8A827D76334}" srcOrd="0" destOrd="0" presId="urn:microsoft.com/office/officeart/2005/8/layout/lProcess3"/>
    <dgm:cxn modelId="{555A705E-BB35-7D42-ABB0-9F098607EF49}" type="presOf" srcId="{5923AFCF-00B9-FD47-8326-0CE128511507}" destId="{13917885-0382-1E40-85D4-A309BC379D5D}" srcOrd="0" destOrd="0" presId="urn:microsoft.com/office/officeart/2005/8/layout/lProcess3"/>
    <dgm:cxn modelId="{C67BDD6D-748B-974C-94A1-38C8B89E0E0B}" srcId="{3E93D650-26DC-2F41-9FB1-E75051FB8044}" destId="{7DD22B32-FA2E-C24D-B02D-8D9D289F890E}" srcOrd="1" destOrd="0" parTransId="{1A4ADA44-FCC3-D343-8021-CBAF42E2B3CA}" sibTransId="{32BF22A3-8141-8045-82D4-3783DD372F59}"/>
    <dgm:cxn modelId="{65E6F7A1-01B0-BD40-9A56-41DA1F6E976C}" type="presOf" srcId="{3E93D650-26DC-2F41-9FB1-E75051FB8044}" destId="{A641726F-3541-D844-B0CC-349431C7ABCA}" srcOrd="0" destOrd="0" presId="urn:microsoft.com/office/officeart/2005/8/layout/lProcess3"/>
    <dgm:cxn modelId="{CA4479BA-BAFB-3B4E-9F6A-0C9B7184CAD5}" srcId="{3E93D650-26DC-2F41-9FB1-E75051FB8044}" destId="{5923AFCF-00B9-FD47-8326-0CE128511507}" srcOrd="0" destOrd="0" parTransId="{953EB879-AF38-B142-814C-0931ADF79919}" sibTransId="{8B3F6DDC-F279-1341-81BF-BB67B6D4E0CD}"/>
    <dgm:cxn modelId="{6F1562C3-6DE9-934A-B42E-EF752CE29853}" type="presOf" srcId="{7DD22B32-FA2E-C24D-B02D-8D9D289F890E}" destId="{23A686D0-31A9-6640-8EFF-916E0720391C}" srcOrd="0" destOrd="0" presId="urn:microsoft.com/office/officeart/2005/8/layout/lProcess3"/>
    <dgm:cxn modelId="{DDB547CF-3A05-624B-AAD2-D51F3E8DD29D}" srcId="{3E93D650-26DC-2F41-9FB1-E75051FB8044}" destId="{7C65919C-F75B-0D47-A993-7046AA7C0132}" srcOrd="2" destOrd="0" parTransId="{AAEB171A-1CD7-864F-BB24-15F346F6377D}" sibTransId="{D85D253A-97D5-2A49-8DD4-D48BC13748AF}"/>
    <dgm:cxn modelId="{302F6066-4598-C447-A720-9EE47A740D5E}" type="presParOf" srcId="{A641726F-3541-D844-B0CC-349431C7ABCA}" destId="{8FB4ED62-D647-9748-B21B-76C350D5FFA8}" srcOrd="0" destOrd="0" presId="urn:microsoft.com/office/officeart/2005/8/layout/lProcess3"/>
    <dgm:cxn modelId="{783F388D-3613-EF4C-8D6D-C49D251FEDAC}" type="presParOf" srcId="{8FB4ED62-D647-9748-B21B-76C350D5FFA8}" destId="{13917885-0382-1E40-85D4-A309BC379D5D}" srcOrd="0" destOrd="0" presId="urn:microsoft.com/office/officeart/2005/8/layout/lProcess3"/>
    <dgm:cxn modelId="{D2D6FB38-01A2-C041-9172-95A6FB21E078}" type="presParOf" srcId="{A641726F-3541-D844-B0CC-349431C7ABCA}" destId="{BEFBAFE4-7B63-AA41-B0CB-85E4B88193D1}" srcOrd="1" destOrd="0" presId="urn:microsoft.com/office/officeart/2005/8/layout/lProcess3"/>
    <dgm:cxn modelId="{9CCA8E68-50B3-DB4D-A819-AD6BAA0ECB2A}" type="presParOf" srcId="{A641726F-3541-D844-B0CC-349431C7ABCA}" destId="{CCBA618B-4ECB-AD45-89C1-FE651DE5DD93}" srcOrd="2" destOrd="0" presId="urn:microsoft.com/office/officeart/2005/8/layout/lProcess3"/>
    <dgm:cxn modelId="{08736129-B316-5045-82BA-09E4BBF7AC1B}" type="presParOf" srcId="{CCBA618B-4ECB-AD45-89C1-FE651DE5DD93}" destId="{23A686D0-31A9-6640-8EFF-916E0720391C}" srcOrd="0" destOrd="0" presId="urn:microsoft.com/office/officeart/2005/8/layout/lProcess3"/>
    <dgm:cxn modelId="{A35A67DC-0FCF-2B40-85B0-5E7F5A896DC4}" type="presParOf" srcId="{A641726F-3541-D844-B0CC-349431C7ABCA}" destId="{A54AAB41-23B2-5545-959F-3FE9B184A562}" srcOrd="3" destOrd="0" presId="urn:microsoft.com/office/officeart/2005/8/layout/lProcess3"/>
    <dgm:cxn modelId="{4B789CC0-78A2-1E41-90FE-CAAF5724C456}" type="presParOf" srcId="{A641726F-3541-D844-B0CC-349431C7ABCA}" destId="{E8733AE4-9E7E-CC40-8495-A639F3523BA3}" srcOrd="4" destOrd="0" presId="urn:microsoft.com/office/officeart/2005/8/layout/lProcess3"/>
    <dgm:cxn modelId="{6EBF6C0E-1356-6142-ABCA-9A7CAA1A4AAB}" type="presParOf" srcId="{E8733AE4-9E7E-CC40-8495-A639F3523BA3}" destId="{061B61F4-6BC5-CA41-B2C3-E8A827D76334}"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E93D650-26DC-2F41-9FB1-E75051FB804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nb-NO"/>
        </a:p>
      </dgm:t>
    </dgm:pt>
    <dgm:pt modelId="{5923AFCF-00B9-FD47-8326-0CE128511507}">
      <dgm:prSet custT="1"/>
      <dgm:spPr>
        <a:solidFill>
          <a:srgbClr val="007075"/>
        </a:solidFill>
      </dgm:spPr>
      <dgm:t>
        <a:bodyPr/>
        <a:lstStyle/>
        <a:p>
          <a:pPr>
            <a:lnSpc>
              <a:spcPct val="150000"/>
            </a:lnSpc>
          </a:pPr>
          <a:r>
            <a:rPr lang="nb-NO" sz="2000" dirty="0"/>
            <a:t>Fra biomasse til verdifulle produkter</a:t>
          </a:r>
        </a:p>
      </dgm:t>
    </dgm:pt>
    <dgm:pt modelId="{953EB879-AF38-B142-814C-0931ADF79919}" type="parTrans" cxnId="{CA4479BA-BAFB-3B4E-9F6A-0C9B7184CAD5}">
      <dgm:prSet/>
      <dgm:spPr/>
      <dgm:t>
        <a:bodyPr/>
        <a:lstStyle/>
        <a:p>
          <a:endParaRPr lang="nb-NO" sz="1600"/>
        </a:p>
      </dgm:t>
    </dgm:pt>
    <dgm:pt modelId="{8B3F6DDC-F279-1341-81BF-BB67B6D4E0CD}" type="sibTrans" cxnId="{CA4479BA-BAFB-3B4E-9F6A-0C9B7184CAD5}">
      <dgm:prSet/>
      <dgm:spPr/>
      <dgm:t>
        <a:bodyPr/>
        <a:lstStyle/>
        <a:p>
          <a:endParaRPr lang="nb-NO" sz="1600"/>
        </a:p>
      </dgm:t>
    </dgm:pt>
    <dgm:pt modelId="{7DD22B32-FA2E-C24D-B02D-8D9D289F890E}">
      <dgm:prSet custT="1"/>
      <dgm:spPr>
        <a:solidFill>
          <a:srgbClr val="007075"/>
        </a:solidFill>
      </dgm:spPr>
      <dgm:t>
        <a:bodyPr/>
        <a:lstStyle/>
        <a:p>
          <a:pPr>
            <a:lnSpc>
              <a:spcPct val="150000"/>
            </a:lnSpc>
          </a:pPr>
          <a:r>
            <a:rPr lang="nb-NO" sz="2000" dirty="0"/>
            <a:t>Prosess:</a:t>
          </a:r>
          <a:r>
            <a:rPr lang="nb-NO" sz="2000" b="0" i="0" dirty="0"/>
            <a:t> Oppvarming uten oksygen         500-600</a:t>
          </a:r>
          <a:r>
            <a:rPr lang="nb-NO" sz="2000" b="0" i="0" dirty="0">
              <a:solidFill>
                <a:schemeClr val="bg1"/>
              </a:solidFill>
              <a:effectLst/>
              <a:latin typeface="Myriad Pro" panose="020B0503030403020204" pitchFamily="34" charset="0"/>
              <a:cs typeface="Calibri" panose="020F0502020204030204" pitchFamily="34" charset="0"/>
            </a:rPr>
            <a:t>°</a:t>
          </a:r>
          <a:r>
            <a:rPr lang="nb-NO" sz="2000" b="0" i="0" dirty="0">
              <a:solidFill>
                <a:schemeClr val="bg1"/>
              </a:solidFill>
              <a:latin typeface="Myriad Pro" panose="020B0503030403020204" pitchFamily="34" charset="0"/>
              <a:cs typeface="Calibri" panose="020F0502020204030204" pitchFamily="34" charset="0"/>
            </a:rPr>
            <a:t>C</a:t>
          </a:r>
          <a:endParaRPr lang="nb-NO" sz="2000" b="0" dirty="0">
            <a:solidFill>
              <a:schemeClr val="bg1"/>
            </a:solidFill>
          </a:endParaRPr>
        </a:p>
      </dgm:t>
    </dgm:pt>
    <dgm:pt modelId="{1A4ADA44-FCC3-D343-8021-CBAF42E2B3CA}" type="parTrans" cxnId="{C67BDD6D-748B-974C-94A1-38C8B89E0E0B}">
      <dgm:prSet/>
      <dgm:spPr/>
      <dgm:t>
        <a:bodyPr/>
        <a:lstStyle/>
        <a:p>
          <a:endParaRPr lang="nb-NO" sz="1600"/>
        </a:p>
      </dgm:t>
    </dgm:pt>
    <dgm:pt modelId="{32BF22A3-8141-8045-82D4-3783DD372F59}" type="sibTrans" cxnId="{C67BDD6D-748B-974C-94A1-38C8B89E0E0B}">
      <dgm:prSet/>
      <dgm:spPr/>
      <dgm:t>
        <a:bodyPr/>
        <a:lstStyle/>
        <a:p>
          <a:endParaRPr lang="nb-NO" sz="1600"/>
        </a:p>
      </dgm:t>
    </dgm:pt>
    <dgm:pt modelId="{7C65919C-F75B-0D47-A993-7046AA7C0132}">
      <dgm:prSet custT="1"/>
      <dgm:spPr>
        <a:solidFill>
          <a:srgbClr val="007075"/>
        </a:solidFill>
      </dgm:spPr>
      <dgm:t>
        <a:bodyPr/>
        <a:lstStyle/>
        <a:p>
          <a:pPr>
            <a:lnSpc>
              <a:spcPct val="150000"/>
            </a:lnSpc>
          </a:pPr>
          <a:r>
            <a:rPr lang="nb-NO" sz="2000" b="0" i="0" dirty="0"/>
            <a:t>Nyttige produkter: Biokull, biogass, </a:t>
          </a:r>
          <a:r>
            <a:rPr lang="nb-NO" sz="2000" b="0" i="0" dirty="0" err="1"/>
            <a:t>bio</a:t>
          </a:r>
          <a:r>
            <a:rPr lang="nb-NO" sz="2000" b="0" i="0" dirty="0"/>
            <a:t>-olje</a:t>
          </a:r>
          <a:endParaRPr lang="nb-NO" sz="2000" dirty="0"/>
        </a:p>
      </dgm:t>
    </dgm:pt>
    <dgm:pt modelId="{AAEB171A-1CD7-864F-BB24-15F346F6377D}" type="parTrans" cxnId="{DDB547CF-3A05-624B-AAD2-D51F3E8DD29D}">
      <dgm:prSet/>
      <dgm:spPr/>
      <dgm:t>
        <a:bodyPr/>
        <a:lstStyle/>
        <a:p>
          <a:endParaRPr lang="nb-NO" sz="1600"/>
        </a:p>
      </dgm:t>
    </dgm:pt>
    <dgm:pt modelId="{D85D253A-97D5-2A49-8DD4-D48BC13748AF}" type="sibTrans" cxnId="{DDB547CF-3A05-624B-AAD2-D51F3E8DD29D}">
      <dgm:prSet/>
      <dgm:spPr/>
      <dgm:t>
        <a:bodyPr/>
        <a:lstStyle/>
        <a:p>
          <a:endParaRPr lang="nb-NO" sz="1600"/>
        </a:p>
      </dgm:t>
    </dgm:pt>
    <dgm:pt modelId="{A641726F-3541-D844-B0CC-349431C7ABCA}" type="pres">
      <dgm:prSet presAssocID="{3E93D650-26DC-2F41-9FB1-E75051FB8044}" presName="Name0" presStyleCnt="0">
        <dgm:presLayoutVars>
          <dgm:chPref val="3"/>
          <dgm:dir/>
          <dgm:animLvl val="lvl"/>
          <dgm:resizeHandles/>
        </dgm:presLayoutVars>
      </dgm:prSet>
      <dgm:spPr/>
    </dgm:pt>
    <dgm:pt modelId="{8FB4ED62-D647-9748-B21B-76C350D5FFA8}" type="pres">
      <dgm:prSet presAssocID="{5923AFCF-00B9-FD47-8326-0CE128511507}" presName="horFlow" presStyleCnt="0"/>
      <dgm:spPr/>
    </dgm:pt>
    <dgm:pt modelId="{13917885-0382-1E40-85D4-A309BC379D5D}" type="pres">
      <dgm:prSet presAssocID="{5923AFCF-00B9-FD47-8326-0CE128511507}" presName="bigChev" presStyleLbl="node1" presStyleIdx="0" presStyleCnt="3" custLinFactNeighborY="-9325"/>
      <dgm:spPr/>
    </dgm:pt>
    <dgm:pt modelId="{BEFBAFE4-7B63-AA41-B0CB-85E4B88193D1}" type="pres">
      <dgm:prSet presAssocID="{5923AFCF-00B9-FD47-8326-0CE128511507}" presName="vSp" presStyleCnt="0"/>
      <dgm:spPr/>
    </dgm:pt>
    <dgm:pt modelId="{CCBA618B-4ECB-AD45-89C1-FE651DE5DD93}" type="pres">
      <dgm:prSet presAssocID="{7DD22B32-FA2E-C24D-B02D-8D9D289F890E}" presName="horFlow" presStyleCnt="0"/>
      <dgm:spPr/>
    </dgm:pt>
    <dgm:pt modelId="{23A686D0-31A9-6640-8EFF-916E0720391C}" type="pres">
      <dgm:prSet presAssocID="{7DD22B32-FA2E-C24D-B02D-8D9D289F890E}" presName="bigChev" presStyleLbl="node1" presStyleIdx="1" presStyleCnt="3" custLinFactNeighborY="494"/>
      <dgm:spPr/>
    </dgm:pt>
    <dgm:pt modelId="{A54AAB41-23B2-5545-959F-3FE9B184A562}" type="pres">
      <dgm:prSet presAssocID="{7DD22B32-FA2E-C24D-B02D-8D9D289F890E}" presName="vSp" presStyleCnt="0"/>
      <dgm:spPr/>
    </dgm:pt>
    <dgm:pt modelId="{E8733AE4-9E7E-CC40-8495-A639F3523BA3}" type="pres">
      <dgm:prSet presAssocID="{7C65919C-F75B-0D47-A993-7046AA7C0132}" presName="horFlow" presStyleCnt="0"/>
      <dgm:spPr/>
    </dgm:pt>
    <dgm:pt modelId="{061B61F4-6BC5-CA41-B2C3-E8A827D76334}" type="pres">
      <dgm:prSet presAssocID="{7C65919C-F75B-0D47-A993-7046AA7C0132}" presName="bigChev" presStyleLbl="node1" presStyleIdx="2" presStyleCnt="3" custLinFactNeighborX="-500" custLinFactNeighborY="37795"/>
      <dgm:spPr/>
    </dgm:pt>
  </dgm:ptLst>
  <dgm:cxnLst>
    <dgm:cxn modelId="{7D82A029-14C5-0D43-9CE0-976A9CA2E21E}" type="presOf" srcId="{7C65919C-F75B-0D47-A993-7046AA7C0132}" destId="{061B61F4-6BC5-CA41-B2C3-E8A827D76334}" srcOrd="0" destOrd="0" presId="urn:microsoft.com/office/officeart/2005/8/layout/lProcess3"/>
    <dgm:cxn modelId="{555A705E-BB35-7D42-ABB0-9F098607EF49}" type="presOf" srcId="{5923AFCF-00B9-FD47-8326-0CE128511507}" destId="{13917885-0382-1E40-85D4-A309BC379D5D}" srcOrd="0" destOrd="0" presId="urn:microsoft.com/office/officeart/2005/8/layout/lProcess3"/>
    <dgm:cxn modelId="{C67BDD6D-748B-974C-94A1-38C8B89E0E0B}" srcId="{3E93D650-26DC-2F41-9FB1-E75051FB8044}" destId="{7DD22B32-FA2E-C24D-B02D-8D9D289F890E}" srcOrd="1" destOrd="0" parTransId="{1A4ADA44-FCC3-D343-8021-CBAF42E2B3CA}" sibTransId="{32BF22A3-8141-8045-82D4-3783DD372F59}"/>
    <dgm:cxn modelId="{65E6F7A1-01B0-BD40-9A56-41DA1F6E976C}" type="presOf" srcId="{3E93D650-26DC-2F41-9FB1-E75051FB8044}" destId="{A641726F-3541-D844-B0CC-349431C7ABCA}" srcOrd="0" destOrd="0" presId="urn:microsoft.com/office/officeart/2005/8/layout/lProcess3"/>
    <dgm:cxn modelId="{CA4479BA-BAFB-3B4E-9F6A-0C9B7184CAD5}" srcId="{3E93D650-26DC-2F41-9FB1-E75051FB8044}" destId="{5923AFCF-00B9-FD47-8326-0CE128511507}" srcOrd="0" destOrd="0" parTransId="{953EB879-AF38-B142-814C-0931ADF79919}" sibTransId="{8B3F6DDC-F279-1341-81BF-BB67B6D4E0CD}"/>
    <dgm:cxn modelId="{6F1562C3-6DE9-934A-B42E-EF752CE29853}" type="presOf" srcId="{7DD22B32-FA2E-C24D-B02D-8D9D289F890E}" destId="{23A686D0-31A9-6640-8EFF-916E0720391C}" srcOrd="0" destOrd="0" presId="urn:microsoft.com/office/officeart/2005/8/layout/lProcess3"/>
    <dgm:cxn modelId="{DDB547CF-3A05-624B-AAD2-D51F3E8DD29D}" srcId="{3E93D650-26DC-2F41-9FB1-E75051FB8044}" destId="{7C65919C-F75B-0D47-A993-7046AA7C0132}" srcOrd="2" destOrd="0" parTransId="{AAEB171A-1CD7-864F-BB24-15F346F6377D}" sibTransId="{D85D253A-97D5-2A49-8DD4-D48BC13748AF}"/>
    <dgm:cxn modelId="{302F6066-4598-C447-A720-9EE47A740D5E}" type="presParOf" srcId="{A641726F-3541-D844-B0CC-349431C7ABCA}" destId="{8FB4ED62-D647-9748-B21B-76C350D5FFA8}" srcOrd="0" destOrd="0" presId="urn:microsoft.com/office/officeart/2005/8/layout/lProcess3"/>
    <dgm:cxn modelId="{783F388D-3613-EF4C-8D6D-C49D251FEDAC}" type="presParOf" srcId="{8FB4ED62-D647-9748-B21B-76C350D5FFA8}" destId="{13917885-0382-1E40-85D4-A309BC379D5D}" srcOrd="0" destOrd="0" presId="urn:microsoft.com/office/officeart/2005/8/layout/lProcess3"/>
    <dgm:cxn modelId="{D2D6FB38-01A2-C041-9172-95A6FB21E078}" type="presParOf" srcId="{A641726F-3541-D844-B0CC-349431C7ABCA}" destId="{BEFBAFE4-7B63-AA41-B0CB-85E4B88193D1}" srcOrd="1" destOrd="0" presId="urn:microsoft.com/office/officeart/2005/8/layout/lProcess3"/>
    <dgm:cxn modelId="{9CCA8E68-50B3-DB4D-A819-AD6BAA0ECB2A}" type="presParOf" srcId="{A641726F-3541-D844-B0CC-349431C7ABCA}" destId="{CCBA618B-4ECB-AD45-89C1-FE651DE5DD93}" srcOrd="2" destOrd="0" presId="urn:microsoft.com/office/officeart/2005/8/layout/lProcess3"/>
    <dgm:cxn modelId="{08736129-B316-5045-82BA-09E4BBF7AC1B}" type="presParOf" srcId="{CCBA618B-4ECB-AD45-89C1-FE651DE5DD93}" destId="{23A686D0-31A9-6640-8EFF-916E0720391C}" srcOrd="0" destOrd="0" presId="urn:microsoft.com/office/officeart/2005/8/layout/lProcess3"/>
    <dgm:cxn modelId="{A35A67DC-0FCF-2B40-85B0-5E7F5A896DC4}" type="presParOf" srcId="{A641726F-3541-D844-B0CC-349431C7ABCA}" destId="{A54AAB41-23B2-5545-959F-3FE9B184A562}" srcOrd="3" destOrd="0" presId="urn:microsoft.com/office/officeart/2005/8/layout/lProcess3"/>
    <dgm:cxn modelId="{4B789CC0-78A2-1E41-90FE-CAAF5724C456}" type="presParOf" srcId="{A641726F-3541-D844-B0CC-349431C7ABCA}" destId="{E8733AE4-9E7E-CC40-8495-A639F3523BA3}" srcOrd="4" destOrd="0" presId="urn:microsoft.com/office/officeart/2005/8/layout/lProcess3"/>
    <dgm:cxn modelId="{6EBF6C0E-1356-6142-ABCA-9A7CAA1A4AAB}" type="presParOf" srcId="{E8733AE4-9E7E-CC40-8495-A639F3523BA3}" destId="{061B61F4-6BC5-CA41-B2C3-E8A827D76334}"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E93D650-26DC-2F41-9FB1-E75051FB804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nb-NO"/>
        </a:p>
      </dgm:t>
    </dgm:pt>
    <dgm:pt modelId="{5923AFCF-00B9-FD47-8326-0CE128511507}">
      <dgm:prSet custT="1"/>
      <dgm:spPr>
        <a:solidFill>
          <a:srgbClr val="007075"/>
        </a:solidFill>
      </dgm:spPr>
      <dgm:t>
        <a:bodyPr/>
        <a:lstStyle/>
        <a:p>
          <a:pPr>
            <a:lnSpc>
              <a:spcPct val="150000"/>
            </a:lnSpc>
          </a:pPr>
          <a:r>
            <a:rPr lang="nb-NO" sz="2000" dirty="0"/>
            <a:t>Fra biomasse til verdifulle produkter</a:t>
          </a:r>
        </a:p>
      </dgm:t>
    </dgm:pt>
    <dgm:pt modelId="{953EB879-AF38-B142-814C-0931ADF79919}" type="parTrans" cxnId="{CA4479BA-BAFB-3B4E-9F6A-0C9B7184CAD5}">
      <dgm:prSet/>
      <dgm:spPr/>
      <dgm:t>
        <a:bodyPr/>
        <a:lstStyle/>
        <a:p>
          <a:endParaRPr lang="nb-NO" sz="1600"/>
        </a:p>
      </dgm:t>
    </dgm:pt>
    <dgm:pt modelId="{8B3F6DDC-F279-1341-81BF-BB67B6D4E0CD}" type="sibTrans" cxnId="{CA4479BA-BAFB-3B4E-9F6A-0C9B7184CAD5}">
      <dgm:prSet/>
      <dgm:spPr/>
      <dgm:t>
        <a:bodyPr/>
        <a:lstStyle/>
        <a:p>
          <a:endParaRPr lang="nb-NO" sz="1600"/>
        </a:p>
      </dgm:t>
    </dgm:pt>
    <dgm:pt modelId="{7DD22B32-FA2E-C24D-B02D-8D9D289F890E}">
      <dgm:prSet custT="1"/>
      <dgm:spPr>
        <a:solidFill>
          <a:srgbClr val="007075"/>
        </a:solidFill>
      </dgm:spPr>
      <dgm:t>
        <a:bodyPr/>
        <a:lstStyle/>
        <a:p>
          <a:pPr>
            <a:lnSpc>
              <a:spcPct val="150000"/>
            </a:lnSpc>
          </a:pPr>
          <a:r>
            <a:rPr lang="nb-NO" sz="2000" dirty="0"/>
            <a:t>Prosess:</a:t>
          </a:r>
          <a:r>
            <a:rPr lang="nb-NO" sz="2000" b="0" i="0" dirty="0"/>
            <a:t> Oppvarming uten oksygen         500-600</a:t>
          </a:r>
          <a:r>
            <a:rPr lang="nb-NO" sz="2000" b="0" i="0" dirty="0">
              <a:solidFill>
                <a:schemeClr val="bg1"/>
              </a:solidFill>
              <a:effectLst/>
              <a:latin typeface="Myriad Pro" panose="020B0503030403020204" pitchFamily="34" charset="0"/>
              <a:cs typeface="Calibri" panose="020F0502020204030204" pitchFamily="34" charset="0"/>
            </a:rPr>
            <a:t>°</a:t>
          </a:r>
          <a:r>
            <a:rPr lang="nb-NO" sz="2000" b="0" i="0" dirty="0">
              <a:solidFill>
                <a:schemeClr val="bg1"/>
              </a:solidFill>
              <a:latin typeface="Myriad Pro" panose="020B0503030403020204" pitchFamily="34" charset="0"/>
              <a:cs typeface="Calibri" panose="020F0502020204030204" pitchFamily="34" charset="0"/>
            </a:rPr>
            <a:t>C</a:t>
          </a:r>
          <a:endParaRPr lang="nb-NO" sz="2000" b="0" dirty="0">
            <a:solidFill>
              <a:schemeClr val="bg1"/>
            </a:solidFill>
          </a:endParaRPr>
        </a:p>
      </dgm:t>
    </dgm:pt>
    <dgm:pt modelId="{1A4ADA44-FCC3-D343-8021-CBAF42E2B3CA}" type="parTrans" cxnId="{C67BDD6D-748B-974C-94A1-38C8B89E0E0B}">
      <dgm:prSet/>
      <dgm:spPr/>
      <dgm:t>
        <a:bodyPr/>
        <a:lstStyle/>
        <a:p>
          <a:endParaRPr lang="nb-NO" sz="1600"/>
        </a:p>
      </dgm:t>
    </dgm:pt>
    <dgm:pt modelId="{32BF22A3-8141-8045-82D4-3783DD372F59}" type="sibTrans" cxnId="{C67BDD6D-748B-974C-94A1-38C8B89E0E0B}">
      <dgm:prSet/>
      <dgm:spPr/>
      <dgm:t>
        <a:bodyPr/>
        <a:lstStyle/>
        <a:p>
          <a:endParaRPr lang="nb-NO" sz="1600"/>
        </a:p>
      </dgm:t>
    </dgm:pt>
    <dgm:pt modelId="{7C65919C-F75B-0D47-A993-7046AA7C0132}">
      <dgm:prSet custT="1"/>
      <dgm:spPr>
        <a:solidFill>
          <a:srgbClr val="007075"/>
        </a:solidFill>
      </dgm:spPr>
      <dgm:t>
        <a:bodyPr/>
        <a:lstStyle/>
        <a:p>
          <a:pPr>
            <a:lnSpc>
              <a:spcPct val="150000"/>
            </a:lnSpc>
          </a:pPr>
          <a:r>
            <a:rPr lang="nb-NO" sz="2000" b="0" i="0" dirty="0"/>
            <a:t>Nyttige produkter: Biokull, biogass, </a:t>
          </a:r>
          <a:r>
            <a:rPr lang="nb-NO" sz="2000" b="0" i="0" dirty="0" err="1"/>
            <a:t>bio</a:t>
          </a:r>
          <a:r>
            <a:rPr lang="nb-NO" sz="2000" b="0" i="0" dirty="0"/>
            <a:t>-olje</a:t>
          </a:r>
          <a:endParaRPr lang="nb-NO" sz="2000" dirty="0"/>
        </a:p>
      </dgm:t>
    </dgm:pt>
    <dgm:pt modelId="{AAEB171A-1CD7-864F-BB24-15F346F6377D}" type="parTrans" cxnId="{DDB547CF-3A05-624B-AAD2-D51F3E8DD29D}">
      <dgm:prSet/>
      <dgm:spPr/>
      <dgm:t>
        <a:bodyPr/>
        <a:lstStyle/>
        <a:p>
          <a:endParaRPr lang="nb-NO" sz="1600"/>
        </a:p>
      </dgm:t>
    </dgm:pt>
    <dgm:pt modelId="{D85D253A-97D5-2A49-8DD4-D48BC13748AF}" type="sibTrans" cxnId="{DDB547CF-3A05-624B-AAD2-D51F3E8DD29D}">
      <dgm:prSet/>
      <dgm:spPr/>
      <dgm:t>
        <a:bodyPr/>
        <a:lstStyle/>
        <a:p>
          <a:endParaRPr lang="nb-NO" sz="1600"/>
        </a:p>
      </dgm:t>
    </dgm:pt>
    <dgm:pt modelId="{A641726F-3541-D844-B0CC-349431C7ABCA}" type="pres">
      <dgm:prSet presAssocID="{3E93D650-26DC-2F41-9FB1-E75051FB8044}" presName="Name0" presStyleCnt="0">
        <dgm:presLayoutVars>
          <dgm:chPref val="3"/>
          <dgm:dir/>
          <dgm:animLvl val="lvl"/>
          <dgm:resizeHandles/>
        </dgm:presLayoutVars>
      </dgm:prSet>
      <dgm:spPr/>
    </dgm:pt>
    <dgm:pt modelId="{8FB4ED62-D647-9748-B21B-76C350D5FFA8}" type="pres">
      <dgm:prSet presAssocID="{5923AFCF-00B9-FD47-8326-0CE128511507}" presName="horFlow" presStyleCnt="0"/>
      <dgm:spPr/>
    </dgm:pt>
    <dgm:pt modelId="{13917885-0382-1E40-85D4-A309BC379D5D}" type="pres">
      <dgm:prSet presAssocID="{5923AFCF-00B9-FD47-8326-0CE128511507}" presName="bigChev" presStyleLbl="node1" presStyleIdx="0" presStyleCnt="3" custLinFactNeighborY="-9325"/>
      <dgm:spPr/>
    </dgm:pt>
    <dgm:pt modelId="{BEFBAFE4-7B63-AA41-B0CB-85E4B88193D1}" type="pres">
      <dgm:prSet presAssocID="{5923AFCF-00B9-FD47-8326-0CE128511507}" presName="vSp" presStyleCnt="0"/>
      <dgm:spPr/>
    </dgm:pt>
    <dgm:pt modelId="{CCBA618B-4ECB-AD45-89C1-FE651DE5DD93}" type="pres">
      <dgm:prSet presAssocID="{7DD22B32-FA2E-C24D-B02D-8D9D289F890E}" presName="horFlow" presStyleCnt="0"/>
      <dgm:spPr/>
    </dgm:pt>
    <dgm:pt modelId="{23A686D0-31A9-6640-8EFF-916E0720391C}" type="pres">
      <dgm:prSet presAssocID="{7DD22B32-FA2E-C24D-B02D-8D9D289F890E}" presName="bigChev" presStyleLbl="node1" presStyleIdx="1" presStyleCnt="3" custLinFactNeighborY="494"/>
      <dgm:spPr/>
    </dgm:pt>
    <dgm:pt modelId="{A54AAB41-23B2-5545-959F-3FE9B184A562}" type="pres">
      <dgm:prSet presAssocID="{7DD22B32-FA2E-C24D-B02D-8D9D289F890E}" presName="vSp" presStyleCnt="0"/>
      <dgm:spPr/>
    </dgm:pt>
    <dgm:pt modelId="{E8733AE4-9E7E-CC40-8495-A639F3523BA3}" type="pres">
      <dgm:prSet presAssocID="{7C65919C-F75B-0D47-A993-7046AA7C0132}" presName="horFlow" presStyleCnt="0"/>
      <dgm:spPr/>
    </dgm:pt>
    <dgm:pt modelId="{061B61F4-6BC5-CA41-B2C3-E8A827D76334}" type="pres">
      <dgm:prSet presAssocID="{7C65919C-F75B-0D47-A993-7046AA7C0132}" presName="bigChev" presStyleLbl="node1" presStyleIdx="2" presStyleCnt="3" custLinFactNeighborX="-500" custLinFactNeighborY="37795"/>
      <dgm:spPr/>
    </dgm:pt>
  </dgm:ptLst>
  <dgm:cxnLst>
    <dgm:cxn modelId="{7D82A029-14C5-0D43-9CE0-976A9CA2E21E}" type="presOf" srcId="{7C65919C-F75B-0D47-A993-7046AA7C0132}" destId="{061B61F4-6BC5-CA41-B2C3-E8A827D76334}" srcOrd="0" destOrd="0" presId="urn:microsoft.com/office/officeart/2005/8/layout/lProcess3"/>
    <dgm:cxn modelId="{555A705E-BB35-7D42-ABB0-9F098607EF49}" type="presOf" srcId="{5923AFCF-00B9-FD47-8326-0CE128511507}" destId="{13917885-0382-1E40-85D4-A309BC379D5D}" srcOrd="0" destOrd="0" presId="urn:microsoft.com/office/officeart/2005/8/layout/lProcess3"/>
    <dgm:cxn modelId="{C67BDD6D-748B-974C-94A1-38C8B89E0E0B}" srcId="{3E93D650-26DC-2F41-9FB1-E75051FB8044}" destId="{7DD22B32-FA2E-C24D-B02D-8D9D289F890E}" srcOrd="1" destOrd="0" parTransId="{1A4ADA44-FCC3-D343-8021-CBAF42E2B3CA}" sibTransId="{32BF22A3-8141-8045-82D4-3783DD372F59}"/>
    <dgm:cxn modelId="{65E6F7A1-01B0-BD40-9A56-41DA1F6E976C}" type="presOf" srcId="{3E93D650-26DC-2F41-9FB1-E75051FB8044}" destId="{A641726F-3541-D844-B0CC-349431C7ABCA}" srcOrd="0" destOrd="0" presId="urn:microsoft.com/office/officeart/2005/8/layout/lProcess3"/>
    <dgm:cxn modelId="{CA4479BA-BAFB-3B4E-9F6A-0C9B7184CAD5}" srcId="{3E93D650-26DC-2F41-9FB1-E75051FB8044}" destId="{5923AFCF-00B9-FD47-8326-0CE128511507}" srcOrd="0" destOrd="0" parTransId="{953EB879-AF38-B142-814C-0931ADF79919}" sibTransId="{8B3F6DDC-F279-1341-81BF-BB67B6D4E0CD}"/>
    <dgm:cxn modelId="{6F1562C3-6DE9-934A-B42E-EF752CE29853}" type="presOf" srcId="{7DD22B32-FA2E-C24D-B02D-8D9D289F890E}" destId="{23A686D0-31A9-6640-8EFF-916E0720391C}" srcOrd="0" destOrd="0" presId="urn:microsoft.com/office/officeart/2005/8/layout/lProcess3"/>
    <dgm:cxn modelId="{DDB547CF-3A05-624B-AAD2-D51F3E8DD29D}" srcId="{3E93D650-26DC-2F41-9FB1-E75051FB8044}" destId="{7C65919C-F75B-0D47-A993-7046AA7C0132}" srcOrd="2" destOrd="0" parTransId="{AAEB171A-1CD7-864F-BB24-15F346F6377D}" sibTransId="{D85D253A-97D5-2A49-8DD4-D48BC13748AF}"/>
    <dgm:cxn modelId="{302F6066-4598-C447-A720-9EE47A740D5E}" type="presParOf" srcId="{A641726F-3541-D844-B0CC-349431C7ABCA}" destId="{8FB4ED62-D647-9748-B21B-76C350D5FFA8}" srcOrd="0" destOrd="0" presId="urn:microsoft.com/office/officeart/2005/8/layout/lProcess3"/>
    <dgm:cxn modelId="{783F388D-3613-EF4C-8D6D-C49D251FEDAC}" type="presParOf" srcId="{8FB4ED62-D647-9748-B21B-76C350D5FFA8}" destId="{13917885-0382-1E40-85D4-A309BC379D5D}" srcOrd="0" destOrd="0" presId="urn:microsoft.com/office/officeart/2005/8/layout/lProcess3"/>
    <dgm:cxn modelId="{D2D6FB38-01A2-C041-9172-95A6FB21E078}" type="presParOf" srcId="{A641726F-3541-D844-B0CC-349431C7ABCA}" destId="{BEFBAFE4-7B63-AA41-B0CB-85E4B88193D1}" srcOrd="1" destOrd="0" presId="urn:microsoft.com/office/officeart/2005/8/layout/lProcess3"/>
    <dgm:cxn modelId="{9CCA8E68-50B3-DB4D-A819-AD6BAA0ECB2A}" type="presParOf" srcId="{A641726F-3541-D844-B0CC-349431C7ABCA}" destId="{CCBA618B-4ECB-AD45-89C1-FE651DE5DD93}" srcOrd="2" destOrd="0" presId="urn:microsoft.com/office/officeart/2005/8/layout/lProcess3"/>
    <dgm:cxn modelId="{08736129-B316-5045-82BA-09E4BBF7AC1B}" type="presParOf" srcId="{CCBA618B-4ECB-AD45-89C1-FE651DE5DD93}" destId="{23A686D0-31A9-6640-8EFF-916E0720391C}" srcOrd="0" destOrd="0" presId="urn:microsoft.com/office/officeart/2005/8/layout/lProcess3"/>
    <dgm:cxn modelId="{A35A67DC-0FCF-2B40-85B0-5E7F5A896DC4}" type="presParOf" srcId="{A641726F-3541-D844-B0CC-349431C7ABCA}" destId="{A54AAB41-23B2-5545-959F-3FE9B184A562}" srcOrd="3" destOrd="0" presId="urn:microsoft.com/office/officeart/2005/8/layout/lProcess3"/>
    <dgm:cxn modelId="{4B789CC0-78A2-1E41-90FE-CAAF5724C456}" type="presParOf" srcId="{A641726F-3541-D844-B0CC-349431C7ABCA}" destId="{E8733AE4-9E7E-CC40-8495-A639F3523BA3}" srcOrd="4" destOrd="0" presId="urn:microsoft.com/office/officeart/2005/8/layout/lProcess3"/>
    <dgm:cxn modelId="{6EBF6C0E-1356-6142-ABCA-9A7CAA1A4AAB}" type="presParOf" srcId="{E8733AE4-9E7E-CC40-8495-A639F3523BA3}" destId="{061B61F4-6BC5-CA41-B2C3-E8A827D76334}"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79866-B355-5244-9425-EDB8B06C8B3A}">
      <dsp:nvSpPr>
        <dsp:cNvPr id="0" name=""/>
        <dsp:cNvSpPr/>
      </dsp:nvSpPr>
      <dsp:spPr>
        <a:xfrm>
          <a:off x="45691" y="0"/>
          <a:ext cx="10154898" cy="3820120"/>
        </a:xfrm>
        <a:prstGeom prst="rect">
          <a:avLst/>
        </a:prstGeom>
        <a:solidFill>
          <a:srgbClr val="0099A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sv-SE" sz="2800" kern="1200" dirty="0"/>
            <a:t>Med biomassa avses organiskt material, dvs. växter, djur och mikroorganismer samt avfallsprodukter från dessa.</a:t>
          </a:r>
          <a:endParaRPr lang="en-US" sz="2800" kern="1200" dirty="0"/>
        </a:p>
        <a:p>
          <a:pPr marL="0" lvl="0" indent="0" algn="ctr" defTabSz="1244600">
            <a:lnSpc>
              <a:spcPct val="90000"/>
            </a:lnSpc>
            <a:spcBef>
              <a:spcPct val="0"/>
            </a:spcBef>
            <a:spcAft>
              <a:spcPct val="35000"/>
            </a:spcAft>
            <a:buNone/>
          </a:pPr>
          <a:r>
            <a:rPr lang="sv-SE" sz="2800" kern="1200" dirty="0"/>
            <a:t>Detta inkluderar allt från träd och grödor till animaliskt avfall och mikrobiell massa. Biomassa är en viktig resurs för människan eftersom den kan användas som energi, mat, foder, fiber och kemikalier.</a:t>
          </a:r>
          <a:endParaRPr lang="en-US" sz="2800" kern="1200" dirty="0"/>
        </a:p>
      </dsp:txBody>
      <dsp:txXfrm>
        <a:off x="45691" y="0"/>
        <a:ext cx="10154898" cy="382012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4FB496-AD0D-0444-98D1-B38DF2A43EE0}">
      <dsp:nvSpPr>
        <dsp:cNvPr id="0" name=""/>
        <dsp:cNvSpPr/>
      </dsp:nvSpPr>
      <dsp:spPr>
        <a:xfrm>
          <a:off x="0" y="133086"/>
          <a:ext cx="1499860" cy="899916"/>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150000"/>
            </a:lnSpc>
            <a:spcBef>
              <a:spcPct val="0"/>
            </a:spcBef>
            <a:spcAft>
              <a:spcPct val="35000"/>
            </a:spcAft>
            <a:buNone/>
          </a:pPr>
          <a:r>
            <a:rPr lang="nb-NO" sz="1700" kern="1200" noProof="0" dirty="0"/>
            <a:t>Gammal teknologi</a:t>
          </a:r>
        </a:p>
      </dsp:txBody>
      <dsp:txXfrm>
        <a:off x="0" y="133086"/>
        <a:ext cx="1499860" cy="899916"/>
      </dsp:txXfrm>
    </dsp:sp>
    <dsp:sp modelId="{5F83452B-7703-424B-B03A-4E950DFCC0DD}">
      <dsp:nvSpPr>
        <dsp:cNvPr id="0" name=""/>
        <dsp:cNvSpPr/>
      </dsp:nvSpPr>
      <dsp:spPr>
        <a:xfrm>
          <a:off x="1649846" y="133086"/>
          <a:ext cx="1499860" cy="899916"/>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150000"/>
            </a:lnSpc>
            <a:spcBef>
              <a:spcPct val="0"/>
            </a:spcBef>
            <a:spcAft>
              <a:spcPct val="35000"/>
            </a:spcAft>
            <a:buNone/>
          </a:pPr>
          <a:r>
            <a:rPr lang="sv-SE" sz="1700" kern="1200" noProof="0" dirty="0"/>
            <a:t>Förvandla bränsle till gas</a:t>
          </a:r>
          <a:endParaRPr lang="nb-NO" sz="1700" kern="1200" noProof="0" dirty="0"/>
        </a:p>
      </dsp:txBody>
      <dsp:txXfrm>
        <a:off x="1649846" y="133086"/>
        <a:ext cx="1499860" cy="899916"/>
      </dsp:txXfrm>
    </dsp:sp>
    <dsp:sp modelId="{C35936B2-7537-2041-AE6D-D49451AC53CA}">
      <dsp:nvSpPr>
        <dsp:cNvPr id="0" name=""/>
        <dsp:cNvSpPr/>
      </dsp:nvSpPr>
      <dsp:spPr>
        <a:xfrm>
          <a:off x="3299692" y="133086"/>
          <a:ext cx="1499860" cy="899916"/>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150000"/>
            </a:lnSpc>
            <a:spcBef>
              <a:spcPct val="0"/>
            </a:spcBef>
            <a:spcAft>
              <a:spcPct val="35000"/>
            </a:spcAft>
            <a:buNone/>
          </a:pPr>
          <a:r>
            <a:rPr lang="sv-SE" sz="1700" kern="1200" noProof="0" dirty="0"/>
            <a:t>Uppvärmning vid 800-1000°C</a:t>
          </a:r>
          <a:endParaRPr lang="nb-NO" sz="1700" kern="1200" noProof="0" dirty="0"/>
        </a:p>
      </dsp:txBody>
      <dsp:txXfrm>
        <a:off x="3299692" y="133086"/>
        <a:ext cx="1499860" cy="899916"/>
      </dsp:txXfrm>
    </dsp:sp>
    <dsp:sp modelId="{F4EAB9BF-2CC1-F742-A55B-0E01CF4DFA5A}">
      <dsp:nvSpPr>
        <dsp:cNvPr id="0" name=""/>
        <dsp:cNvSpPr/>
      </dsp:nvSpPr>
      <dsp:spPr>
        <a:xfrm>
          <a:off x="824923" y="1182988"/>
          <a:ext cx="1499860" cy="899916"/>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150000"/>
            </a:lnSpc>
            <a:spcBef>
              <a:spcPct val="0"/>
            </a:spcBef>
            <a:spcAft>
              <a:spcPct val="35000"/>
            </a:spcAft>
            <a:buNone/>
          </a:pPr>
          <a:r>
            <a:rPr lang="sv-SE" sz="1700" kern="1200" noProof="0" dirty="0"/>
            <a:t>Gör </a:t>
          </a:r>
          <a:r>
            <a:rPr lang="sv-SE" sz="1700" kern="1200" noProof="0" dirty="0" err="1"/>
            <a:t>syngas</a:t>
          </a:r>
          <a:endParaRPr lang="nb-NO" sz="1700" kern="1200" noProof="0" dirty="0"/>
        </a:p>
      </dsp:txBody>
      <dsp:txXfrm>
        <a:off x="824923" y="1182988"/>
        <a:ext cx="1499860" cy="899916"/>
      </dsp:txXfrm>
    </dsp:sp>
    <dsp:sp modelId="{95E2BA79-D2F4-2146-877A-5B36D758575A}">
      <dsp:nvSpPr>
        <dsp:cNvPr id="0" name=""/>
        <dsp:cNvSpPr/>
      </dsp:nvSpPr>
      <dsp:spPr>
        <a:xfrm>
          <a:off x="2474769" y="1182988"/>
          <a:ext cx="1499860" cy="899916"/>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150000"/>
            </a:lnSpc>
            <a:spcBef>
              <a:spcPct val="0"/>
            </a:spcBef>
            <a:spcAft>
              <a:spcPct val="35000"/>
            </a:spcAft>
            <a:buNone/>
          </a:pPr>
          <a:r>
            <a:rPr lang="sv-SE" sz="1700" kern="1200" noProof="0" dirty="0"/>
            <a:t>Flera material kan användas</a:t>
          </a:r>
          <a:endParaRPr lang="nb-NO" sz="1700" kern="1200" noProof="0" dirty="0"/>
        </a:p>
      </dsp:txBody>
      <dsp:txXfrm>
        <a:off x="2474769" y="1182988"/>
        <a:ext cx="1499860" cy="89991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4FB496-AD0D-0444-98D1-B38DF2A43EE0}">
      <dsp:nvSpPr>
        <dsp:cNvPr id="0" name=""/>
        <dsp:cNvSpPr/>
      </dsp:nvSpPr>
      <dsp:spPr>
        <a:xfrm>
          <a:off x="0" y="133086"/>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150000"/>
            </a:lnSpc>
            <a:spcBef>
              <a:spcPct val="0"/>
            </a:spcBef>
            <a:spcAft>
              <a:spcPct val="35000"/>
            </a:spcAft>
            <a:buNone/>
          </a:pPr>
          <a:r>
            <a:rPr lang="nb-NO" sz="1700" kern="1200" noProof="0" dirty="0">
              <a:solidFill>
                <a:srgbClr val="248587"/>
              </a:solidFill>
            </a:rPr>
            <a:t>Gammal teknologi </a:t>
          </a:r>
        </a:p>
      </dsp:txBody>
      <dsp:txXfrm>
        <a:off x="0" y="133086"/>
        <a:ext cx="1499860" cy="899916"/>
      </dsp:txXfrm>
    </dsp:sp>
    <dsp:sp modelId="{5F83452B-7703-424B-B03A-4E950DFCC0DD}">
      <dsp:nvSpPr>
        <dsp:cNvPr id="0" name=""/>
        <dsp:cNvSpPr/>
      </dsp:nvSpPr>
      <dsp:spPr>
        <a:xfrm>
          <a:off x="1649846" y="133086"/>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150000"/>
            </a:lnSpc>
            <a:spcBef>
              <a:spcPct val="0"/>
            </a:spcBef>
            <a:spcAft>
              <a:spcPct val="35000"/>
            </a:spcAft>
            <a:buNone/>
          </a:pPr>
          <a:r>
            <a:rPr lang="sv-SE" sz="1700" kern="1200" noProof="0" dirty="0">
              <a:solidFill>
                <a:srgbClr val="248587"/>
              </a:solidFill>
            </a:rPr>
            <a:t>Förvandlar bränsle till gas</a:t>
          </a:r>
          <a:endParaRPr lang="nb-NO" sz="1700" kern="1200" noProof="0" dirty="0">
            <a:solidFill>
              <a:srgbClr val="248587"/>
            </a:solidFill>
          </a:endParaRPr>
        </a:p>
      </dsp:txBody>
      <dsp:txXfrm>
        <a:off x="1649846" y="133086"/>
        <a:ext cx="1499860" cy="899916"/>
      </dsp:txXfrm>
    </dsp:sp>
    <dsp:sp modelId="{C35936B2-7537-2041-AE6D-D49451AC53CA}">
      <dsp:nvSpPr>
        <dsp:cNvPr id="0" name=""/>
        <dsp:cNvSpPr/>
      </dsp:nvSpPr>
      <dsp:spPr>
        <a:xfrm>
          <a:off x="3299692" y="133086"/>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150000"/>
            </a:lnSpc>
            <a:spcBef>
              <a:spcPct val="0"/>
            </a:spcBef>
            <a:spcAft>
              <a:spcPct val="35000"/>
            </a:spcAft>
            <a:buNone/>
          </a:pPr>
          <a:r>
            <a:rPr lang="nb-NO" sz="1700" kern="1200" noProof="0" dirty="0">
              <a:solidFill>
                <a:srgbClr val="248587"/>
              </a:solidFill>
            </a:rPr>
            <a:t>Uppvärming på 800-1000</a:t>
          </a:r>
          <a:r>
            <a:rPr lang="nb-NO" sz="1700" b="0" i="0" kern="1200" noProof="0" dirty="0">
              <a:solidFill>
                <a:srgbClr val="248587"/>
              </a:solidFill>
            </a:rPr>
            <a:t>°</a:t>
          </a:r>
          <a:r>
            <a:rPr lang="nb-NO" sz="1700" b="0" kern="1200" noProof="0" dirty="0">
              <a:solidFill>
                <a:srgbClr val="248587"/>
              </a:solidFill>
            </a:rPr>
            <a:t>C</a:t>
          </a:r>
          <a:endParaRPr lang="nb-NO" sz="1700" kern="1200" noProof="0" dirty="0">
            <a:solidFill>
              <a:srgbClr val="248587"/>
            </a:solidFill>
          </a:endParaRPr>
        </a:p>
      </dsp:txBody>
      <dsp:txXfrm>
        <a:off x="3299692" y="133086"/>
        <a:ext cx="1499860" cy="899916"/>
      </dsp:txXfrm>
    </dsp:sp>
    <dsp:sp modelId="{F4EAB9BF-2CC1-F742-A55B-0E01CF4DFA5A}">
      <dsp:nvSpPr>
        <dsp:cNvPr id="0" name=""/>
        <dsp:cNvSpPr/>
      </dsp:nvSpPr>
      <dsp:spPr>
        <a:xfrm>
          <a:off x="824923" y="1182988"/>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150000"/>
            </a:lnSpc>
            <a:spcBef>
              <a:spcPct val="0"/>
            </a:spcBef>
            <a:spcAft>
              <a:spcPct val="35000"/>
            </a:spcAft>
            <a:buNone/>
          </a:pPr>
          <a:r>
            <a:rPr lang="nb-NO" sz="1700" kern="1200" noProof="0" dirty="0">
              <a:solidFill>
                <a:srgbClr val="248587"/>
              </a:solidFill>
            </a:rPr>
            <a:t>Gör syngas</a:t>
          </a:r>
        </a:p>
      </dsp:txBody>
      <dsp:txXfrm>
        <a:off x="824923" y="1182988"/>
        <a:ext cx="1499860" cy="899916"/>
      </dsp:txXfrm>
    </dsp:sp>
    <dsp:sp modelId="{95E2BA79-D2F4-2146-877A-5B36D758575A}">
      <dsp:nvSpPr>
        <dsp:cNvPr id="0" name=""/>
        <dsp:cNvSpPr/>
      </dsp:nvSpPr>
      <dsp:spPr>
        <a:xfrm>
          <a:off x="2474769" y="1182988"/>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150000"/>
            </a:lnSpc>
            <a:spcBef>
              <a:spcPct val="0"/>
            </a:spcBef>
            <a:spcAft>
              <a:spcPct val="35000"/>
            </a:spcAft>
            <a:buNone/>
          </a:pPr>
          <a:r>
            <a:rPr lang="nb-NO" sz="1700" kern="1200" noProof="0" dirty="0">
              <a:solidFill>
                <a:srgbClr val="248587"/>
              </a:solidFill>
            </a:rPr>
            <a:t>Flera material kan gassifieras </a:t>
          </a:r>
        </a:p>
      </dsp:txBody>
      <dsp:txXfrm>
        <a:off x="2474769" y="1182988"/>
        <a:ext cx="1499860" cy="89991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4FB496-AD0D-0444-98D1-B38DF2A43EE0}">
      <dsp:nvSpPr>
        <dsp:cNvPr id="0" name=""/>
        <dsp:cNvSpPr/>
      </dsp:nvSpPr>
      <dsp:spPr>
        <a:xfrm>
          <a:off x="0" y="133086"/>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150000"/>
            </a:lnSpc>
            <a:spcBef>
              <a:spcPct val="0"/>
            </a:spcBef>
            <a:spcAft>
              <a:spcPct val="35000"/>
            </a:spcAft>
            <a:buNone/>
          </a:pPr>
          <a:r>
            <a:rPr lang="nb-NO" sz="1700" kern="1200" noProof="0" dirty="0">
              <a:solidFill>
                <a:srgbClr val="248587"/>
              </a:solidFill>
            </a:rPr>
            <a:t>Gammal teknologi</a:t>
          </a:r>
        </a:p>
      </dsp:txBody>
      <dsp:txXfrm>
        <a:off x="0" y="133086"/>
        <a:ext cx="1499860" cy="899916"/>
      </dsp:txXfrm>
    </dsp:sp>
    <dsp:sp modelId="{5F83452B-7703-424B-B03A-4E950DFCC0DD}">
      <dsp:nvSpPr>
        <dsp:cNvPr id="0" name=""/>
        <dsp:cNvSpPr/>
      </dsp:nvSpPr>
      <dsp:spPr>
        <a:xfrm>
          <a:off x="1649846" y="133086"/>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150000"/>
            </a:lnSpc>
            <a:spcBef>
              <a:spcPct val="0"/>
            </a:spcBef>
            <a:spcAft>
              <a:spcPct val="35000"/>
            </a:spcAft>
            <a:buNone/>
          </a:pPr>
          <a:r>
            <a:rPr lang="sv-SE" sz="1700" kern="1200" noProof="0" dirty="0">
              <a:solidFill>
                <a:srgbClr val="248587"/>
              </a:solidFill>
            </a:rPr>
            <a:t>Förvandlar bränsle till gas</a:t>
          </a:r>
          <a:endParaRPr lang="nb-NO" sz="1700" kern="1200" noProof="0" dirty="0">
            <a:solidFill>
              <a:srgbClr val="248587"/>
            </a:solidFill>
          </a:endParaRPr>
        </a:p>
      </dsp:txBody>
      <dsp:txXfrm>
        <a:off x="1649846" y="133086"/>
        <a:ext cx="1499860" cy="899916"/>
      </dsp:txXfrm>
    </dsp:sp>
    <dsp:sp modelId="{C35936B2-7537-2041-AE6D-D49451AC53CA}">
      <dsp:nvSpPr>
        <dsp:cNvPr id="0" name=""/>
        <dsp:cNvSpPr/>
      </dsp:nvSpPr>
      <dsp:spPr>
        <a:xfrm>
          <a:off x="3299692" y="133086"/>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150000"/>
            </a:lnSpc>
            <a:spcBef>
              <a:spcPct val="0"/>
            </a:spcBef>
            <a:spcAft>
              <a:spcPct val="35000"/>
            </a:spcAft>
            <a:buNone/>
          </a:pPr>
          <a:r>
            <a:rPr lang="nb-NO" sz="1700" kern="1200" noProof="0" dirty="0">
              <a:solidFill>
                <a:srgbClr val="248587"/>
              </a:solidFill>
            </a:rPr>
            <a:t>Uppvärming på 800-1000</a:t>
          </a:r>
          <a:r>
            <a:rPr lang="nb-NO" sz="1700" b="0" i="0" kern="1200" noProof="0" dirty="0">
              <a:solidFill>
                <a:srgbClr val="248587"/>
              </a:solidFill>
            </a:rPr>
            <a:t>°</a:t>
          </a:r>
          <a:r>
            <a:rPr lang="nb-NO" sz="1700" b="0" kern="1200" noProof="0" dirty="0">
              <a:solidFill>
                <a:srgbClr val="248587"/>
              </a:solidFill>
            </a:rPr>
            <a:t>C</a:t>
          </a:r>
          <a:endParaRPr lang="nb-NO" sz="1700" kern="1200" noProof="0" dirty="0">
            <a:solidFill>
              <a:srgbClr val="248587"/>
            </a:solidFill>
          </a:endParaRPr>
        </a:p>
      </dsp:txBody>
      <dsp:txXfrm>
        <a:off x="3299692" y="133086"/>
        <a:ext cx="1499860" cy="899916"/>
      </dsp:txXfrm>
    </dsp:sp>
    <dsp:sp modelId="{F4EAB9BF-2CC1-F742-A55B-0E01CF4DFA5A}">
      <dsp:nvSpPr>
        <dsp:cNvPr id="0" name=""/>
        <dsp:cNvSpPr/>
      </dsp:nvSpPr>
      <dsp:spPr>
        <a:xfrm>
          <a:off x="824923" y="1182988"/>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150000"/>
            </a:lnSpc>
            <a:spcBef>
              <a:spcPct val="0"/>
            </a:spcBef>
            <a:spcAft>
              <a:spcPct val="35000"/>
            </a:spcAft>
            <a:buNone/>
          </a:pPr>
          <a:r>
            <a:rPr lang="nb-NO" sz="1700" kern="1200" noProof="0" dirty="0">
              <a:solidFill>
                <a:srgbClr val="248587"/>
              </a:solidFill>
            </a:rPr>
            <a:t>Gör syngas</a:t>
          </a:r>
        </a:p>
      </dsp:txBody>
      <dsp:txXfrm>
        <a:off x="824923" y="1182988"/>
        <a:ext cx="1499860" cy="899916"/>
      </dsp:txXfrm>
    </dsp:sp>
    <dsp:sp modelId="{95E2BA79-D2F4-2146-877A-5B36D758575A}">
      <dsp:nvSpPr>
        <dsp:cNvPr id="0" name=""/>
        <dsp:cNvSpPr/>
      </dsp:nvSpPr>
      <dsp:spPr>
        <a:xfrm>
          <a:off x="2474769" y="1182988"/>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150000"/>
            </a:lnSpc>
            <a:spcBef>
              <a:spcPct val="0"/>
            </a:spcBef>
            <a:spcAft>
              <a:spcPct val="35000"/>
            </a:spcAft>
            <a:buNone/>
          </a:pPr>
          <a:r>
            <a:rPr lang="nb-NO" sz="1700" kern="1200" noProof="0" dirty="0">
              <a:solidFill>
                <a:srgbClr val="248587"/>
              </a:solidFill>
            </a:rPr>
            <a:t>Flera material kan gassifieras</a:t>
          </a:r>
        </a:p>
      </dsp:txBody>
      <dsp:txXfrm>
        <a:off x="2474769" y="1182988"/>
        <a:ext cx="1499860" cy="89991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AD19F-68AC-FD47-9B73-2D2D1AB7241E}">
      <dsp:nvSpPr>
        <dsp:cNvPr id="0" name=""/>
        <dsp:cNvSpPr/>
      </dsp:nvSpPr>
      <dsp:spPr>
        <a:xfrm>
          <a:off x="1351395" y="1767"/>
          <a:ext cx="3536130" cy="2121678"/>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sv-SE" sz="2800" b="0" i="0" kern="1200" dirty="0"/>
            <a:t>Råvaror: Gräs, matavfall, mm.</a:t>
          </a:r>
          <a:endParaRPr lang="nb-NO" sz="2000" kern="1200" dirty="0"/>
        </a:p>
      </dsp:txBody>
      <dsp:txXfrm>
        <a:off x="1351395" y="1767"/>
        <a:ext cx="3536130" cy="2121678"/>
      </dsp:txXfrm>
    </dsp:sp>
    <dsp:sp modelId="{0C6F1E6E-4AF4-7E40-BFCB-BEA7A3B298AA}">
      <dsp:nvSpPr>
        <dsp:cNvPr id="0" name=""/>
        <dsp:cNvSpPr/>
      </dsp:nvSpPr>
      <dsp:spPr>
        <a:xfrm>
          <a:off x="5241139" y="1767"/>
          <a:ext cx="3536130" cy="2121678"/>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sv-SE" sz="2800" b="0" i="0" kern="1200" dirty="0"/>
            <a:t>Processen: Termisk hydrolys</a:t>
          </a:r>
          <a:endParaRPr lang="nb-NO" sz="2000" kern="1200" dirty="0"/>
        </a:p>
      </dsp:txBody>
      <dsp:txXfrm>
        <a:off x="5241139" y="1767"/>
        <a:ext cx="3536130" cy="2121678"/>
      </dsp:txXfrm>
    </dsp:sp>
    <dsp:sp modelId="{12083EB9-4CDC-E345-BFAA-91362DDE2DD4}">
      <dsp:nvSpPr>
        <dsp:cNvPr id="0" name=""/>
        <dsp:cNvSpPr/>
      </dsp:nvSpPr>
      <dsp:spPr>
        <a:xfrm>
          <a:off x="1351395" y="2477059"/>
          <a:ext cx="3536130" cy="2121678"/>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150000"/>
            </a:lnSpc>
            <a:spcBef>
              <a:spcPct val="0"/>
            </a:spcBef>
            <a:spcAft>
              <a:spcPct val="35000"/>
            </a:spcAft>
            <a:buNone/>
          </a:pPr>
          <a:r>
            <a:rPr lang="sv-SE" sz="2300" b="0" i="0" kern="1200" dirty="0"/>
            <a:t>Utvinning av proteinet Uppvärmning, pressning, vätskeextraktion</a:t>
          </a:r>
          <a:endParaRPr lang="nb-NO" sz="2300" kern="1200" dirty="0"/>
        </a:p>
      </dsp:txBody>
      <dsp:txXfrm>
        <a:off x="1351395" y="2477059"/>
        <a:ext cx="3536130" cy="2121678"/>
      </dsp:txXfrm>
    </dsp:sp>
    <dsp:sp modelId="{21A4CB1D-5D74-CB47-8F6C-089CF75D371B}">
      <dsp:nvSpPr>
        <dsp:cNvPr id="0" name=""/>
        <dsp:cNvSpPr/>
      </dsp:nvSpPr>
      <dsp:spPr>
        <a:xfrm>
          <a:off x="5219886" y="2445170"/>
          <a:ext cx="3536130" cy="2121678"/>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sv-SE" sz="2800" b="0" i="0" kern="1200" dirty="0" err="1"/>
            <a:t>AnvändningsområdenProteinvätskan</a:t>
          </a:r>
          <a:r>
            <a:rPr lang="sv-SE" sz="2800" b="0" i="0" kern="1200" dirty="0"/>
            <a:t>
Den kvarvarande produkten</a:t>
          </a:r>
          <a:endParaRPr lang="nb-NO" sz="2400" kern="1200" dirty="0"/>
        </a:p>
      </dsp:txBody>
      <dsp:txXfrm>
        <a:off x="5219886" y="2445170"/>
        <a:ext cx="3536130" cy="212167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0B334-E1A8-4A1B-93F4-3A2965DDEF82}">
      <dsp:nvSpPr>
        <dsp:cNvPr id="0" name=""/>
        <dsp:cNvSpPr/>
      </dsp:nvSpPr>
      <dsp:spPr>
        <a:xfrm>
          <a:off x="0" y="4274804"/>
          <a:ext cx="4304981" cy="1403086"/>
        </a:xfrm>
        <a:prstGeom prst="rect">
          <a:avLst/>
        </a:prstGeom>
        <a:solidFill>
          <a:srgbClr val="E8EF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100000"/>
            </a:lnSpc>
            <a:spcBef>
              <a:spcPct val="0"/>
            </a:spcBef>
            <a:spcAft>
              <a:spcPct val="35000"/>
            </a:spcAft>
            <a:buNone/>
          </a:pPr>
          <a:r>
            <a:rPr lang="nb-NO" sz="2000" b="0" i="0" kern="1200" dirty="0">
              <a:solidFill>
                <a:srgbClr val="248587"/>
              </a:solidFill>
              <a:effectLst/>
              <a:latin typeface="Myriad Pro" panose="020B0503030403020204" pitchFamily="34" charset="0"/>
            </a:rPr>
            <a:t>Producerar gödsel lokalt </a:t>
          </a:r>
          <a:r>
            <a:rPr lang="nb-NO" sz="2000" b="0" i="0" kern="1200" dirty="0">
              <a:solidFill>
                <a:srgbClr val="248587"/>
              </a:solidFill>
              <a:effectLst/>
              <a:latin typeface="Myriad Pro" panose="020B0503030403020204" pitchFamily="34" charset="0"/>
              <a:sym typeface="Wingdings" pitchFamily="2" charset="2"/>
            </a:rPr>
            <a:t></a:t>
          </a:r>
          <a:r>
            <a:rPr lang="nb-NO" sz="2000" b="0" i="0" kern="1200" dirty="0">
              <a:solidFill>
                <a:srgbClr val="248587"/>
              </a:solidFill>
              <a:effectLst/>
              <a:latin typeface="Myriad Pro" panose="020B0503030403020204" pitchFamily="34" charset="0"/>
            </a:rPr>
            <a:t> minskar transporter</a:t>
          </a:r>
          <a:endParaRPr lang="nb-NO" sz="2000" kern="1200" dirty="0">
            <a:solidFill>
              <a:srgbClr val="248587"/>
            </a:solidFill>
          </a:endParaRPr>
        </a:p>
      </dsp:txBody>
      <dsp:txXfrm>
        <a:off x="0" y="4274804"/>
        <a:ext cx="4304981" cy="1403086"/>
      </dsp:txXfrm>
    </dsp:sp>
    <dsp:sp modelId="{C402FFFB-A29E-0F45-BBE1-65CE433C811F}">
      <dsp:nvSpPr>
        <dsp:cNvPr id="0" name=""/>
        <dsp:cNvSpPr/>
      </dsp:nvSpPr>
      <dsp:spPr>
        <a:xfrm rot="10800000">
          <a:off x="0" y="2137904"/>
          <a:ext cx="4304981" cy="2157946"/>
        </a:xfrm>
        <a:prstGeom prst="upArrowCallout">
          <a:avLst/>
        </a:prstGeom>
        <a:solidFill>
          <a:srgbClr val="E8EF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100000"/>
            </a:lnSpc>
            <a:spcBef>
              <a:spcPct val="0"/>
            </a:spcBef>
            <a:spcAft>
              <a:spcPct val="35000"/>
            </a:spcAft>
            <a:buNone/>
          </a:pPr>
          <a:r>
            <a:rPr lang="nb-NO" sz="2000" b="0" i="0" kern="1200" dirty="0">
              <a:solidFill>
                <a:srgbClr val="248587"/>
              </a:solidFill>
              <a:effectLst/>
              <a:latin typeface="Myriad Pro" panose="020B0503030403020204" pitchFamily="34" charset="0"/>
            </a:rPr>
            <a:t>Kväve </a:t>
          </a:r>
          <a:r>
            <a:rPr lang="nb-NO" sz="2000" b="0" i="0" kern="1200" dirty="0">
              <a:solidFill>
                <a:srgbClr val="248587"/>
              </a:solidFill>
              <a:effectLst/>
              <a:latin typeface="Myriad Pro" panose="020B0503030403020204" pitchFamily="34" charset="0"/>
              <a:sym typeface="Wingdings" pitchFamily="2" charset="2"/>
            </a:rPr>
            <a:t></a:t>
          </a:r>
          <a:r>
            <a:rPr lang="nb-NO" sz="2000" b="0" i="0" kern="1200" dirty="0">
              <a:solidFill>
                <a:srgbClr val="248587"/>
              </a:solidFill>
              <a:effectLst/>
              <a:latin typeface="Myriad Pro" panose="020B0503030403020204" pitchFamily="34" charset="0"/>
            </a:rPr>
            <a:t> gödsel</a:t>
          </a:r>
          <a:endParaRPr lang="nb-NO" sz="2000" kern="1200" dirty="0">
            <a:solidFill>
              <a:srgbClr val="248587"/>
            </a:solidFill>
          </a:endParaRPr>
        </a:p>
      </dsp:txBody>
      <dsp:txXfrm rot="10800000">
        <a:off x="0" y="2137904"/>
        <a:ext cx="4304981" cy="1402169"/>
      </dsp:txXfrm>
    </dsp:sp>
    <dsp:sp modelId="{B681BB11-ED15-0D4C-BBB1-C2F74D347A18}">
      <dsp:nvSpPr>
        <dsp:cNvPr id="0" name=""/>
        <dsp:cNvSpPr/>
      </dsp:nvSpPr>
      <dsp:spPr>
        <a:xfrm rot="10800000">
          <a:off x="0" y="1003"/>
          <a:ext cx="4304981" cy="2157946"/>
        </a:xfrm>
        <a:prstGeom prst="upArrowCallout">
          <a:avLst/>
        </a:prstGeom>
        <a:solidFill>
          <a:srgbClr val="E8EF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100000"/>
            </a:lnSpc>
            <a:spcBef>
              <a:spcPct val="0"/>
            </a:spcBef>
            <a:spcAft>
              <a:spcPct val="35000"/>
            </a:spcAft>
            <a:buNone/>
          </a:pPr>
          <a:r>
            <a:rPr lang="sv-SE" sz="2000" b="0" i="0" kern="1200" dirty="0">
              <a:solidFill>
                <a:srgbClr val="248587"/>
              </a:solidFill>
              <a:effectLst/>
              <a:latin typeface="Myriad Pro" panose="020B0503030403020204" pitchFamily="34" charset="0"/>
            </a:rPr>
            <a:t>N2Applied teknik minskar utsläppen av kväveoxider</a:t>
          </a:r>
          <a:endParaRPr lang="nb-NO" sz="2000" kern="1200" dirty="0">
            <a:solidFill>
              <a:srgbClr val="248587"/>
            </a:solidFill>
          </a:endParaRPr>
        </a:p>
      </dsp:txBody>
      <dsp:txXfrm rot="10800000">
        <a:off x="0" y="1003"/>
        <a:ext cx="4304981" cy="140216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451DBE-A685-3343-BB1C-14DBA4630475}">
      <dsp:nvSpPr>
        <dsp:cNvPr id="0" name=""/>
        <dsp:cNvSpPr/>
      </dsp:nvSpPr>
      <dsp:spPr>
        <a:xfrm>
          <a:off x="1512367" y="1497"/>
          <a:ext cx="2891842" cy="1735105"/>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50000"/>
            </a:lnSpc>
            <a:spcBef>
              <a:spcPct val="0"/>
            </a:spcBef>
            <a:spcAft>
              <a:spcPct val="35000"/>
            </a:spcAft>
            <a:buNone/>
          </a:pPr>
          <a:r>
            <a:rPr lang="sv-SE" sz="2000" kern="1200" dirty="0"/>
            <a:t>Extraktion av fosfor från avloppsslam</a:t>
          </a:r>
          <a:endParaRPr lang="nb-NO" sz="2000" kern="1200" dirty="0"/>
        </a:p>
      </dsp:txBody>
      <dsp:txXfrm>
        <a:off x="1512367" y="1497"/>
        <a:ext cx="2891842" cy="1735105"/>
      </dsp:txXfrm>
    </dsp:sp>
    <dsp:sp modelId="{A21F6B5E-6A63-FD4F-BB02-C15FB4990373}">
      <dsp:nvSpPr>
        <dsp:cNvPr id="0" name=""/>
        <dsp:cNvSpPr/>
      </dsp:nvSpPr>
      <dsp:spPr>
        <a:xfrm>
          <a:off x="2237583" y="2019957"/>
          <a:ext cx="2891842" cy="1735105"/>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50000"/>
            </a:lnSpc>
            <a:spcBef>
              <a:spcPct val="0"/>
            </a:spcBef>
            <a:spcAft>
              <a:spcPct val="35000"/>
            </a:spcAft>
            <a:buNone/>
          </a:pPr>
          <a:r>
            <a:rPr lang="sv-SE" sz="2000" kern="1200" dirty="0"/>
            <a:t>Upp till 90% fosforåtervinning</a:t>
          </a:r>
          <a:endParaRPr lang="nb-NO" sz="2000" kern="1200" dirty="0"/>
        </a:p>
      </dsp:txBody>
      <dsp:txXfrm>
        <a:off x="2237583" y="2019957"/>
        <a:ext cx="2891842" cy="1735105"/>
      </dsp:txXfrm>
    </dsp:sp>
    <dsp:sp modelId="{6541698D-2748-7A49-9816-9CE925E6E92D}">
      <dsp:nvSpPr>
        <dsp:cNvPr id="0" name=""/>
        <dsp:cNvSpPr/>
      </dsp:nvSpPr>
      <dsp:spPr>
        <a:xfrm>
          <a:off x="1512367" y="4050077"/>
          <a:ext cx="2891842" cy="1735105"/>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sv-SE" sz="2000" kern="1200" dirty="0"/>
            <a:t>Fördelar:
Avfall som en resurs
Undviker giftiga metaller från gruvdrift</a:t>
          </a:r>
          <a:endParaRPr lang="nb-NO" sz="2000" kern="1200" dirty="0"/>
        </a:p>
      </dsp:txBody>
      <dsp:txXfrm>
        <a:off x="1512367" y="4050077"/>
        <a:ext cx="2891842" cy="17351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79866-B355-5244-9425-EDB8B06C8B3A}">
      <dsp:nvSpPr>
        <dsp:cNvPr id="0" name=""/>
        <dsp:cNvSpPr/>
      </dsp:nvSpPr>
      <dsp:spPr>
        <a:xfrm>
          <a:off x="0" y="39687"/>
          <a:ext cx="3286125" cy="1971675"/>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sv-SE" sz="2800" kern="1200" dirty="0"/>
            <a:t>Bioraffinering: biogas och biogödsel </a:t>
          </a:r>
          <a:endParaRPr lang="en-US" sz="3600" kern="1200" dirty="0"/>
        </a:p>
      </dsp:txBody>
      <dsp:txXfrm>
        <a:off x="0" y="39687"/>
        <a:ext cx="3286125" cy="1971675"/>
      </dsp:txXfrm>
    </dsp:sp>
    <dsp:sp modelId="{B80AE3FA-5F9F-B347-9128-256605F466D1}">
      <dsp:nvSpPr>
        <dsp:cNvPr id="0" name=""/>
        <dsp:cNvSpPr/>
      </dsp:nvSpPr>
      <dsp:spPr>
        <a:xfrm>
          <a:off x="3614737" y="39687"/>
          <a:ext cx="3286125" cy="1971675"/>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sv-SE" sz="2800" kern="1200" dirty="0" err="1"/>
            <a:t>Pyrolys</a:t>
          </a:r>
          <a:r>
            <a:rPr lang="sv-SE" sz="2800" kern="1200" dirty="0"/>
            <a:t>: </a:t>
          </a:r>
          <a:r>
            <a:rPr lang="sv-SE" sz="2800" kern="1200" dirty="0" err="1"/>
            <a:t>biokol</a:t>
          </a:r>
          <a:r>
            <a:rPr lang="sv-SE" sz="2800" kern="1200" dirty="0"/>
            <a:t>, </a:t>
          </a:r>
          <a:r>
            <a:rPr lang="sv-SE" sz="2800" kern="1200" dirty="0" err="1"/>
            <a:t>bioolja</a:t>
          </a:r>
          <a:r>
            <a:rPr lang="sv-SE" sz="2800" kern="1200" dirty="0"/>
            <a:t> och </a:t>
          </a:r>
          <a:r>
            <a:rPr lang="sv-SE" sz="2800" kern="1200" dirty="0" err="1"/>
            <a:t>syngas</a:t>
          </a:r>
          <a:endParaRPr lang="en-US" sz="2800" kern="1200" dirty="0"/>
        </a:p>
      </dsp:txBody>
      <dsp:txXfrm>
        <a:off x="3614737" y="39687"/>
        <a:ext cx="3286125" cy="1971675"/>
      </dsp:txXfrm>
    </dsp:sp>
    <dsp:sp modelId="{AE231D71-EDA6-D244-A685-1815F0DE94D9}">
      <dsp:nvSpPr>
        <dsp:cNvPr id="0" name=""/>
        <dsp:cNvSpPr/>
      </dsp:nvSpPr>
      <dsp:spPr>
        <a:xfrm>
          <a:off x="7229475" y="39687"/>
          <a:ext cx="3286125" cy="1971675"/>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err="1"/>
            <a:t>Förgasning</a:t>
          </a:r>
          <a:endParaRPr lang="en-US" sz="2800" kern="1200" dirty="0"/>
        </a:p>
      </dsp:txBody>
      <dsp:txXfrm>
        <a:off x="7229475" y="39687"/>
        <a:ext cx="3286125" cy="1971675"/>
      </dsp:txXfrm>
    </dsp:sp>
    <dsp:sp modelId="{2BC5D87E-EBD8-FD44-80A3-934120406385}">
      <dsp:nvSpPr>
        <dsp:cNvPr id="0" name=""/>
        <dsp:cNvSpPr/>
      </dsp:nvSpPr>
      <dsp:spPr>
        <a:xfrm>
          <a:off x="0" y="2339975"/>
          <a:ext cx="3286125" cy="1971675"/>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b-NO" sz="2800" kern="1200" dirty="0"/>
            <a:t>Proteinutvinning </a:t>
          </a:r>
          <a:endParaRPr lang="en-US" sz="3000" kern="1200" dirty="0"/>
        </a:p>
      </dsp:txBody>
      <dsp:txXfrm>
        <a:off x="0" y="2339975"/>
        <a:ext cx="3286125" cy="1971675"/>
      </dsp:txXfrm>
    </dsp:sp>
    <dsp:sp modelId="{0607AAA8-30AB-8141-9572-876D4EC98023}">
      <dsp:nvSpPr>
        <dsp:cNvPr id="0" name=""/>
        <dsp:cNvSpPr/>
      </dsp:nvSpPr>
      <dsp:spPr>
        <a:xfrm>
          <a:off x="3614737" y="2339975"/>
          <a:ext cx="3286125" cy="1971675"/>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sv-SE" sz="2800" kern="1200" dirty="0" err="1"/>
            <a:t>Struvitutvinning</a:t>
          </a:r>
          <a:r>
            <a:rPr lang="sv-SE" sz="2800" kern="1200" dirty="0"/>
            <a:t> </a:t>
          </a:r>
          <a:r>
            <a:rPr lang="nb-NO" sz="2800" kern="1200" dirty="0"/>
            <a:t>&amp; Easy Mining</a:t>
          </a:r>
          <a:endParaRPr lang="en-US" sz="2800" kern="1200" dirty="0"/>
        </a:p>
      </dsp:txBody>
      <dsp:txXfrm>
        <a:off x="3614737" y="2339975"/>
        <a:ext cx="3286125" cy="1971675"/>
      </dsp:txXfrm>
    </dsp:sp>
    <dsp:sp modelId="{7AFC2F43-492B-6C48-8FBC-C8AFDA274E4D}">
      <dsp:nvSpPr>
        <dsp:cNvPr id="0" name=""/>
        <dsp:cNvSpPr/>
      </dsp:nvSpPr>
      <dsp:spPr>
        <a:xfrm>
          <a:off x="7229475" y="2339975"/>
          <a:ext cx="3286125" cy="1971675"/>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b-NO" sz="2800" kern="1200" dirty="0"/>
            <a:t>N2applied</a:t>
          </a:r>
          <a:endParaRPr lang="en-US" sz="2800" kern="1200" dirty="0"/>
        </a:p>
      </dsp:txBody>
      <dsp:txXfrm>
        <a:off x="7229475" y="2339975"/>
        <a:ext cx="3286125" cy="19716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3BA799-9843-E748-88E7-9CAD9AED2576}">
      <dsp:nvSpPr>
        <dsp:cNvPr id="0" name=""/>
        <dsp:cNvSpPr/>
      </dsp:nvSpPr>
      <dsp:spPr>
        <a:xfrm>
          <a:off x="0" y="204443"/>
          <a:ext cx="2526486" cy="1515892"/>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150000"/>
            </a:lnSpc>
            <a:spcBef>
              <a:spcPct val="0"/>
            </a:spcBef>
            <a:spcAft>
              <a:spcPct val="35000"/>
            </a:spcAft>
            <a:buNone/>
          </a:pPr>
          <a:r>
            <a:rPr lang="sv-SE" sz="2100" kern="1200" dirty="0">
              <a:latin typeface="Myriad Pro" panose="020B0503030403020204" pitchFamily="34" charset="0"/>
            </a:rPr>
            <a:t>Klimatnytta: Positiva effekter för klimatet</a:t>
          </a:r>
          <a:endParaRPr lang="nb-NO" sz="2100" kern="1200" dirty="0">
            <a:latin typeface="Myriad Pro" panose="020B0503030403020204" pitchFamily="34" charset="0"/>
          </a:endParaRPr>
        </a:p>
      </dsp:txBody>
      <dsp:txXfrm>
        <a:off x="0" y="204443"/>
        <a:ext cx="2526486" cy="1515892"/>
      </dsp:txXfrm>
    </dsp:sp>
    <dsp:sp modelId="{B9E41E96-C7E0-444E-9958-790DAC664822}">
      <dsp:nvSpPr>
        <dsp:cNvPr id="0" name=""/>
        <dsp:cNvSpPr/>
      </dsp:nvSpPr>
      <dsp:spPr>
        <a:xfrm>
          <a:off x="2779135" y="204443"/>
          <a:ext cx="2526486" cy="1515892"/>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150000"/>
            </a:lnSpc>
            <a:spcBef>
              <a:spcPct val="0"/>
            </a:spcBef>
            <a:spcAft>
              <a:spcPct val="35000"/>
            </a:spcAft>
            <a:buNone/>
          </a:pPr>
          <a:r>
            <a:rPr lang="sv-SE" sz="2100" kern="1200" dirty="0">
              <a:latin typeface="Myriad Pro" panose="020B0503030403020204" pitchFamily="34" charset="0"/>
            </a:rPr>
            <a:t>100 procent - vad betyder det?</a:t>
          </a:r>
          <a:endParaRPr lang="nb-NO" sz="2100" kern="1200" dirty="0">
            <a:latin typeface="Myriad Pro" panose="020B0503030403020204" pitchFamily="34" charset="0"/>
          </a:endParaRPr>
        </a:p>
      </dsp:txBody>
      <dsp:txXfrm>
        <a:off x="2779135" y="204443"/>
        <a:ext cx="2526486" cy="1515892"/>
      </dsp:txXfrm>
    </dsp:sp>
    <dsp:sp modelId="{9D63870F-1732-6C48-B286-AC3D625C3DB1}">
      <dsp:nvSpPr>
        <dsp:cNvPr id="0" name=""/>
        <dsp:cNvSpPr/>
      </dsp:nvSpPr>
      <dsp:spPr>
        <a:xfrm>
          <a:off x="5558271" y="204443"/>
          <a:ext cx="2526486" cy="1515892"/>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150000"/>
            </a:lnSpc>
            <a:spcBef>
              <a:spcPct val="0"/>
            </a:spcBef>
            <a:spcAft>
              <a:spcPct val="35000"/>
            </a:spcAft>
            <a:buNone/>
          </a:pPr>
          <a:r>
            <a:rPr lang="sv-SE" sz="2100" kern="1200" dirty="0">
              <a:latin typeface="Myriad Pro" panose="020B0503030403020204" pitchFamily="34" charset="0"/>
            </a:rPr>
            <a:t>Fördelar för miljön och klimatet</a:t>
          </a:r>
          <a:endParaRPr lang="nb-NO" sz="2100" kern="1200" dirty="0">
            <a:latin typeface="Myriad Pro" panose="020B0503030403020204" pitchFamily="34" charset="0"/>
          </a:endParaRPr>
        </a:p>
      </dsp:txBody>
      <dsp:txXfrm>
        <a:off x="5558271" y="204443"/>
        <a:ext cx="2526486" cy="1515892"/>
      </dsp:txXfrm>
    </dsp:sp>
    <dsp:sp modelId="{3762C9F7-4AF2-7C48-AD7C-99AE3F887DBF}">
      <dsp:nvSpPr>
        <dsp:cNvPr id="0" name=""/>
        <dsp:cNvSpPr/>
      </dsp:nvSpPr>
      <dsp:spPr>
        <a:xfrm>
          <a:off x="1389567" y="1972983"/>
          <a:ext cx="2526486" cy="1515892"/>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150000"/>
            </a:lnSpc>
            <a:spcBef>
              <a:spcPct val="0"/>
            </a:spcBef>
            <a:spcAft>
              <a:spcPct val="35000"/>
            </a:spcAft>
            <a:buNone/>
          </a:pPr>
          <a:r>
            <a:rPr lang="sv-SE" sz="2100" kern="1200" dirty="0">
              <a:latin typeface="Myriad Pro" panose="020B0503030403020204" pitchFamily="34" charset="0"/>
            </a:rPr>
            <a:t>Sociala klimatfördelar</a:t>
          </a:r>
          <a:endParaRPr lang="nb-NO" sz="2100" kern="1200" dirty="0">
            <a:latin typeface="Myriad Pro" panose="020B0503030403020204" pitchFamily="34" charset="0"/>
          </a:endParaRPr>
        </a:p>
      </dsp:txBody>
      <dsp:txXfrm>
        <a:off x="1389567" y="1972983"/>
        <a:ext cx="2526486" cy="1515892"/>
      </dsp:txXfrm>
    </dsp:sp>
    <dsp:sp modelId="{1710B9F6-3EC1-C144-9DBE-B3C4375C13D4}">
      <dsp:nvSpPr>
        <dsp:cNvPr id="0" name=""/>
        <dsp:cNvSpPr/>
      </dsp:nvSpPr>
      <dsp:spPr>
        <a:xfrm>
          <a:off x="4168703" y="1972983"/>
          <a:ext cx="2526486" cy="1515892"/>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150000"/>
            </a:lnSpc>
            <a:spcBef>
              <a:spcPct val="0"/>
            </a:spcBef>
            <a:spcAft>
              <a:spcPct val="35000"/>
            </a:spcAft>
            <a:buNone/>
          </a:pPr>
          <a:r>
            <a:rPr lang="nb-NO" sz="2100" kern="1200" dirty="0">
              <a:latin typeface="Myriad Pro" panose="020B0503030403020204" pitchFamily="34" charset="0"/>
            </a:rPr>
            <a:t>Ekonomiska </a:t>
          </a:r>
          <a:r>
            <a:rPr lang="sv-SE" sz="2100" kern="1200" dirty="0">
              <a:latin typeface="Myriad Pro" panose="020B0503030403020204" pitchFamily="34" charset="0"/>
            </a:rPr>
            <a:t>klimatfördelar</a:t>
          </a:r>
          <a:r>
            <a:rPr lang="nb-NO" sz="2100" kern="1200" dirty="0">
              <a:latin typeface="Myriad Pro" panose="020B0503030403020204" pitchFamily="34" charset="0"/>
            </a:rPr>
            <a:t> </a:t>
          </a:r>
        </a:p>
      </dsp:txBody>
      <dsp:txXfrm>
        <a:off x="4168703" y="1972983"/>
        <a:ext cx="2526486" cy="15158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C7A4DC-D8E4-2448-ACC6-F2919428168C}">
      <dsp:nvSpPr>
        <dsp:cNvPr id="0" name=""/>
        <dsp:cNvSpPr/>
      </dsp:nvSpPr>
      <dsp:spPr>
        <a:xfrm>
          <a:off x="0" y="111319"/>
          <a:ext cx="3860358" cy="1290130"/>
        </a:xfrm>
        <a:prstGeom prst="round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sv-SE" sz="1800" kern="1200" dirty="0"/>
            <a:t>Fördelen med att biogas ersätter fossila energibärare</a:t>
          </a:r>
          <a:endParaRPr lang="nb-NO" sz="1800" kern="1200" dirty="0"/>
        </a:p>
      </dsp:txBody>
      <dsp:txXfrm>
        <a:off x="62979" y="174298"/>
        <a:ext cx="3734400" cy="1164172"/>
      </dsp:txXfrm>
    </dsp:sp>
    <dsp:sp modelId="{A481776C-631A-FA4B-9425-3699B7D2F935}">
      <dsp:nvSpPr>
        <dsp:cNvPr id="0" name=""/>
        <dsp:cNvSpPr/>
      </dsp:nvSpPr>
      <dsp:spPr>
        <a:xfrm>
          <a:off x="0" y="1453289"/>
          <a:ext cx="3860358" cy="1290130"/>
        </a:xfrm>
        <a:prstGeom prst="round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sv-SE" sz="1800" kern="1200" dirty="0"/>
            <a:t>Fördelen med att CO2 från uppgradering av biogas ersätter fossilbaserad CO2</a:t>
          </a:r>
          <a:endParaRPr lang="nb-NO" sz="1800" kern="1200" dirty="0"/>
        </a:p>
      </dsp:txBody>
      <dsp:txXfrm>
        <a:off x="62979" y="1516268"/>
        <a:ext cx="3734400" cy="1164172"/>
      </dsp:txXfrm>
    </dsp:sp>
    <dsp:sp modelId="{E03F7BA0-D9A5-474B-B980-E7C6B8A2DDF5}">
      <dsp:nvSpPr>
        <dsp:cNvPr id="0" name=""/>
        <dsp:cNvSpPr/>
      </dsp:nvSpPr>
      <dsp:spPr>
        <a:xfrm>
          <a:off x="0" y="2795260"/>
          <a:ext cx="3860358" cy="1290130"/>
        </a:xfrm>
        <a:prstGeom prst="round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sv-SE" sz="1800" kern="1200" dirty="0"/>
            <a:t>Fördelarna med att ersätta mineralgödsel med rötrester</a:t>
          </a:r>
          <a:endParaRPr lang="nb-NO" sz="1800" kern="1200" dirty="0"/>
        </a:p>
      </dsp:txBody>
      <dsp:txXfrm>
        <a:off x="62979" y="2858239"/>
        <a:ext cx="3734400" cy="1164172"/>
      </dsp:txXfrm>
    </dsp:sp>
    <dsp:sp modelId="{4994656C-719B-714C-805B-DB22D35E776C}">
      <dsp:nvSpPr>
        <dsp:cNvPr id="0" name=""/>
        <dsp:cNvSpPr/>
      </dsp:nvSpPr>
      <dsp:spPr>
        <a:xfrm>
          <a:off x="0" y="4137231"/>
          <a:ext cx="3860358" cy="1290130"/>
        </a:xfrm>
        <a:prstGeom prst="round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sv-SE" sz="1800" kern="1200" dirty="0"/>
            <a:t>Fördelen med att avfall och gödningsresurser behandlas i biogasanläggningar som har en lägre klimatpåverkan än alternativ hantering</a:t>
          </a:r>
          <a:endParaRPr lang="nb-NO" sz="1800" kern="1200" dirty="0"/>
        </a:p>
      </dsp:txBody>
      <dsp:txXfrm>
        <a:off x="62979" y="4200210"/>
        <a:ext cx="3734400" cy="11641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17885-0382-1E40-85D4-A309BC379D5D}">
      <dsp:nvSpPr>
        <dsp:cNvPr id="0" name=""/>
        <dsp:cNvSpPr/>
      </dsp:nvSpPr>
      <dsp:spPr>
        <a:xfrm>
          <a:off x="0" y="0"/>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sv-SE" sz="2000" kern="1200" dirty="0"/>
            <a:t>Från biomassa till värdefulla produkter</a:t>
          </a:r>
          <a:endParaRPr lang="nb-NO" sz="2000" kern="1200" dirty="0"/>
        </a:p>
      </dsp:txBody>
      <dsp:txXfrm>
        <a:off x="760227" y="0"/>
        <a:ext cx="2280681" cy="1520453"/>
      </dsp:txXfrm>
    </dsp:sp>
    <dsp:sp modelId="{23A686D0-31A9-6640-8EFF-916E0720391C}">
      <dsp:nvSpPr>
        <dsp:cNvPr id="0" name=""/>
        <dsp:cNvSpPr/>
      </dsp:nvSpPr>
      <dsp:spPr>
        <a:xfrm>
          <a:off x="0" y="1809438"/>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sv-SE" sz="2000" kern="1200" dirty="0"/>
            <a:t>Process: Uppvärmning utan syre 500-600°C</a:t>
          </a:r>
          <a:endParaRPr lang="nb-NO" sz="2000" b="0" kern="1200" dirty="0">
            <a:solidFill>
              <a:schemeClr val="bg1"/>
            </a:solidFill>
          </a:endParaRPr>
        </a:p>
      </dsp:txBody>
      <dsp:txXfrm>
        <a:off x="760227" y="1809438"/>
        <a:ext cx="2280681" cy="1520453"/>
      </dsp:txXfrm>
    </dsp:sp>
    <dsp:sp modelId="{061B61F4-6BC5-CA41-B2C3-E8A827D76334}">
      <dsp:nvSpPr>
        <dsp:cNvPr id="0" name=""/>
        <dsp:cNvSpPr/>
      </dsp:nvSpPr>
      <dsp:spPr>
        <a:xfrm>
          <a:off x="0" y="3603854"/>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sv-SE" sz="2000" kern="1200" dirty="0"/>
            <a:t>Produkter: </a:t>
          </a:r>
          <a:r>
            <a:rPr lang="sv-SE" sz="2000" kern="1200" dirty="0" err="1"/>
            <a:t>biokol</a:t>
          </a:r>
          <a:r>
            <a:rPr lang="sv-SE" sz="2000" kern="1200" dirty="0"/>
            <a:t>, biogas, </a:t>
          </a:r>
          <a:r>
            <a:rPr lang="sv-SE" sz="2000" kern="1200" dirty="0" err="1"/>
            <a:t>bioolja</a:t>
          </a:r>
          <a:r>
            <a:rPr lang="sv-SE" sz="2000" kern="1200" dirty="0"/>
            <a:t> </a:t>
          </a:r>
          <a:endParaRPr lang="nb-NO" sz="2000" kern="1200" dirty="0"/>
        </a:p>
      </dsp:txBody>
      <dsp:txXfrm>
        <a:off x="760227" y="3603854"/>
        <a:ext cx="2280681" cy="152045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17885-0382-1E40-85D4-A309BC379D5D}">
      <dsp:nvSpPr>
        <dsp:cNvPr id="0" name=""/>
        <dsp:cNvSpPr/>
      </dsp:nvSpPr>
      <dsp:spPr>
        <a:xfrm>
          <a:off x="0" y="0"/>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Fra biomasse til verdifulle produkter</a:t>
          </a:r>
        </a:p>
      </dsp:txBody>
      <dsp:txXfrm>
        <a:off x="760227" y="0"/>
        <a:ext cx="2280681" cy="1520453"/>
      </dsp:txXfrm>
    </dsp:sp>
    <dsp:sp modelId="{23A686D0-31A9-6640-8EFF-916E0720391C}">
      <dsp:nvSpPr>
        <dsp:cNvPr id="0" name=""/>
        <dsp:cNvSpPr/>
      </dsp:nvSpPr>
      <dsp:spPr>
        <a:xfrm>
          <a:off x="0" y="1809438"/>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Prosess:</a:t>
          </a:r>
          <a:r>
            <a:rPr lang="nb-NO" sz="2000" b="0" i="0" kern="1200" dirty="0"/>
            <a:t> Oppvarming uten oksygen         500-600</a:t>
          </a:r>
          <a:r>
            <a:rPr lang="nb-NO" sz="2000" b="0" i="0" kern="1200" dirty="0">
              <a:solidFill>
                <a:schemeClr val="bg1"/>
              </a:solidFill>
              <a:effectLst/>
              <a:latin typeface="Myriad Pro" panose="020B0503030403020204" pitchFamily="34" charset="0"/>
              <a:cs typeface="Calibri" panose="020F0502020204030204" pitchFamily="34" charset="0"/>
            </a:rPr>
            <a:t>°</a:t>
          </a:r>
          <a:r>
            <a:rPr lang="nb-NO" sz="2000" b="0" i="0" kern="1200" dirty="0">
              <a:solidFill>
                <a:schemeClr val="bg1"/>
              </a:solidFill>
              <a:latin typeface="Myriad Pro" panose="020B0503030403020204" pitchFamily="34" charset="0"/>
              <a:cs typeface="Calibri" panose="020F0502020204030204" pitchFamily="34" charset="0"/>
            </a:rPr>
            <a:t>C</a:t>
          </a:r>
          <a:endParaRPr lang="nb-NO" sz="2000" b="0" kern="1200" dirty="0">
            <a:solidFill>
              <a:schemeClr val="bg1"/>
            </a:solidFill>
          </a:endParaRPr>
        </a:p>
      </dsp:txBody>
      <dsp:txXfrm>
        <a:off x="760227" y="1809438"/>
        <a:ext cx="2280681" cy="1520453"/>
      </dsp:txXfrm>
    </dsp:sp>
    <dsp:sp modelId="{061B61F4-6BC5-CA41-B2C3-E8A827D76334}">
      <dsp:nvSpPr>
        <dsp:cNvPr id="0" name=""/>
        <dsp:cNvSpPr/>
      </dsp:nvSpPr>
      <dsp:spPr>
        <a:xfrm>
          <a:off x="0" y="3603854"/>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b="0" i="0" kern="1200" dirty="0"/>
            <a:t>Nyttige produkter: Biokull, biogass, </a:t>
          </a:r>
          <a:r>
            <a:rPr lang="nb-NO" sz="2000" b="0" i="0" kern="1200" dirty="0" err="1"/>
            <a:t>bio</a:t>
          </a:r>
          <a:r>
            <a:rPr lang="nb-NO" sz="2000" b="0" i="0" kern="1200" dirty="0"/>
            <a:t>-olje</a:t>
          </a:r>
          <a:endParaRPr lang="nb-NO" sz="2000" kern="1200" dirty="0"/>
        </a:p>
      </dsp:txBody>
      <dsp:txXfrm>
        <a:off x="760227" y="3603854"/>
        <a:ext cx="2280681" cy="152045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17885-0382-1E40-85D4-A309BC379D5D}">
      <dsp:nvSpPr>
        <dsp:cNvPr id="0" name=""/>
        <dsp:cNvSpPr/>
      </dsp:nvSpPr>
      <dsp:spPr>
        <a:xfrm>
          <a:off x="0" y="0"/>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Fra biomasse til verdifulle produkter</a:t>
          </a:r>
        </a:p>
      </dsp:txBody>
      <dsp:txXfrm>
        <a:off x="760227" y="0"/>
        <a:ext cx="2280681" cy="1520453"/>
      </dsp:txXfrm>
    </dsp:sp>
    <dsp:sp modelId="{23A686D0-31A9-6640-8EFF-916E0720391C}">
      <dsp:nvSpPr>
        <dsp:cNvPr id="0" name=""/>
        <dsp:cNvSpPr/>
      </dsp:nvSpPr>
      <dsp:spPr>
        <a:xfrm>
          <a:off x="0" y="1809438"/>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Prosess:</a:t>
          </a:r>
          <a:r>
            <a:rPr lang="nb-NO" sz="2000" b="0" i="0" kern="1200" dirty="0"/>
            <a:t> Oppvarming uten oksygen         500-600</a:t>
          </a:r>
          <a:r>
            <a:rPr lang="nb-NO" sz="2000" b="0" i="0" kern="1200" dirty="0">
              <a:solidFill>
                <a:schemeClr val="bg1"/>
              </a:solidFill>
              <a:effectLst/>
              <a:latin typeface="Myriad Pro" panose="020B0503030403020204" pitchFamily="34" charset="0"/>
              <a:cs typeface="Calibri" panose="020F0502020204030204" pitchFamily="34" charset="0"/>
            </a:rPr>
            <a:t>°</a:t>
          </a:r>
          <a:r>
            <a:rPr lang="nb-NO" sz="2000" b="0" i="0" kern="1200" dirty="0">
              <a:solidFill>
                <a:schemeClr val="bg1"/>
              </a:solidFill>
              <a:latin typeface="Myriad Pro" panose="020B0503030403020204" pitchFamily="34" charset="0"/>
              <a:cs typeface="Calibri" panose="020F0502020204030204" pitchFamily="34" charset="0"/>
            </a:rPr>
            <a:t>C</a:t>
          </a:r>
          <a:endParaRPr lang="nb-NO" sz="2000" b="0" kern="1200" dirty="0">
            <a:solidFill>
              <a:schemeClr val="bg1"/>
            </a:solidFill>
          </a:endParaRPr>
        </a:p>
      </dsp:txBody>
      <dsp:txXfrm>
        <a:off x="760227" y="1809438"/>
        <a:ext cx="2280681" cy="1520453"/>
      </dsp:txXfrm>
    </dsp:sp>
    <dsp:sp modelId="{061B61F4-6BC5-CA41-B2C3-E8A827D76334}">
      <dsp:nvSpPr>
        <dsp:cNvPr id="0" name=""/>
        <dsp:cNvSpPr/>
      </dsp:nvSpPr>
      <dsp:spPr>
        <a:xfrm>
          <a:off x="0" y="3603854"/>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b="0" i="0" kern="1200" dirty="0"/>
            <a:t>Nyttige produkter: Biokull, biogass, </a:t>
          </a:r>
          <a:r>
            <a:rPr lang="nb-NO" sz="2000" b="0" i="0" kern="1200" dirty="0" err="1"/>
            <a:t>bio</a:t>
          </a:r>
          <a:r>
            <a:rPr lang="nb-NO" sz="2000" b="0" i="0" kern="1200" dirty="0"/>
            <a:t>-olje</a:t>
          </a:r>
          <a:endParaRPr lang="nb-NO" sz="2000" kern="1200" dirty="0"/>
        </a:p>
      </dsp:txBody>
      <dsp:txXfrm>
        <a:off x="760227" y="3603854"/>
        <a:ext cx="2280681" cy="152045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17885-0382-1E40-85D4-A309BC379D5D}">
      <dsp:nvSpPr>
        <dsp:cNvPr id="0" name=""/>
        <dsp:cNvSpPr/>
      </dsp:nvSpPr>
      <dsp:spPr>
        <a:xfrm>
          <a:off x="0" y="0"/>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Fra biomasse til verdifulle produkter</a:t>
          </a:r>
        </a:p>
      </dsp:txBody>
      <dsp:txXfrm>
        <a:off x="760227" y="0"/>
        <a:ext cx="2280681" cy="1520453"/>
      </dsp:txXfrm>
    </dsp:sp>
    <dsp:sp modelId="{23A686D0-31A9-6640-8EFF-916E0720391C}">
      <dsp:nvSpPr>
        <dsp:cNvPr id="0" name=""/>
        <dsp:cNvSpPr/>
      </dsp:nvSpPr>
      <dsp:spPr>
        <a:xfrm>
          <a:off x="0" y="1809438"/>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dirty="0"/>
            <a:t>Prosess:</a:t>
          </a:r>
          <a:r>
            <a:rPr lang="nb-NO" sz="2000" b="0" i="0" kern="1200" dirty="0"/>
            <a:t> Oppvarming uten oksygen         500-600</a:t>
          </a:r>
          <a:r>
            <a:rPr lang="nb-NO" sz="2000" b="0" i="0" kern="1200" dirty="0">
              <a:solidFill>
                <a:schemeClr val="bg1"/>
              </a:solidFill>
              <a:effectLst/>
              <a:latin typeface="Myriad Pro" panose="020B0503030403020204" pitchFamily="34" charset="0"/>
              <a:cs typeface="Calibri" panose="020F0502020204030204" pitchFamily="34" charset="0"/>
            </a:rPr>
            <a:t>°</a:t>
          </a:r>
          <a:r>
            <a:rPr lang="nb-NO" sz="2000" b="0" i="0" kern="1200" dirty="0">
              <a:solidFill>
                <a:schemeClr val="bg1"/>
              </a:solidFill>
              <a:latin typeface="Myriad Pro" panose="020B0503030403020204" pitchFamily="34" charset="0"/>
              <a:cs typeface="Calibri" panose="020F0502020204030204" pitchFamily="34" charset="0"/>
            </a:rPr>
            <a:t>C</a:t>
          </a:r>
          <a:endParaRPr lang="nb-NO" sz="2000" b="0" kern="1200" dirty="0">
            <a:solidFill>
              <a:schemeClr val="bg1"/>
            </a:solidFill>
          </a:endParaRPr>
        </a:p>
      </dsp:txBody>
      <dsp:txXfrm>
        <a:off x="760227" y="1809438"/>
        <a:ext cx="2280681" cy="1520453"/>
      </dsp:txXfrm>
    </dsp:sp>
    <dsp:sp modelId="{061B61F4-6BC5-CA41-B2C3-E8A827D76334}">
      <dsp:nvSpPr>
        <dsp:cNvPr id="0" name=""/>
        <dsp:cNvSpPr/>
      </dsp:nvSpPr>
      <dsp:spPr>
        <a:xfrm>
          <a:off x="0" y="3603854"/>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b="0" i="0" kern="1200" dirty="0"/>
            <a:t>Nyttige produkter: Biokull, biogass, </a:t>
          </a:r>
          <a:r>
            <a:rPr lang="nb-NO" sz="2000" b="0" i="0" kern="1200" dirty="0" err="1"/>
            <a:t>bio</a:t>
          </a:r>
          <a:r>
            <a:rPr lang="nb-NO" sz="2000" b="0" i="0" kern="1200" dirty="0"/>
            <a:t>-olje</a:t>
          </a:r>
          <a:endParaRPr lang="nb-NO" sz="2000" kern="1200" dirty="0"/>
        </a:p>
      </dsp:txBody>
      <dsp:txXfrm>
        <a:off x="760227" y="3603854"/>
        <a:ext cx="2280681" cy="152045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yriad Pro" panose="020B0503030403020204" pitchFamily="34" charset="0"/>
              </a:defRPr>
            </a:lvl1pPr>
          </a:lstStyle>
          <a:p>
            <a:endParaRPr lang="nb-NO" dirty="0"/>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yriad Pro" panose="020B0503030403020204" pitchFamily="34" charset="0"/>
              </a:defRPr>
            </a:lvl1pPr>
          </a:lstStyle>
          <a:p>
            <a:fld id="{BE402B9A-257E-E94F-AD28-CC0106B2229D}" type="datetimeFigureOut">
              <a:rPr lang="nb-NO" smtClean="0"/>
              <a:pPr/>
              <a:t>07.03.2025</a:t>
            </a:fld>
            <a:endParaRPr lang="nb-NO" dirty="0"/>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dirty="0"/>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yriad Pro" panose="020B0503030403020204" pitchFamily="34" charset="0"/>
              </a:defRPr>
            </a:lvl1pPr>
          </a:lstStyle>
          <a:p>
            <a:endParaRPr lang="nb-NO" dirty="0"/>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yriad Pro" panose="020B0503030403020204" pitchFamily="34" charset="0"/>
              </a:defRPr>
            </a:lvl1pPr>
          </a:lstStyle>
          <a:p>
            <a:fld id="{EBDAFCC5-7A41-034A-8D69-FDBE64A38FE4}" type="slidenum">
              <a:rPr lang="nb-NO" smtClean="0"/>
              <a:pPr/>
              <a:t>‹#›</a:t>
            </a:fld>
            <a:endParaRPr lang="nb-NO" dirty="0"/>
          </a:p>
        </p:txBody>
      </p:sp>
    </p:spTree>
    <p:extLst>
      <p:ext uri="{BB962C8B-B14F-4D97-AF65-F5344CB8AC3E}">
        <p14:creationId xmlns:p14="http://schemas.microsoft.com/office/powerpoint/2010/main" val="3225775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Myriad Pro" panose="020B0503030403020204" pitchFamily="34" charset="0"/>
        <a:ea typeface="+mn-ea"/>
        <a:cs typeface="+mn-cs"/>
      </a:defRPr>
    </a:lvl1pPr>
    <a:lvl2pPr marL="457200" algn="l" defTabSz="914400" rtl="0" eaLnBrk="1" latinLnBrk="0" hangingPunct="1">
      <a:defRPr sz="1200" b="0" i="0" kern="1200">
        <a:solidFill>
          <a:schemeClr val="tx1"/>
        </a:solidFill>
        <a:latin typeface="Myriad Pro" panose="020B0503030403020204" pitchFamily="34" charset="0"/>
        <a:ea typeface="+mn-ea"/>
        <a:cs typeface="+mn-cs"/>
      </a:defRPr>
    </a:lvl2pPr>
    <a:lvl3pPr marL="914400" algn="l" defTabSz="914400" rtl="0" eaLnBrk="1" latinLnBrk="0" hangingPunct="1">
      <a:defRPr sz="1200" b="0" i="0" kern="1200">
        <a:solidFill>
          <a:schemeClr val="tx1"/>
        </a:solidFill>
        <a:latin typeface="Myriad Pro" panose="020B0503030403020204" pitchFamily="34" charset="0"/>
        <a:ea typeface="+mn-ea"/>
        <a:cs typeface="+mn-cs"/>
      </a:defRPr>
    </a:lvl3pPr>
    <a:lvl4pPr marL="1371600" algn="l" defTabSz="914400" rtl="0" eaLnBrk="1" latinLnBrk="0" hangingPunct="1">
      <a:defRPr sz="1200" b="0" i="0" kern="1200">
        <a:solidFill>
          <a:schemeClr val="tx1"/>
        </a:solidFill>
        <a:latin typeface="Myriad Pro" panose="020B0503030403020204" pitchFamily="34" charset="0"/>
        <a:ea typeface="+mn-ea"/>
        <a:cs typeface="+mn-cs"/>
      </a:defRPr>
    </a:lvl4pPr>
    <a:lvl5pPr marL="1828800" algn="l" defTabSz="914400" rtl="0" eaLnBrk="1" latinLnBrk="0" hangingPunct="1">
      <a:defRPr sz="1200" b="0" i="0" kern="1200">
        <a:solidFill>
          <a:schemeClr val="tx1"/>
        </a:solidFill>
        <a:latin typeface="Myriad Pro" panose="020B05030304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a:t>
            </a:fld>
            <a:endParaRPr lang="nb-NO"/>
          </a:p>
        </p:txBody>
      </p:sp>
    </p:spTree>
    <p:extLst>
      <p:ext uri="{BB962C8B-B14F-4D97-AF65-F5344CB8AC3E}">
        <p14:creationId xmlns:p14="http://schemas.microsoft.com/office/powerpoint/2010/main" val="2951846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br>
              <a:rPr lang="nb-NO" dirty="0"/>
            </a:br>
            <a:r>
              <a:rPr lang="nb-NO" dirty="0"/>
              <a:t>Biogass: Energiløsning fra søppel, gjødsel og matrester</a:t>
            </a:r>
          </a:p>
          <a:p>
            <a:r>
              <a:rPr lang="nb-NO" dirty="0"/>
              <a:t>Organisk materiale i lukkede beholdere uten luft</a:t>
            </a:r>
          </a:p>
          <a:p>
            <a:r>
              <a:rPr lang="nb-NO" dirty="0"/>
              <a:t>Nedbrytning av organisk materiale av mikroorganismer</a:t>
            </a:r>
          </a:p>
          <a:p>
            <a:r>
              <a:rPr lang="nb-NO" dirty="0"/>
              <a:t>Biogassproduksjon: Metan, karbondioksid og vanndamp</a:t>
            </a:r>
          </a:p>
          <a:p>
            <a:r>
              <a:rPr lang="nb-NO" dirty="0"/>
              <a:t>Gjenbruk av farlige stoffer: Metan og karbondioksid fanges opp</a:t>
            </a:r>
          </a:p>
          <a:p>
            <a:r>
              <a:rPr lang="nb-NO" dirty="0"/>
              <a:t>Bruksområder: Varmeenergi, drivstoff til kjøretøy, elektrisitet</a:t>
            </a:r>
          </a:p>
          <a:p>
            <a:r>
              <a:rPr lang="nb-NO" dirty="0"/>
              <a:t>Viktig rolle i avfallshåndtering: 76% kildesortert matavfall til biogass (2020)</a:t>
            </a:r>
          </a:p>
          <a:p>
            <a:r>
              <a:rPr lang="nb-NO" dirty="0"/>
              <a:t>Bruk i byer som Oslo: Bussdrift på biogass for å redusere avfall og erstatte fossile brensler</a:t>
            </a:r>
          </a:p>
          <a:p>
            <a:endParaRPr lang="nb-NO" dirty="0"/>
          </a:p>
          <a:p>
            <a:endParaRPr lang="nb-NO" dirty="0"/>
          </a:p>
          <a:p>
            <a:pPr algn="l">
              <a:buFont typeface="Arial" panose="020B0604020202020204" pitchFamily="34" charset="0"/>
              <a:buChar char="•"/>
            </a:pPr>
            <a:r>
              <a:rPr lang="nb-NO" dirty="0">
                <a:solidFill>
                  <a:srgbClr val="374151"/>
                </a:solidFill>
                <a:effectLst/>
              </a:rPr>
              <a:t>Biogassproduksjon gir bonusproduktet: biogjødsel</a:t>
            </a:r>
          </a:p>
          <a:p>
            <a:pPr algn="l">
              <a:buFont typeface="Arial" panose="020B0604020202020204" pitchFamily="34" charset="0"/>
              <a:buChar char="•"/>
            </a:pPr>
            <a:r>
              <a:rPr lang="nb-NO" dirty="0">
                <a:solidFill>
                  <a:srgbClr val="374151"/>
                </a:solidFill>
                <a:effectLst/>
              </a:rPr>
              <a:t>Biogjødsel: Næringsrik gjødsel med karbon</a:t>
            </a:r>
          </a:p>
          <a:p>
            <a:pPr algn="l">
              <a:buFont typeface="Arial" panose="020B0604020202020204" pitchFamily="34" charset="0"/>
              <a:buChar char="•"/>
            </a:pPr>
            <a:r>
              <a:rPr lang="nb-NO" dirty="0">
                <a:solidFill>
                  <a:srgbClr val="374151"/>
                </a:solidFill>
                <a:effectLst/>
              </a:rPr>
              <a:t>Egnet for matproduksjon og karbonoppbygging i jord</a:t>
            </a:r>
          </a:p>
          <a:p>
            <a:pPr algn="l">
              <a:buFont typeface="Arial" panose="020B0604020202020204" pitchFamily="34" charset="0"/>
              <a:buChar char="•"/>
            </a:pPr>
            <a:r>
              <a:rPr lang="nb-NO" dirty="0">
                <a:solidFill>
                  <a:srgbClr val="374151"/>
                </a:solidFill>
                <a:effectLst/>
              </a:rPr>
              <a:t>Karbon viktig for jordkvalitet, næringskilde for mikroorganismer</a:t>
            </a:r>
          </a:p>
          <a:p>
            <a:pPr algn="l">
              <a:buFont typeface="Arial" panose="020B0604020202020204" pitchFamily="34" charset="0"/>
              <a:buChar char="•"/>
            </a:pPr>
            <a:r>
              <a:rPr lang="nb-NO" dirty="0">
                <a:solidFill>
                  <a:srgbClr val="374151"/>
                </a:solidFill>
                <a:effectLst/>
              </a:rPr>
              <a:t>Bidrar til fuktighet og forbedret jordstruktur</a:t>
            </a:r>
          </a:p>
          <a:p>
            <a:pPr algn="l">
              <a:buFont typeface="Arial" panose="020B0604020202020204" pitchFamily="34" charset="0"/>
              <a:buChar char="•"/>
            </a:pPr>
            <a:r>
              <a:rPr lang="nb-NO" dirty="0">
                <a:solidFill>
                  <a:srgbClr val="374151"/>
                </a:solidFill>
                <a:effectLst/>
              </a:rPr>
              <a:t>Flytende konsistens lik tynn husdyrgjødsel</a:t>
            </a:r>
          </a:p>
          <a:p>
            <a:pPr algn="l">
              <a:buFont typeface="Arial" panose="020B0604020202020204" pitchFamily="34" charset="0"/>
              <a:buChar char="•"/>
            </a:pPr>
            <a:r>
              <a:rPr lang="nb-NO" dirty="0">
                <a:solidFill>
                  <a:srgbClr val="374151"/>
                </a:solidFill>
                <a:effectLst/>
              </a:rPr>
              <a:t>Kan brukes med samme utstyr som tynn husdyrgjødsel</a:t>
            </a:r>
          </a:p>
          <a:p>
            <a:pPr algn="l">
              <a:buFont typeface="Arial" panose="020B0604020202020204" pitchFamily="34" charset="0"/>
              <a:buChar char="•"/>
            </a:pPr>
            <a:r>
              <a:rPr lang="nb-NO" dirty="0">
                <a:solidFill>
                  <a:srgbClr val="374151"/>
                </a:solidFill>
                <a:effectLst/>
              </a:rPr>
              <a:t>Miljøvennlig alternativ til kunstgjødsel uten skadelige kjemikalier</a:t>
            </a:r>
          </a:p>
          <a:p>
            <a:pPr algn="l">
              <a:buFont typeface="Arial" panose="020B0604020202020204" pitchFamily="34" charset="0"/>
              <a:buChar char="•"/>
            </a:pPr>
            <a:r>
              <a:rPr lang="nb-NO" dirty="0">
                <a:solidFill>
                  <a:srgbClr val="374151"/>
                </a:solidFill>
                <a:effectLst/>
              </a:rPr>
              <a:t>Opprettholder jordens helse</a:t>
            </a:r>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10</a:t>
            </a:fld>
            <a:endParaRPr lang="nb-NO"/>
          </a:p>
        </p:txBody>
      </p:sp>
    </p:spTree>
    <p:extLst>
      <p:ext uri="{BB962C8B-B14F-4D97-AF65-F5344CB8AC3E}">
        <p14:creationId xmlns:p14="http://schemas.microsoft.com/office/powerpoint/2010/main" val="3786377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br>
              <a:rPr lang="nb-NO" dirty="0"/>
            </a:br>
            <a:r>
              <a:rPr lang="nb-NO" dirty="0"/>
              <a:t>Biogass: Energiløsning fra søppel, gjødsel og matrester</a:t>
            </a:r>
          </a:p>
          <a:p>
            <a:r>
              <a:rPr lang="nb-NO" dirty="0"/>
              <a:t>Organisk materiale i lukkede beholdere uten luft</a:t>
            </a:r>
          </a:p>
          <a:p>
            <a:r>
              <a:rPr lang="nb-NO" dirty="0"/>
              <a:t>Nedbrytning av organisk materiale av mikroorganismer</a:t>
            </a:r>
          </a:p>
          <a:p>
            <a:r>
              <a:rPr lang="nb-NO" dirty="0"/>
              <a:t>Biogassproduksjon: Metan, karbondioksid og vanndamp</a:t>
            </a:r>
          </a:p>
          <a:p>
            <a:r>
              <a:rPr lang="nb-NO" dirty="0"/>
              <a:t>Gjenbruk av farlige stoffer: Metan og karbondioksid fanges opp</a:t>
            </a:r>
          </a:p>
          <a:p>
            <a:r>
              <a:rPr lang="nb-NO" dirty="0"/>
              <a:t>Bruksområder: Varmeenergi, drivstoff til kjøretøy, elektrisitet</a:t>
            </a:r>
          </a:p>
          <a:p>
            <a:r>
              <a:rPr lang="nb-NO" dirty="0"/>
              <a:t>Viktig rolle i avfallshåndtering: 76% kildesortert matavfall til biogass (2020)</a:t>
            </a:r>
          </a:p>
          <a:p>
            <a:r>
              <a:rPr lang="nb-NO" dirty="0"/>
              <a:t>Bruk i byer som Oslo: Bussdrift på biogass for å redusere avfall og erstatte fossile brensler</a:t>
            </a:r>
          </a:p>
          <a:p>
            <a:endParaRPr lang="nb-NO" dirty="0"/>
          </a:p>
          <a:p>
            <a:endParaRPr lang="nb-NO" dirty="0"/>
          </a:p>
          <a:p>
            <a:pPr algn="l">
              <a:buFont typeface="Arial" panose="020B0604020202020204" pitchFamily="34" charset="0"/>
              <a:buChar char="•"/>
            </a:pPr>
            <a:r>
              <a:rPr lang="nb-NO" dirty="0">
                <a:solidFill>
                  <a:srgbClr val="374151"/>
                </a:solidFill>
                <a:effectLst/>
              </a:rPr>
              <a:t>Biogassproduksjon gir bonusproduktet: biogjødsel</a:t>
            </a:r>
          </a:p>
          <a:p>
            <a:pPr algn="l">
              <a:buFont typeface="Arial" panose="020B0604020202020204" pitchFamily="34" charset="0"/>
              <a:buChar char="•"/>
            </a:pPr>
            <a:r>
              <a:rPr lang="nb-NO" dirty="0">
                <a:solidFill>
                  <a:srgbClr val="374151"/>
                </a:solidFill>
                <a:effectLst/>
              </a:rPr>
              <a:t>Biogjødsel: Næringsrik gjødsel med karbon</a:t>
            </a:r>
          </a:p>
          <a:p>
            <a:pPr algn="l">
              <a:buFont typeface="Arial" panose="020B0604020202020204" pitchFamily="34" charset="0"/>
              <a:buChar char="•"/>
            </a:pPr>
            <a:r>
              <a:rPr lang="nb-NO" dirty="0">
                <a:solidFill>
                  <a:srgbClr val="374151"/>
                </a:solidFill>
                <a:effectLst/>
              </a:rPr>
              <a:t>Egnet for matproduksjon og karbonoppbygging i jord</a:t>
            </a:r>
          </a:p>
          <a:p>
            <a:pPr algn="l">
              <a:buFont typeface="Arial" panose="020B0604020202020204" pitchFamily="34" charset="0"/>
              <a:buChar char="•"/>
            </a:pPr>
            <a:r>
              <a:rPr lang="nb-NO" dirty="0">
                <a:solidFill>
                  <a:srgbClr val="374151"/>
                </a:solidFill>
                <a:effectLst/>
              </a:rPr>
              <a:t>Karbon viktig for jordkvalitet, næringskilde for mikroorganismer</a:t>
            </a:r>
          </a:p>
          <a:p>
            <a:pPr algn="l">
              <a:buFont typeface="Arial" panose="020B0604020202020204" pitchFamily="34" charset="0"/>
              <a:buChar char="•"/>
            </a:pPr>
            <a:r>
              <a:rPr lang="nb-NO" dirty="0">
                <a:solidFill>
                  <a:srgbClr val="374151"/>
                </a:solidFill>
                <a:effectLst/>
              </a:rPr>
              <a:t>Bidrar til fuktighet og forbedret jordstruktur</a:t>
            </a:r>
          </a:p>
          <a:p>
            <a:pPr algn="l">
              <a:buFont typeface="Arial" panose="020B0604020202020204" pitchFamily="34" charset="0"/>
              <a:buChar char="•"/>
            </a:pPr>
            <a:r>
              <a:rPr lang="nb-NO" dirty="0">
                <a:solidFill>
                  <a:srgbClr val="374151"/>
                </a:solidFill>
                <a:effectLst/>
              </a:rPr>
              <a:t>Flytende konsistens lik tynn husdyrgjødsel</a:t>
            </a:r>
          </a:p>
          <a:p>
            <a:pPr algn="l">
              <a:buFont typeface="Arial" panose="020B0604020202020204" pitchFamily="34" charset="0"/>
              <a:buChar char="•"/>
            </a:pPr>
            <a:r>
              <a:rPr lang="nb-NO" dirty="0">
                <a:solidFill>
                  <a:srgbClr val="374151"/>
                </a:solidFill>
                <a:effectLst/>
              </a:rPr>
              <a:t>Kan brukes med samme utstyr som tynn husdyrgjødsel</a:t>
            </a:r>
          </a:p>
          <a:p>
            <a:pPr algn="l">
              <a:buFont typeface="Arial" panose="020B0604020202020204" pitchFamily="34" charset="0"/>
              <a:buChar char="•"/>
            </a:pPr>
            <a:r>
              <a:rPr lang="nb-NO" dirty="0">
                <a:solidFill>
                  <a:srgbClr val="374151"/>
                </a:solidFill>
                <a:effectLst/>
              </a:rPr>
              <a:t>Miljøvennlig alternativ til kunstgjødsel uten skadelige kjemikalier</a:t>
            </a:r>
          </a:p>
          <a:p>
            <a:pPr algn="l">
              <a:buFont typeface="Arial" panose="020B0604020202020204" pitchFamily="34" charset="0"/>
              <a:buChar char="•"/>
            </a:pPr>
            <a:r>
              <a:rPr lang="nb-NO" dirty="0">
                <a:solidFill>
                  <a:srgbClr val="374151"/>
                </a:solidFill>
                <a:effectLst/>
              </a:rPr>
              <a:t>Opprettholder jordens helse</a:t>
            </a:r>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11</a:t>
            </a:fld>
            <a:endParaRPr lang="nb-NO"/>
          </a:p>
        </p:txBody>
      </p:sp>
    </p:spTree>
    <p:extLst>
      <p:ext uri="{BB962C8B-B14F-4D97-AF65-F5344CB8AC3E}">
        <p14:creationId xmlns:p14="http://schemas.microsoft.com/office/powerpoint/2010/main" val="3218916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12</a:t>
            </a:fld>
            <a:endParaRPr lang="nb-NO"/>
          </a:p>
        </p:txBody>
      </p:sp>
    </p:spTree>
    <p:extLst>
      <p:ext uri="{BB962C8B-B14F-4D97-AF65-F5344CB8AC3E}">
        <p14:creationId xmlns:p14="http://schemas.microsoft.com/office/powerpoint/2010/main" val="1961896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13</a:t>
            </a:fld>
            <a:endParaRPr lang="nb-NO"/>
          </a:p>
        </p:txBody>
      </p:sp>
    </p:spTree>
    <p:extLst>
      <p:ext uri="{BB962C8B-B14F-4D97-AF65-F5344CB8AC3E}">
        <p14:creationId xmlns:p14="http://schemas.microsoft.com/office/powerpoint/2010/main" val="2568070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16</a:t>
            </a:fld>
            <a:endParaRPr lang="nb-NO"/>
          </a:p>
        </p:txBody>
      </p:sp>
    </p:spTree>
    <p:extLst>
      <p:ext uri="{BB962C8B-B14F-4D97-AF65-F5344CB8AC3E}">
        <p14:creationId xmlns:p14="http://schemas.microsoft.com/office/powerpoint/2010/main" val="1532208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17</a:t>
            </a:fld>
            <a:endParaRPr lang="nb-NO"/>
          </a:p>
        </p:txBody>
      </p:sp>
    </p:spTree>
    <p:extLst>
      <p:ext uri="{BB962C8B-B14F-4D97-AF65-F5344CB8AC3E}">
        <p14:creationId xmlns:p14="http://schemas.microsoft.com/office/powerpoint/2010/main" val="3510538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18</a:t>
            </a:fld>
            <a:endParaRPr lang="nb-NO"/>
          </a:p>
        </p:txBody>
      </p:sp>
    </p:spTree>
    <p:extLst>
      <p:ext uri="{BB962C8B-B14F-4D97-AF65-F5344CB8AC3E}">
        <p14:creationId xmlns:p14="http://schemas.microsoft.com/office/powerpoint/2010/main" val="1338111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19</a:t>
            </a:fld>
            <a:endParaRPr lang="nb-NO"/>
          </a:p>
        </p:txBody>
      </p:sp>
    </p:spTree>
    <p:extLst>
      <p:ext uri="{BB962C8B-B14F-4D97-AF65-F5344CB8AC3E}">
        <p14:creationId xmlns:p14="http://schemas.microsoft.com/office/powerpoint/2010/main" val="2632822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20</a:t>
            </a:fld>
            <a:endParaRPr lang="nb-NO"/>
          </a:p>
        </p:txBody>
      </p:sp>
    </p:spTree>
    <p:extLst>
      <p:ext uri="{BB962C8B-B14F-4D97-AF65-F5344CB8AC3E}">
        <p14:creationId xmlns:p14="http://schemas.microsoft.com/office/powerpoint/2010/main" val="3767792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21</a:t>
            </a:fld>
            <a:endParaRPr lang="nb-NO"/>
          </a:p>
        </p:txBody>
      </p:sp>
    </p:spTree>
    <p:extLst>
      <p:ext uri="{BB962C8B-B14F-4D97-AF65-F5344CB8AC3E}">
        <p14:creationId xmlns:p14="http://schemas.microsoft.com/office/powerpoint/2010/main" val="2849152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a:t>
            </a:fld>
            <a:endParaRPr lang="nb-NO"/>
          </a:p>
        </p:txBody>
      </p:sp>
    </p:spTree>
    <p:extLst>
      <p:ext uri="{BB962C8B-B14F-4D97-AF65-F5344CB8AC3E}">
        <p14:creationId xmlns:p14="http://schemas.microsoft.com/office/powerpoint/2010/main" val="7361072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22</a:t>
            </a:fld>
            <a:endParaRPr lang="nb-NO"/>
          </a:p>
        </p:txBody>
      </p:sp>
    </p:spTree>
    <p:extLst>
      <p:ext uri="{BB962C8B-B14F-4D97-AF65-F5344CB8AC3E}">
        <p14:creationId xmlns:p14="http://schemas.microsoft.com/office/powerpoint/2010/main" val="2649756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23</a:t>
            </a:fld>
            <a:endParaRPr lang="nb-NO"/>
          </a:p>
        </p:txBody>
      </p:sp>
    </p:spTree>
    <p:extLst>
      <p:ext uri="{BB962C8B-B14F-4D97-AF65-F5344CB8AC3E}">
        <p14:creationId xmlns:p14="http://schemas.microsoft.com/office/powerpoint/2010/main" val="1385284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24</a:t>
            </a:fld>
            <a:endParaRPr lang="nb-NO"/>
          </a:p>
        </p:txBody>
      </p:sp>
    </p:spTree>
    <p:extLst>
      <p:ext uri="{BB962C8B-B14F-4D97-AF65-F5344CB8AC3E}">
        <p14:creationId xmlns:p14="http://schemas.microsoft.com/office/powerpoint/2010/main" val="39076733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25</a:t>
            </a:fld>
            <a:endParaRPr lang="nb-NO"/>
          </a:p>
        </p:txBody>
      </p:sp>
    </p:spTree>
    <p:extLst>
      <p:ext uri="{BB962C8B-B14F-4D97-AF65-F5344CB8AC3E}">
        <p14:creationId xmlns:p14="http://schemas.microsoft.com/office/powerpoint/2010/main" val="4146701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28</a:t>
            </a:fld>
            <a:endParaRPr lang="nb-NO"/>
          </a:p>
        </p:txBody>
      </p:sp>
    </p:spTree>
    <p:extLst>
      <p:ext uri="{BB962C8B-B14F-4D97-AF65-F5344CB8AC3E}">
        <p14:creationId xmlns:p14="http://schemas.microsoft.com/office/powerpoint/2010/main" val="18154972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29</a:t>
            </a:fld>
            <a:endParaRPr lang="nb-NO"/>
          </a:p>
        </p:txBody>
      </p:sp>
    </p:spTree>
    <p:extLst>
      <p:ext uri="{BB962C8B-B14F-4D97-AF65-F5344CB8AC3E}">
        <p14:creationId xmlns:p14="http://schemas.microsoft.com/office/powerpoint/2010/main" val="32515627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30</a:t>
            </a:fld>
            <a:endParaRPr lang="nb-NO"/>
          </a:p>
        </p:txBody>
      </p:sp>
    </p:spTree>
    <p:extLst>
      <p:ext uri="{BB962C8B-B14F-4D97-AF65-F5344CB8AC3E}">
        <p14:creationId xmlns:p14="http://schemas.microsoft.com/office/powerpoint/2010/main" val="9701392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31</a:t>
            </a:fld>
            <a:endParaRPr lang="nb-NO"/>
          </a:p>
        </p:txBody>
      </p:sp>
    </p:spTree>
    <p:extLst>
      <p:ext uri="{BB962C8B-B14F-4D97-AF65-F5344CB8AC3E}">
        <p14:creationId xmlns:p14="http://schemas.microsoft.com/office/powerpoint/2010/main" val="31162391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32</a:t>
            </a:fld>
            <a:endParaRPr lang="nb-NO"/>
          </a:p>
        </p:txBody>
      </p:sp>
    </p:spTree>
    <p:extLst>
      <p:ext uri="{BB962C8B-B14F-4D97-AF65-F5344CB8AC3E}">
        <p14:creationId xmlns:p14="http://schemas.microsoft.com/office/powerpoint/2010/main" val="23205663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33</a:t>
            </a:fld>
            <a:endParaRPr lang="nb-NO"/>
          </a:p>
        </p:txBody>
      </p:sp>
    </p:spTree>
    <p:extLst>
      <p:ext uri="{BB962C8B-B14F-4D97-AF65-F5344CB8AC3E}">
        <p14:creationId xmlns:p14="http://schemas.microsoft.com/office/powerpoint/2010/main" val="2494559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3</a:t>
            </a:fld>
            <a:endParaRPr lang="nb-NO"/>
          </a:p>
        </p:txBody>
      </p:sp>
    </p:spTree>
    <p:extLst>
      <p:ext uri="{BB962C8B-B14F-4D97-AF65-F5344CB8AC3E}">
        <p14:creationId xmlns:p14="http://schemas.microsoft.com/office/powerpoint/2010/main" val="93675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4</a:t>
            </a:fld>
            <a:endParaRPr lang="nb-NO"/>
          </a:p>
        </p:txBody>
      </p:sp>
    </p:spTree>
    <p:extLst>
      <p:ext uri="{BB962C8B-B14F-4D97-AF65-F5344CB8AC3E}">
        <p14:creationId xmlns:p14="http://schemas.microsoft.com/office/powerpoint/2010/main" val="3064710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5</a:t>
            </a:fld>
            <a:endParaRPr lang="nb-NO"/>
          </a:p>
        </p:txBody>
      </p:sp>
    </p:spTree>
    <p:extLst>
      <p:ext uri="{BB962C8B-B14F-4D97-AF65-F5344CB8AC3E}">
        <p14:creationId xmlns:p14="http://schemas.microsoft.com/office/powerpoint/2010/main" val="723716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6</a:t>
            </a:fld>
            <a:endParaRPr lang="nb-NO"/>
          </a:p>
        </p:txBody>
      </p:sp>
    </p:spTree>
    <p:extLst>
      <p:ext uri="{BB962C8B-B14F-4D97-AF65-F5344CB8AC3E}">
        <p14:creationId xmlns:p14="http://schemas.microsoft.com/office/powerpoint/2010/main" val="3539508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7</a:t>
            </a:fld>
            <a:endParaRPr lang="nb-NO"/>
          </a:p>
        </p:txBody>
      </p:sp>
    </p:spTree>
    <p:extLst>
      <p:ext uri="{BB962C8B-B14F-4D97-AF65-F5344CB8AC3E}">
        <p14:creationId xmlns:p14="http://schemas.microsoft.com/office/powerpoint/2010/main" val="325847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8</a:t>
            </a:fld>
            <a:endParaRPr lang="nb-NO"/>
          </a:p>
        </p:txBody>
      </p:sp>
    </p:spTree>
    <p:extLst>
      <p:ext uri="{BB962C8B-B14F-4D97-AF65-F5344CB8AC3E}">
        <p14:creationId xmlns:p14="http://schemas.microsoft.com/office/powerpoint/2010/main" val="1967939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7D078F1-D2B9-364A-9283-330D7B32ED0B}" type="slidenum">
              <a:rPr lang="nb-NO" smtClean="0"/>
              <a:t>9</a:t>
            </a:fld>
            <a:endParaRPr lang="nb-NO"/>
          </a:p>
        </p:txBody>
      </p:sp>
    </p:spTree>
    <p:extLst>
      <p:ext uri="{BB962C8B-B14F-4D97-AF65-F5344CB8AC3E}">
        <p14:creationId xmlns:p14="http://schemas.microsoft.com/office/powerpoint/2010/main" val="3181389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fld id="{CAB91CBD-B5C5-7245-9DAB-17046A5BEFC2}" type="datetimeFigureOut">
              <a:rPr lang="nb-NO" smtClean="0"/>
              <a:t>07.03.2025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2158419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CAB91CBD-B5C5-7245-9DAB-17046A5BEFC2}" type="datetimeFigureOut">
              <a:rPr lang="nb-NO" smtClean="0"/>
              <a:t>07.03.2025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3098694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b-NO"/>
              <a:t>Klikk for å redigere tittelstil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CAB91CBD-B5C5-7245-9DAB-17046A5BEFC2}" type="datetimeFigureOut">
              <a:rPr lang="nb-NO" smtClean="0"/>
              <a:t>07.03.2025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3869395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CAB91CBD-B5C5-7245-9DAB-17046A5BEFC2}" type="datetimeFigureOut">
              <a:rPr lang="nb-NO" smtClean="0"/>
              <a:t>07.03.2025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1175591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CAB91CBD-B5C5-7245-9DAB-17046A5BEFC2}" type="datetimeFigureOut">
              <a:rPr lang="nb-NO" smtClean="0"/>
              <a:t>07.03.2025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2335156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CAB91CBD-B5C5-7245-9DAB-17046A5BEFC2}" type="datetimeFigureOut">
              <a:rPr lang="nb-NO" smtClean="0"/>
              <a:t>07.03.2025</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3813085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b-NO"/>
              <a:t>Klikk for å redigere tittelstil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CAB91CBD-B5C5-7245-9DAB-17046A5BEFC2}" type="datetimeFigureOut">
              <a:rPr lang="nb-NO" smtClean="0"/>
              <a:t>07.03.2025</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1622648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CAB91CBD-B5C5-7245-9DAB-17046A5BEFC2}" type="datetimeFigureOut">
              <a:rPr lang="nb-NO" smtClean="0"/>
              <a:t>07.03.2025</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1762144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B91CBD-B5C5-7245-9DAB-17046A5BEFC2}" type="datetimeFigureOut">
              <a:rPr lang="nb-NO" smtClean="0"/>
              <a:t>07.03.2025</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2089926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CAB91CBD-B5C5-7245-9DAB-17046A5BEFC2}" type="datetimeFigureOut">
              <a:rPr lang="nb-NO" smtClean="0"/>
              <a:t>07.03.2025</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701057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CAB91CBD-B5C5-7245-9DAB-17046A5BEFC2}" type="datetimeFigureOut">
              <a:rPr lang="nb-NO" smtClean="0"/>
              <a:t>07.03.2025</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4293569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B91CBD-B5C5-7245-9DAB-17046A5BEFC2}" type="datetimeFigureOut">
              <a:rPr lang="nb-NO" smtClean="0"/>
              <a:pPr/>
              <a:t>07.03.2025</a:t>
            </a:fld>
            <a:endParaRPr lang="nb-NO"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803C74-64F3-A24F-92F2-7A557834A3AF}" type="slidenum">
              <a:rPr lang="nb-NO" smtClean="0"/>
              <a:pPr/>
              <a:t>‹#›</a:t>
            </a:fld>
            <a:endParaRPr lang="nb-NO" dirty="0"/>
          </a:p>
        </p:txBody>
      </p:sp>
    </p:spTree>
    <p:extLst>
      <p:ext uri="{BB962C8B-B14F-4D97-AF65-F5344CB8AC3E}">
        <p14:creationId xmlns:p14="http://schemas.microsoft.com/office/powerpoint/2010/main" val="24659979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6.xml"/><Relationship Id="rId11" Type="http://schemas.openxmlformats.org/officeDocument/2006/relationships/image" Target="../media/image21.png"/><Relationship Id="rId5" Type="http://schemas.openxmlformats.org/officeDocument/2006/relationships/diagramQuickStyle" Target="../diagrams/quickStyle6.xml"/><Relationship Id="rId10" Type="http://schemas.openxmlformats.org/officeDocument/2006/relationships/image" Target="../media/image20.png"/><Relationship Id="rId4" Type="http://schemas.openxmlformats.org/officeDocument/2006/relationships/diagramLayout" Target="../diagrams/layout6.xml"/><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7.xml"/><Relationship Id="rId11" Type="http://schemas.openxmlformats.org/officeDocument/2006/relationships/image" Target="../media/image21.png"/><Relationship Id="rId5" Type="http://schemas.openxmlformats.org/officeDocument/2006/relationships/diagramQuickStyle" Target="../diagrams/quickStyle7.xml"/><Relationship Id="rId10" Type="http://schemas.openxmlformats.org/officeDocument/2006/relationships/image" Target="../media/image20.png"/><Relationship Id="rId4" Type="http://schemas.openxmlformats.org/officeDocument/2006/relationships/diagramLayout" Target="../diagrams/layout7.xml"/><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8.xml"/><Relationship Id="rId11" Type="http://schemas.openxmlformats.org/officeDocument/2006/relationships/image" Target="../media/image21.png"/><Relationship Id="rId5" Type="http://schemas.openxmlformats.org/officeDocument/2006/relationships/diagramQuickStyle" Target="../diagrams/quickStyle8.xml"/><Relationship Id="rId10" Type="http://schemas.openxmlformats.org/officeDocument/2006/relationships/image" Target="../media/image20.png"/><Relationship Id="rId4" Type="http://schemas.openxmlformats.org/officeDocument/2006/relationships/diagramLayout" Target="../diagrams/layout8.xml"/><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9.xml"/><Relationship Id="rId7" Type="http://schemas.microsoft.com/office/2007/relationships/diagramDrawing" Target="../diagrams/drawing9.xml"/><Relationship Id="rId12"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9.xml"/><Relationship Id="rId11" Type="http://schemas.openxmlformats.org/officeDocument/2006/relationships/image" Target="../media/image21.png"/><Relationship Id="rId5" Type="http://schemas.openxmlformats.org/officeDocument/2006/relationships/diagramQuickStyle" Target="../diagrams/quickStyle9.xml"/><Relationship Id="rId10" Type="http://schemas.openxmlformats.org/officeDocument/2006/relationships/image" Target="../media/image20.png"/><Relationship Id="rId4" Type="http://schemas.openxmlformats.org/officeDocument/2006/relationships/diagramLayout" Target="../diagrams/layout9.xml"/><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6.png"/><Relationship Id="rId7" Type="http://schemas.openxmlformats.org/officeDocument/2006/relationships/diagramColors" Target="../diagrams/colors10.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QuickStyle" Target="../diagrams/quickStyle10.xml"/><Relationship Id="rId11" Type="http://schemas.openxmlformats.org/officeDocument/2006/relationships/image" Target="../media/image20.png"/><Relationship Id="rId5" Type="http://schemas.openxmlformats.org/officeDocument/2006/relationships/diagramLayout" Target="../diagrams/layout10.xml"/><Relationship Id="rId10" Type="http://schemas.openxmlformats.org/officeDocument/2006/relationships/image" Target="../media/image22.png"/><Relationship Id="rId4" Type="http://schemas.openxmlformats.org/officeDocument/2006/relationships/diagramData" Target="../diagrams/data10.xml"/><Relationship Id="rId9" Type="http://schemas.openxmlformats.org/officeDocument/2006/relationships/image" Target="../media/image21.png"/></Relationships>
</file>

<file path=ppt/slides/_rels/slide23.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16.png"/><Relationship Id="rId7" Type="http://schemas.openxmlformats.org/officeDocument/2006/relationships/diagramColors" Target="../diagrams/colors11.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QuickStyle" Target="../diagrams/quickStyle11.xml"/><Relationship Id="rId11" Type="http://schemas.openxmlformats.org/officeDocument/2006/relationships/image" Target="../media/image20.png"/><Relationship Id="rId5" Type="http://schemas.openxmlformats.org/officeDocument/2006/relationships/diagramLayout" Target="../diagrams/layout11.xml"/><Relationship Id="rId10" Type="http://schemas.openxmlformats.org/officeDocument/2006/relationships/image" Target="../media/image22.png"/><Relationship Id="rId4" Type="http://schemas.openxmlformats.org/officeDocument/2006/relationships/diagramData" Target="../diagrams/data11.xml"/><Relationship Id="rId9" Type="http://schemas.openxmlformats.org/officeDocument/2006/relationships/image" Target="../media/image21.png"/></Relationships>
</file>

<file path=ppt/slides/_rels/slide24.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16.png"/><Relationship Id="rId7" Type="http://schemas.openxmlformats.org/officeDocument/2006/relationships/diagramColors" Target="../diagrams/colors12.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QuickStyle" Target="../diagrams/quickStyle12.xml"/><Relationship Id="rId11" Type="http://schemas.openxmlformats.org/officeDocument/2006/relationships/image" Target="../media/image20.png"/><Relationship Id="rId5" Type="http://schemas.openxmlformats.org/officeDocument/2006/relationships/diagramLayout" Target="../diagrams/layout12.xml"/><Relationship Id="rId10" Type="http://schemas.openxmlformats.org/officeDocument/2006/relationships/image" Target="../media/image22.png"/><Relationship Id="rId4" Type="http://schemas.openxmlformats.org/officeDocument/2006/relationships/diagramData" Target="../diagrams/data12.xml"/><Relationship Id="rId9" Type="http://schemas.openxmlformats.org/officeDocument/2006/relationships/image" Target="../media/image21.png"/></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9.png"/><Relationship Id="rId10" Type="http://schemas.openxmlformats.org/officeDocument/2006/relationships/image" Target="../media/image28.png"/><Relationship Id="rId4" Type="http://schemas.openxmlformats.org/officeDocument/2006/relationships/image" Target="../media/image18.png"/><Relationship Id="rId9"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4.png"/><Relationship Id="rId7" Type="http://schemas.openxmlformats.org/officeDocument/2006/relationships/diagramColors" Target="../diagrams/colors15.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 Id="rId9"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hx-jZmE-2_U"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H37grur6HaU"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png"/><Relationship Id="rId7" Type="http://schemas.openxmlformats.org/officeDocument/2006/relationships/diagramColors" Target="../diagrams/colors3.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FC59BB2D-339B-7CFC-27BB-A52435CEE1EE}"/>
              </a:ext>
            </a:extLst>
          </p:cNvPr>
          <p:cNvSpPr/>
          <p:nvPr/>
        </p:nvSpPr>
        <p:spPr>
          <a:xfrm>
            <a:off x="1388554" y="1284818"/>
            <a:ext cx="9299666" cy="4555843"/>
          </a:xfrm>
          <a:prstGeom prst="rect">
            <a:avLst/>
          </a:prstGeom>
          <a:solidFill>
            <a:srgbClr val="C9E5DC"/>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descr="Et bilde som inneholder landskap, tre, himmel, maling&#10;&#10;Automatisk generert beskrivelse">
            <a:extLst>
              <a:ext uri="{FF2B5EF4-FFF2-40B4-BE49-F238E27FC236}">
                <a16:creationId xmlns:a16="http://schemas.microsoft.com/office/drawing/2014/main" id="{DC2C25FB-16D8-DF3F-B09A-48D29800EEC4}"/>
              </a:ext>
            </a:extLst>
          </p:cNvPr>
          <p:cNvPicPr>
            <a:picLocks noChangeAspect="1"/>
          </p:cNvPicPr>
          <p:nvPr/>
        </p:nvPicPr>
        <p:blipFill rotWithShape="1">
          <a:blip r:embed="rId3">
            <a:alphaModFix amt="35000"/>
          </a:blip>
          <a:srcRect t="20407" b="10296"/>
          <a:stretch/>
        </p:blipFill>
        <p:spPr>
          <a:xfrm>
            <a:off x="1388554" y="1284818"/>
            <a:ext cx="9299666" cy="4555843"/>
          </a:xfrm>
          <a:prstGeom prst="rect">
            <a:avLst/>
          </a:prstGeom>
        </p:spPr>
      </p:pic>
      <p:sp>
        <p:nvSpPr>
          <p:cNvPr id="3" name="TextBox 3"/>
          <p:cNvSpPr txBox="1"/>
          <p:nvPr/>
        </p:nvSpPr>
        <p:spPr>
          <a:xfrm>
            <a:off x="2390238" y="197424"/>
            <a:ext cx="10137041" cy="832407"/>
          </a:xfrm>
          <a:prstGeom prst="rect">
            <a:avLst/>
          </a:prstGeom>
        </p:spPr>
        <p:txBody>
          <a:bodyPr wrap="square" lIns="0" tIns="0" rIns="0" bIns="0" rtlCol="0" anchor="t">
            <a:spAutoFit/>
          </a:bodyPr>
          <a:lstStyle/>
          <a:p>
            <a:pPr>
              <a:lnSpc>
                <a:spcPts val="6250"/>
              </a:lnSpc>
            </a:pPr>
            <a:r>
              <a:rPr lang="en-US" sz="5400" dirty="0">
                <a:solidFill>
                  <a:srgbClr val="C9E5DC"/>
                </a:solidFill>
                <a:latin typeface="Myriad Pro" panose="020B0503030403020204" pitchFamily="34" charset="0"/>
              </a:rPr>
              <a:t>Den </a:t>
            </a:r>
            <a:r>
              <a:rPr lang="en-US" sz="5400" dirty="0" err="1">
                <a:solidFill>
                  <a:srgbClr val="C9E5DC"/>
                </a:solidFill>
                <a:latin typeface="Myriad Pro" panose="020B0503030403020204" pitchFamily="34" charset="0"/>
              </a:rPr>
              <a:t>cirkulära</a:t>
            </a:r>
            <a:r>
              <a:rPr lang="en-US" sz="5400" dirty="0">
                <a:solidFill>
                  <a:srgbClr val="C9E5DC"/>
                </a:solidFill>
                <a:latin typeface="Myriad Pro" panose="020B0503030403020204" pitchFamily="34" charset="0"/>
              </a:rPr>
              <a:t> </a:t>
            </a:r>
            <a:r>
              <a:rPr lang="en-US" sz="5400" dirty="0" err="1">
                <a:solidFill>
                  <a:srgbClr val="C9E5DC"/>
                </a:solidFill>
                <a:latin typeface="Myriad Pro" panose="020B0503030403020204" pitchFamily="34" charset="0"/>
              </a:rPr>
              <a:t>bioekonomin</a:t>
            </a:r>
            <a:r>
              <a:rPr lang="en-US" sz="5400" dirty="0">
                <a:solidFill>
                  <a:srgbClr val="C9E5DC"/>
                </a:solidFill>
                <a:latin typeface="Myriad Pro" panose="020B0503030403020204" pitchFamily="34" charset="0"/>
              </a:rPr>
              <a:t> </a:t>
            </a:r>
          </a:p>
        </p:txBody>
      </p:sp>
      <p:sp>
        <p:nvSpPr>
          <p:cNvPr id="5" name="AutoShape 5"/>
          <p:cNvSpPr/>
          <p:nvPr/>
        </p:nvSpPr>
        <p:spPr>
          <a:xfrm>
            <a:off x="0" y="-19050"/>
            <a:ext cx="12192000" cy="0"/>
          </a:xfrm>
          <a:prstGeom prst="line">
            <a:avLst/>
          </a:prstGeom>
          <a:ln w="85725" cap="flat">
            <a:solidFill>
              <a:srgbClr val="007074"/>
            </a:solidFill>
            <a:prstDash val="solid"/>
            <a:headEnd type="none" w="sm" len="sm"/>
            <a:tailEnd type="none" w="sm" len="sm"/>
          </a:ln>
        </p:spPr>
        <p:txBody>
          <a:bodyPr/>
          <a:lstStyle/>
          <a:p>
            <a:endParaRPr lang="sv-SE"/>
          </a:p>
        </p:txBody>
      </p:sp>
      <p:sp>
        <p:nvSpPr>
          <p:cNvPr id="4" name="TekstSylinder 3">
            <a:extLst>
              <a:ext uri="{FF2B5EF4-FFF2-40B4-BE49-F238E27FC236}">
                <a16:creationId xmlns:a16="http://schemas.microsoft.com/office/drawing/2014/main" id="{17849E7B-9BBC-D49A-CA9D-7E29B52FACD5}"/>
              </a:ext>
            </a:extLst>
          </p:cNvPr>
          <p:cNvSpPr txBox="1"/>
          <p:nvPr/>
        </p:nvSpPr>
        <p:spPr>
          <a:xfrm>
            <a:off x="5363739" y="4195183"/>
            <a:ext cx="1349296" cy="276999"/>
          </a:xfrm>
          <a:prstGeom prst="rect">
            <a:avLst/>
          </a:prstGeom>
          <a:solidFill>
            <a:srgbClr val="007075"/>
          </a:solidFill>
        </p:spPr>
        <p:txBody>
          <a:bodyPr wrap="square" rtlCol="0">
            <a:spAutoFit/>
          </a:bodyPr>
          <a:lstStyle/>
          <a:p>
            <a:r>
              <a:rPr lang="nb-NO" sz="1200">
                <a:solidFill>
                  <a:srgbClr val="007075"/>
                </a:solidFill>
              </a:rPr>
              <a:t>BIOØKONOMI</a:t>
            </a:r>
            <a:endParaRPr lang="nb-NO" sz="1200" dirty="0">
              <a:solidFill>
                <a:srgbClr val="007075"/>
              </a:solidFill>
            </a:endParaRPr>
          </a:p>
        </p:txBody>
      </p:sp>
      <p:pic>
        <p:nvPicPr>
          <p:cNvPr id="8" name="Bilde 7" descr="Et bilde som inneholder tegnefilm, clip art, Tegnefilm, Barnekunst&#10;&#10;Automatisk generert beskrivelse">
            <a:extLst>
              <a:ext uri="{FF2B5EF4-FFF2-40B4-BE49-F238E27FC236}">
                <a16:creationId xmlns:a16="http://schemas.microsoft.com/office/drawing/2014/main" id="{5D0B0633-DA98-8062-3FA9-14ED289F8455}"/>
              </a:ext>
            </a:extLst>
          </p:cNvPr>
          <p:cNvPicPr>
            <a:picLocks noChangeAspect="1"/>
          </p:cNvPicPr>
          <p:nvPr/>
        </p:nvPicPr>
        <p:blipFill>
          <a:blip r:embed="rId4"/>
          <a:stretch>
            <a:fillRect/>
          </a:stretch>
        </p:blipFill>
        <p:spPr>
          <a:xfrm>
            <a:off x="3929980" y="1501291"/>
            <a:ext cx="4332040" cy="4339370"/>
          </a:xfrm>
          <a:prstGeom prst="rect">
            <a:avLst/>
          </a:prstGeom>
        </p:spPr>
      </p:pic>
      <p:pic>
        <p:nvPicPr>
          <p:cNvPr id="2" name="Picture 1" descr="A close-up of a flag&#10;&#10;AI-generated content may be incorrect.">
            <a:extLst>
              <a:ext uri="{FF2B5EF4-FFF2-40B4-BE49-F238E27FC236}">
                <a16:creationId xmlns:a16="http://schemas.microsoft.com/office/drawing/2014/main" id="{91AE9EC0-D229-DE27-6849-2EF1FB031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6724" y="4605002"/>
            <a:ext cx="2703064" cy="1143263"/>
          </a:xfrm>
          <a:prstGeom prst="rect">
            <a:avLst/>
          </a:prstGeom>
          <a:ln>
            <a:solidFill>
              <a:schemeClr val="tx1"/>
            </a:solid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EF27636B-5AF2-A82C-5C1D-09CC1DEA9929}"/>
              </a:ext>
            </a:extLst>
          </p:cNvPr>
          <p:cNvSpPr/>
          <p:nvPr/>
        </p:nvSpPr>
        <p:spPr>
          <a:xfrm>
            <a:off x="-47941" y="-11063"/>
            <a:ext cx="5857464" cy="6927943"/>
          </a:xfrm>
          <a:prstGeom prst="rect">
            <a:avLst/>
          </a:prstGeom>
          <a:solidFill>
            <a:srgbClr val="F4FBFB"/>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1" name="TextBox 9">
            <a:extLst>
              <a:ext uri="{FF2B5EF4-FFF2-40B4-BE49-F238E27FC236}">
                <a16:creationId xmlns:a16="http://schemas.microsoft.com/office/drawing/2014/main" id="{C70DB3AF-D96B-BF64-B567-D692D17D042F}"/>
              </a:ext>
            </a:extLst>
          </p:cNvPr>
          <p:cNvSpPr txBox="1"/>
          <p:nvPr/>
        </p:nvSpPr>
        <p:spPr>
          <a:xfrm>
            <a:off x="1634079" y="509949"/>
            <a:ext cx="2954170" cy="807913"/>
          </a:xfrm>
          <a:prstGeom prst="rect">
            <a:avLst/>
          </a:prstGeom>
          <a:noFill/>
          <a:ln>
            <a:noFill/>
          </a:ln>
        </p:spPr>
        <p:txBody>
          <a:bodyPr wrap="square" lIns="0" tIns="0" rIns="0" bIns="0" rtlCol="0" anchor="t">
            <a:spAutoFit/>
          </a:bodyPr>
          <a:lstStyle/>
          <a:p>
            <a:pPr>
              <a:lnSpc>
                <a:spcPts val="6250"/>
              </a:lnSpc>
            </a:pPr>
            <a:r>
              <a:rPr lang="en-US" sz="6000" dirty="0">
                <a:ln>
                  <a:solidFill>
                    <a:srgbClr val="007075"/>
                  </a:solidFill>
                </a:ln>
                <a:solidFill>
                  <a:srgbClr val="007075"/>
                </a:solidFill>
                <a:latin typeface="Myriad Pro" panose="020B0503030403020204" pitchFamily="34" charset="0"/>
              </a:rPr>
              <a:t>Biogas</a:t>
            </a:r>
          </a:p>
        </p:txBody>
      </p:sp>
      <p:pic>
        <p:nvPicPr>
          <p:cNvPr id="3" name="Bilde 2" descr="Et bilde som inneholder clip art, Tegnefilm, tegnefilm, illustrasjon&#10;&#10;Automatisk generert beskrivelse">
            <a:extLst>
              <a:ext uri="{FF2B5EF4-FFF2-40B4-BE49-F238E27FC236}">
                <a16:creationId xmlns:a16="http://schemas.microsoft.com/office/drawing/2014/main" id="{B6C1FA49-5D25-5761-BDA6-6C853BF07309}"/>
              </a:ext>
            </a:extLst>
          </p:cNvPr>
          <p:cNvPicPr>
            <a:picLocks noChangeAspect="1"/>
          </p:cNvPicPr>
          <p:nvPr/>
        </p:nvPicPr>
        <p:blipFill>
          <a:blip r:embed="rId3"/>
          <a:stretch>
            <a:fillRect/>
          </a:stretch>
        </p:blipFill>
        <p:spPr>
          <a:xfrm>
            <a:off x="493709" y="1611800"/>
            <a:ext cx="4705386" cy="4734552"/>
          </a:xfrm>
          <a:prstGeom prst="rect">
            <a:avLst/>
          </a:prstGeom>
        </p:spPr>
      </p:pic>
      <p:grpSp>
        <p:nvGrpSpPr>
          <p:cNvPr id="2" name="Gruppe 1">
            <a:extLst>
              <a:ext uri="{FF2B5EF4-FFF2-40B4-BE49-F238E27FC236}">
                <a16:creationId xmlns:a16="http://schemas.microsoft.com/office/drawing/2014/main" id="{C1751D99-C8A1-BDA1-6494-93E2D73CAA4E}"/>
              </a:ext>
            </a:extLst>
          </p:cNvPr>
          <p:cNvGrpSpPr/>
          <p:nvPr/>
        </p:nvGrpSpPr>
        <p:grpSpPr>
          <a:xfrm>
            <a:off x="6096000" y="206966"/>
            <a:ext cx="4828234" cy="2652807"/>
            <a:chOff x="-902774" y="948383"/>
            <a:chExt cx="3694789" cy="3363204"/>
          </a:xfrm>
        </p:grpSpPr>
        <p:sp>
          <p:nvSpPr>
            <p:cNvPr id="9" name="Avrundet rektangel 8">
              <a:extLst>
                <a:ext uri="{FF2B5EF4-FFF2-40B4-BE49-F238E27FC236}">
                  <a16:creationId xmlns:a16="http://schemas.microsoft.com/office/drawing/2014/main" id="{1B7B86F2-93DF-78D8-C5A9-9573823F1294}"/>
                </a:ext>
              </a:extLst>
            </p:cNvPr>
            <p:cNvSpPr/>
            <p:nvPr/>
          </p:nvSpPr>
          <p:spPr>
            <a:xfrm>
              <a:off x="225772" y="1525755"/>
              <a:ext cx="2566243" cy="2785832"/>
            </a:xfrm>
            <a:prstGeom prst="roundRect">
              <a:avLst>
                <a:gd name="adj" fmla="val 10000"/>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sv-SE"/>
            </a:p>
          </p:txBody>
        </p:sp>
        <p:sp>
          <p:nvSpPr>
            <p:cNvPr id="12" name="Avrundet rektangel 4">
              <a:extLst>
                <a:ext uri="{FF2B5EF4-FFF2-40B4-BE49-F238E27FC236}">
                  <a16:creationId xmlns:a16="http://schemas.microsoft.com/office/drawing/2014/main" id="{D106B33F-8329-7447-AB4F-8A690B9E7D76}"/>
                </a:ext>
              </a:extLst>
            </p:cNvPr>
            <p:cNvSpPr txBox="1"/>
            <p:nvPr/>
          </p:nvSpPr>
          <p:spPr>
            <a:xfrm>
              <a:off x="-902774" y="948383"/>
              <a:ext cx="3418954" cy="2635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005" tIns="26670" rIns="40005" bIns="26670" numCol="1" spcCol="1270" anchor="t" anchorCtr="0">
              <a:noAutofit/>
            </a:bodyPr>
            <a:lstStyle/>
            <a:p>
              <a:pPr marL="0" lvl="0" indent="0" defTabSz="933450">
                <a:lnSpc>
                  <a:spcPct val="150000"/>
                </a:lnSpc>
                <a:spcBef>
                  <a:spcPct val="0"/>
                </a:spcBef>
                <a:spcAft>
                  <a:spcPct val="35000"/>
                </a:spcAft>
                <a:buNone/>
              </a:pPr>
              <a:r>
                <a:rPr lang="sv-SE" sz="2100" b="0" i="0" kern="1200" dirty="0"/>
                <a:t>Förnybar energi från organiskt material som matavfall och gödsel från boskap</a:t>
              </a:r>
              <a:endParaRPr lang="nb-NO" sz="2100" kern="1200" dirty="0"/>
            </a:p>
          </p:txBody>
        </p:sp>
      </p:grpSp>
      <p:cxnSp>
        <p:nvCxnSpPr>
          <p:cNvPr id="16" name="Rett linje 15">
            <a:extLst>
              <a:ext uri="{FF2B5EF4-FFF2-40B4-BE49-F238E27FC236}">
                <a16:creationId xmlns:a16="http://schemas.microsoft.com/office/drawing/2014/main" id="{35301526-6ED4-3C22-2BD4-58EEFBDA40D0}"/>
              </a:ext>
            </a:extLst>
          </p:cNvPr>
          <p:cNvCxnSpPr>
            <a:cxnSpLocks/>
          </p:cNvCxnSpPr>
          <p:nvPr/>
        </p:nvCxnSpPr>
        <p:spPr>
          <a:xfrm>
            <a:off x="5809523" y="1683284"/>
            <a:ext cx="627666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9" name="Gruppe 18">
            <a:extLst>
              <a:ext uri="{FF2B5EF4-FFF2-40B4-BE49-F238E27FC236}">
                <a16:creationId xmlns:a16="http://schemas.microsoft.com/office/drawing/2014/main" id="{FA754BAC-4C9B-49FC-20A7-513379E68100}"/>
              </a:ext>
            </a:extLst>
          </p:cNvPr>
          <p:cNvGrpSpPr/>
          <p:nvPr/>
        </p:nvGrpSpPr>
        <p:grpSpPr>
          <a:xfrm>
            <a:off x="6176621" y="2053950"/>
            <a:ext cx="6137362" cy="3095444"/>
            <a:chOff x="2449546" y="1125137"/>
            <a:chExt cx="3329411" cy="3095444"/>
          </a:xfrm>
        </p:grpSpPr>
        <p:sp>
          <p:nvSpPr>
            <p:cNvPr id="20" name="Avrundet rektangel 19">
              <a:extLst>
                <a:ext uri="{FF2B5EF4-FFF2-40B4-BE49-F238E27FC236}">
                  <a16:creationId xmlns:a16="http://schemas.microsoft.com/office/drawing/2014/main" id="{854B95ED-75A3-3900-8760-6399EC3ED2EF}"/>
                </a:ext>
              </a:extLst>
            </p:cNvPr>
            <p:cNvSpPr/>
            <p:nvPr/>
          </p:nvSpPr>
          <p:spPr>
            <a:xfrm>
              <a:off x="3147743" y="1628801"/>
              <a:ext cx="2631214" cy="2591780"/>
            </a:xfrm>
            <a:prstGeom prst="roundRect">
              <a:avLst>
                <a:gd name="adj" fmla="val 10000"/>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sv-SE"/>
            </a:p>
          </p:txBody>
        </p:sp>
        <p:sp>
          <p:nvSpPr>
            <p:cNvPr id="21" name="Avrundet rektangel 4">
              <a:extLst>
                <a:ext uri="{FF2B5EF4-FFF2-40B4-BE49-F238E27FC236}">
                  <a16:creationId xmlns:a16="http://schemas.microsoft.com/office/drawing/2014/main" id="{73516AE4-FA80-6E1E-D97B-AD9FCFC40102}"/>
                </a:ext>
              </a:extLst>
            </p:cNvPr>
            <p:cNvSpPr txBox="1"/>
            <p:nvPr/>
          </p:nvSpPr>
          <p:spPr>
            <a:xfrm>
              <a:off x="2449546" y="1125137"/>
              <a:ext cx="2260805" cy="24399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t" anchorCtr="0">
              <a:noAutofit/>
            </a:bodyPr>
            <a:lstStyle/>
            <a:p>
              <a:pPr marL="0" lvl="0" indent="0" defTabSz="533400">
                <a:lnSpc>
                  <a:spcPct val="150000"/>
                </a:lnSpc>
                <a:spcBef>
                  <a:spcPct val="0"/>
                </a:spcBef>
                <a:spcAft>
                  <a:spcPct val="35000"/>
                </a:spcAft>
                <a:buNone/>
              </a:pPr>
              <a:r>
                <a:rPr lang="sv-SE" sz="2100" b="0" i="0" kern="1200" dirty="0">
                  <a:solidFill>
                    <a:prstClr val="white"/>
                  </a:solidFill>
                  <a:latin typeface="Myriad Pro" panose="020B0503030403020204" pitchFamily="34" charset="0"/>
                  <a:ea typeface="+mn-ea"/>
                  <a:cs typeface="+mn-cs"/>
                </a:rPr>
                <a:t>Anaerob nedbrytning i slutna behållare med mikroorganismer</a:t>
              </a:r>
              <a:endParaRPr lang="nb-NO" sz="2100" b="0" i="0" kern="1200" dirty="0">
                <a:solidFill>
                  <a:prstClr val="white"/>
                </a:solidFill>
                <a:latin typeface="Myriad Pro" panose="020B0503030403020204" pitchFamily="34" charset="0"/>
                <a:ea typeface="+mn-ea"/>
                <a:cs typeface="+mn-cs"/>
              </a:endParaRPr>
            </a:p>
          </p:txBody>
        </p:sp>
      </p:grpSp>
      <p:pic>
        <p:nvPicPr>
          <p:cNvPr id="22" name="Bilde 21" descr="Et bilde som inneholder sirkel, Barnekunst, Grafikk, clip art&#10;&#10;Automatisk generert beskrivelse">
            <a:extLst>
              <a:ext uri="{FF2B5EF4-FFF2-40B4-BE49-F238E27FC236}">
                <a16:creationId xmlns:a16="http://schemas.microsoft.com/office/drawing/2014/main" id="{DCF60979-7F29-4F7F-5DDA-66E649F8A25A}"/>
              </a:ext>
            </a:extLst>
          </p:cNvPr>
          <p:cNvPicPr>
            <a:picLocks noChangeAspect="1"/>
          </p:cNvPicPr>
          <p:nvPr/>
        </p:nvPicPr>
        <p:blipFill>
          <a:blip r:embed="rId4"/>
          <a:stretch>
            <a:fillRect/>
          </a:stretch>
        </p:blipFill>
        <p:spPr>
          <a:xfrm>
            <a:off x="10285679" y="1875634"/>
            <a:ext cx="1372432" cy="1363960"/>
          </a:xfrm>
          <a:prstGeom prst="rect">
            <a:avLst/>
          </a:prstGeom>
        </p:spPr>
      </p:pic>
      <p:pic>
        <p:nvPicPr>
          <p:cNvPr id="23" name="Bilde 22" descr="Et bilde som inneholder tegnefilm, illustrasjon, design&#10;&#10;Automatisk generert beskrivelse med middels konfidens">
            <a:extLst>
              <a:ext uri="{FF2B5EF4-FFF2-40B4-BE49-F238E27FC236}">
                <a16:creationId xmlns:a16="http://schemas.microsoft.com/office/drawing/2014/main" id="{F28C1C31-34E7-C5C6-B3F9-A1CEF5617BC9}"/>
              </a:ext>
            </a:extLst>
          </p:cNvPr>
          <p:cNvPicPr>
            <a:picLocks noChangeAspect="1"/>
          </p:cNvPicPr>
          <p:nvPr/>
        </p:nvPicPr>
        <p:blipFill>
          <a:blip r:embed="rId5"/>
          <a:stretch>
            <a:fillRect/>
          </a:stretch>
        </p:blipFill>
        <p:spPr>
          <a:xfrm>
            <a:off x="10344138" y="229613"/>
            <a:ext cx="1613772" cy="1189434"/>
          </a:xfrm>
          <a:prstGeom prst="rect">
            <a:avLst/>
          </a:prstGeom>
        </p:spPr>
      </p:pic>
      <p:cxnSp>
        <p:nvCxnSpPr>
          <p:cNvPr id="25" name="Rett linje 24">
            <a:extLst>
              <a:ext uri="{FF2B5EF4-FFF2-40B4-BE49-F238E27FC236}">
                <a16:creationId xmlns:a16="http://schemas.microsoft.com/office/drawing/2014/main" id="{B6A92A3F-B49E-3BB4-A24F-374E6BB6953C}"/>
              </a:ext>
            </a:extLst>
          </p:cNvPr>
          <p:cNvCxnSpPr>
            <a:cxnSpLocks/>
            <a:stCxn id="42" idx="3"/>
          </p:cNvCxnSpPr>
          <p:nvPr/>
        </p:nvCxnSpPr>
        <p:spPr>
          <a:xfrm>
            <a:off x="5809523" y="3452909"/>
            <a:ext cx="6382477" cy="3106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1C0EC7B4-E166-04F9-2CF6-52D86B899764}"/>
              </a:ext>
            </a:extLst>
          </p:cNvPr>
          <p:cNvCxnSpPr>
            <a:cxnSpLocks/>
          </p:cNvCxnSpPr>
          <p:nvPr/>
        </p:nvCxnSpPr>
        <p:spPr>
          <a:xfrm>
            <a:off x="5809523" y="5054542"/>
            <a:ext cx="638247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0" name="Gruppe 29">
            <a:extLst>
              <a:ext uri="{FF2B5EF4-FFF2-40B4-BE49-F238E27FC236}">
                <a16:creationId xmlns:a16="http://schemas.microsoft.com/office/drawing/2014/main" id="{36DE39F3-57F9-9F94-CB24-AEC914EDE5C6}"/>
              </a:ext>
            </a:extLst>
          </p:cNvPr>
          <p:cNvGrpSpPr/>
          <p:nvPr/>
        </p:nvGrpSpPr>
        <p:grpSpPr>
          <a:xfrm>
            <a:off x="6234173" y="3633331"/>
            <a:ext cx="5344520" cy="1572268"/>
            <a:chOff x="5422932" y="1681205"/>
            <a:chExt cx="2465455" cy="3152478"/>
          </a:xfrm>
        </p:grpSpPr>
        <p:sp>
          <p:nvSpPr>
            <p:cNvPr id="31" name="Avrundet rektangel 30">
              <a:extLst>
                <a:ext uri="{FF2B5EF4-FFF2-40B4-BE49-F238E27FC236}">
                  <a16:creationId xmlns:a16="http://schemas.microsoft.com/office/drawing/2014/main" id="{C2B97934-7E28-BDF4-511B-BB29397F2BE8}"/>
                </a:ext>
              </a:extLst>
            </p:cNvPr>
            <p:cNvSpPr/>
            <p:nvPr/>
          </p:nvSpPr>
          <p:spPr>
            <a:xfrm>
              <a:off x="5946189" y="1681205"/>
              <a:ext cx="1942198" cy="2796237"/>
            </a:xfrm>
            <a:prstGeom prst="roundRect">
              <a:avLst>
                <a:gd name="adj" fmla="val 10000"/>
              </a:avLst>
            </a:prstGeom>
            <a:no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sv-SE"/>
            </a:p>
          </p:txBody>
        </p:sp>
        <p:sp>
          <p:nvSpPr>
            <p:cNvPr id="32" name="Avrundet rektangel 4">
              <a:extLst>
                <a:ext uri="{FF2B5EF4-FFF2-40B4-BE49-F238E27FC236}">
                  <a16:creationId xmlns:a16="http://schemas.microsoft.com/office/drawing/2014/main" id="{CDF52559-B3F0-986E-2515-C2126BEA0936}"/>
                </a:ext>
              </a:extLst>
            </p:cNvPr>
            <p:cNvSpPr txBox="1"/>
            <p:nvPr/>
          </p:nvSpPr>
          <p:spPr>
            <a:xfrm>
              <a:off x="5422932" y="2151217"/>
              <a:ext cx="1828428" cy="26824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t" anchorCtr="0">
              <a:noAutofit/>
            </a:bodyPr>
            <a:lstStyle/>
            <a:p>
              <a:pPr marL="0" lvl="0" indent="0" defTabSz="533400">
                <a:spcBef>
                  <a:spcPct val="0"/>
                </a:spcBef>
                <a:spcAft>
                  <a:spcPct val="35000"/>
                </a:spcAft>
                <a:buNone/>
              </a:pPr>
              <a:r>
                <a:rPr lang="sv-SE" sz="2100" b="0" i="0" kern="1200" dirty="0">
                  <a:solidFill>
                    <a:prstClr val="white"/>
                  </a:solidFill>
                  <a:latin typeface="Myriad Pro" panose="020B0503030403020204" pitchFamily="34" charset="0"/>
                  <a:ea typeface="+mn-ea"/>
                  <a:cs typeface="+mn-cs"/>
                </a:rPr>
                <a:t>Användningsområden: termisk energi (värme), bränsle, elektricitet</a:t>
              </a:r>
              <a:endParaRPr lang="nb-NO" sz="2100" b="0" i="0" kern="1200" dirty="0">
                <a:solidFill>
                  <a:prstClr val="white"/>
                </a:solidFill>
                <a:latin typeface="Myriad Pro" panose="020B0503030403020204" pitchFamily="34" charset="0"/>
                <a:ea typeface="+mn-ea"/>
                <a:cs typeface="+mn-cs"/>
              </a:endParaRPr>
            </a:p>
          </p:txBody>
        </p:sp>
      </p:grpSp>
      <p:pic>
        <p:nvPicPr>
          <p:cNvPr id="34" name="Bilde 33" descr="Et bilde som inneholder Grafikk, skjermbilde, grafisk design, design&#10;&#10;Automatisk generert beskrivelse">
            <a:extLst>
              <a:ext uri="{FF2B5EF4-FFF2-40B4-BE49-F238E27FC236}">
                <a16:creationId xmlns:a16="http://schemas.microsoft.com/office/drawing/2014/main" id="{68E0830B-9A3F-8DC2-CE03-6F704166637F}"/>
              </a:ext>
            </a:extLst>
          </p:cNvPr>
          <p:cNvPicPr>
            <a:picLocks noChangeAspect="1"/>
          </p:cNvPicPr>
          <p:nvPr/>
        </p:nvPicPr>
        <p:blipFill>
          <a:blip r:embed="rId6"/>
          <a:stretch>
            <a:fillRect/>
          </a:stretch>
        </p:blipFill>
        <p:spPr>
          <a:xfrm>
            <a:off x="10665979" y="3731190"/>
            <a:ext cx="1089465" cy="1160720"/>
          </a:xfrm>
          <a:prstGeom prst="rect">
            <a:avLst/>
          </a:prstGeom>
        </p:spPr>
      </p:pic>
      <p:grpSp>
        <p:nvGrpSpPr>
          <p:cNvPr id="35" name="Gruppe 34">
            <a:extLst>
              <a:ext uri="{FF2B5EF4-FFF2-40B4-BE49-F238E27FC236}">
                <a16:creationId xmlns:a16="http://schemas.microsoft.com/office/drawing/2014/main" id="{D432C579-04B3-1A21-190A-C466BB70F80D}"/>
              </a:ext>
            </a:extLst>
          </p:cNvPr>
          <p:cNvGrpSpPr/>
          <p:nvPr/>
        </p:nvGrpSpPr>
        <p:grpSpPr>
          <a:xfrm>
            <a:off x="6234173" y="2810519"/>
            <a:ext cx="7665364" cy="4364726"/>
            <a:chOff x="5155957" y="1656105"/>
            <a:chExt cx="5235693" cy="6116724"/>
          </a:xfrm>
        </p:grpSpPr>
        <p:sp>
          <p:nvSpPr>
            <p:cNvPr id="36" name="Avrundet rektangel 35">
              <a:extLst>
                <a:ext uri="{FF2B5EF4-FFF2-40B4-BE49-F238E27FC236}">
                  <a16:creationId xmlns:a16="http://schemas.microsoft.com/office/drawing/2014/main" id="{3A40A34C-CF40-587C-E173-8BCC587587F2}"/>
                </a:ext>
              </a:extLst>
            </p:cNvPr>
            <p:cNvSpPr/>
            <p:nvPr/>
          </p:nvSpPr>
          <p:spPr>
            <a:xfrm>
              <a:off x="8302767" y="1656105"/>
              <a:ext cx="2088883" cy="2455099"/>
            </a:xfrm>
            <a:prstGeom prst="roundRect">
              <a:avLst>
                <a:gd name="adj" fmla="val 10000"/>
              </a:avLst>
            </a:prstGeom>
            <a:no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sv-SE"/>
            </a:p>
          </p:txBody>
        </p:sp>
        <p:sp>
          <p:nvSpPr>
            <p:cNvPr id="37" name="Avrundet rektangel 4">
              <a:extLst>
                <a:ext uri="{FF2B5EF4-FFF2-40B4-BE49-F238E27FC236}">
                  <a16:creationId xmlns:a16="http://schemas.microsoft.com/office/drawing/2014/main" id="{FE15C0C2-EFFB-70B9-5885-498E5F0CC98D}"/>
                </a:ext>
              </a:extLst>
            </p:cNvPr>
            <p:cNvSpPr txBox="1"/>
            <p:nvPr/>
          </p:nvSpPr>
          <p:spPr>
            <a:xfrm>
              <a:off x="5155957" y="5440092"/>
              <a:ext cx="2582331" cy="23327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t" anchorCtr="0">
              <a:noAutofit/>
            </a:bodyPr>
            <a:lstStyle/>
            <a:p>
              <a:pPr marL="0" lvl="0" indent="0" defTabSz="533400">
                <a:spcBef>
                  <a:spcPct val="0"/>
                </a:spcBef>
                <a:spcAft>
                  <a:spcPct val="35000"/>
                </a:spcAft>
                <a:buNone/>
              </a:pPr>
              <a:r>
                <a:rPr lang="sv-SE" sz="2100" b="0" i="0" kern="1200" dirty="0">
                  <a:solidFill>
                    <a:prstClr val="white"/>
                  </a:solidFill>
                  <a:latin typeface="Myriad Pro" panose="020B0503030403020204" pitchFamily="34" charset="0"/>
                  <a:ea typeface="+mn-ea"/>
                  <a:cs typeface="+mn-cs"/>
                </a:rPr>
                <a:t>Ett exempel: Lastbilar som drivs med biogas</a:t>
              </a:r>
              <a:endParaRPr lang="nb-NO" sz="2100" b="0" i="0" kern="1200" dirty="0">
                <a:solidFill>
                  <a:prstClr val="white"/>
                </a:solidFill>
                <a:latin typeface="Myriad Pro" panose="020B0503030403020204" pitchFamily="34" charset="0"/>
                <a:ea typeface="+mn-ea"/>
                <a:cs typeface="+mn-cs"/>
              </a:endParaRPr>
            </a:p>
          </p:txBody>
        </p:sp>
      </p:grpSp>
      <p:pic>
        <p:nvPicPr>
          <p:cNvPr id="47" name="Bilde 46" descr="Et bilde som inneholder kjøretøy, Landkjøretøy&#10;&#10;Automatisk generert beskrivelse">
            <a:extLst>
              <a:ext uri="{FF2B5EF4-FFF2-40B4-BE49-F238E27FC236}">
                <a16:creationId xmlns:a16="http://schemas.microsoft.com/office/drawing/2014/main" id="{D15D18D0-2F4D-6BA5-EC40-400B9E9485CA}"/>
              </a:ext>
            </a:extLst>
          </p:cNvPr>
          <p:cNvPicPr>
            <a:picLocks noChangeAspect="1"/>
          </p:cNvPicPr>
          <p:nvPr/>
        </p:nvPicPr>
        <p:blipFill>
          <a:blip r:embed="rId7"/>
          <a:stretch>
            <a:fillRect/>
          </a:stretch>
        </p:blipFill>
        <p:spPr>
          <a:xfrm>
            <a:off x="10196369" y="5520059"/>
            <a:ext cx="1722668" cy="957038"/>
          </a:xfrm>
          <a:prstGeom prst="rect">
            <a:avLst/>
          </a:prstGeom>
        </p:spPr>
      </p:pic>
    </p:spTree>
    <p:extLst>
      <p:ext uri="{BB962C8B-B14F-4D97-AF65-F5344CB8AC3E}">
        <p14:creationId xmlns:p14="http://schemas.microsoft.com/office/powerpoint/2010/main" val="2649942505"/>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grpSp>
        <p:nvGrpSpPr>
          <p:cNvPr id="50" name="Gruppe 49">
            <a:extLst>
              <a:ext uri="{FF2B5EF4-FFF2-40B4-BE49-F238E27FC236}">
                <a16:creationId xmlns:a16="http://schemas.microsoft.com/office/drawing/2014/main" id="{8AFD9761-F7C2-06B7-5F24-8FA9C7855A52}"/>
              </a:ext>
            </a:extLst>
          </p:cNvPr>
          <p:cNvGrpSpPr/>
          <p:nvPr/>
        </p:nvGrpSpPr>
        <p:grpSpPr>
          <a:xfrm>
            <a:off x="0" y="-176630"/>
            <a:ext cx="11855669" cy="5036871"/>
            <a:chOff x="0" y="-232505"/>
            <a:chExt cx="11855669" cy="5036871"/>
          </a:xfrm>
        </p:grpSpPr>
        <p:grpSp>
          <p:nvGrpSpPr>
            <p:cNvPr id="43" name="Gruppe 42">
              <a:extLst>
                <a:ext uri="{FF2B5EF4-FFF2-40B4-BE49-F238E27FC236}">
                  <a16:creationId xmlns:a16="http://schemas.microsoft.com/office/drawing/2014/main" id="{266799B1-7E6B-3796-4C61-277E4FC949DC}"/>
                </a:ext>
              </a:extLst>
            </p:cNvPr>
            <p:cNvGrpSpPr/>
            <p:nvPr/>
          </p:nvGrpSpPr>
          <p:grpSpPr>
            <a:xfrm>
              <a:off x="0" y="-232505"/>
              <a:ext cx="11855669" cy="5036871"/>
              <a:chOff x="0" y="-232505"/>
              <a:chExt cx="11855669" cy="5036871"/>
            </a:xfrm>
          </p:grpSpPr>
          <p:sp>
            <p:nvSpPr>
              <p:cNvPr id="44" name="Rektangel 43">
                <a:extLst>
                  <a:ext uri="{FF2B5EF4-FFF2-40B4-BE49-F238E27FC236}">
                    <a16:creationId xmlns:a16="http://schemas.microsoft.com/office/drawing/2014/main" id="{21C2C424-1440-5AB6-94D2-F5AB22316BE0}"/>
                  </a:ext>
                </a:extLst>
              </p:cNvPr>
              <p:cNvSpPr/>
              <p:nvPr/>
            </p:nvSpPr>
            <p:spPr>
              <a:xfrm>
                <a:off x="0" y="-232505"/>
                <a:ext cx="11855669" cy="5036871"/>
              </a:xfrm>
              <a:prstGeom prst="rect">
                <a:avLst/>
              </a:prstGeom>
              <a:noFill/>
            </p:spPr>
            <p:txBody>
              <a:bodyPr/>
              <a:lstStyle/>
              <a:p>
                <a:endParaRPr lang="sv-SE"/>
              </a:p>
            </p:txBody>
          </p:sp>
          <p:sp>
            <p:nvSpPr>
              <p:cNvPr id="45" name="Friform 44">
                <a:extLst>
                  <a:ext uri="{FF2B5EF4-FFF2-40B4-BE49-F238E27FC236}">
                    <a16:creationId xmlns:a16="http://schemas.microsoft.com/office/drawing/2014/main" id="{19E4F22A-F9EF-99CB-27CC-238BF1240E99}"/>
                  </a:ext>
                </a:extLst>
              </p:cNvPr>
              <p:cNvSpPr/>
              <p:nvPr/>
            </p:nvSpPr>
            <p:spPr>
              <a:xfrm>
                <a:off x="52079" y="1837019"/>
                <a:ext cx="2088823" cy="987007"/>
              </a:xfrm>
              <a:custGeom>
                <a:avLst/>
                <a:gdLst>
                  <a:gd name="connsiteX0" fmla="*/ 0 w 2088823"/>
                  <a:gd name="connsiteY0" fmla="*/ 98701 h 987007"/>
                  <a:gd name="connsiteX1" fmla="*/ 98701 w 2088823"/>
                  <a:gd name="connsiteY1" fmla="*/ 0 h 987007"/>
                  <a:gd name="connsiteX2" fmla="*/ 1990122 w 2088823"/>
                  <a:gd name="connsiteY2" fmla="*/ 0 h 987007"/>
                  <a:gd name="connsiteX3" fmla="*/ 2088823 w 2088823"/>
                  <a:gd name="connsiteY3" fmla="*/ 98701 h 987007"/>
                  <a:gd name="connsiteX4" fmla="*/ 2088823 w 2088823"/>
                  <a:gd name="connsiteY4" fmla="*/ 888306 h 987007"/>
                  <a:gd name="connsiteX5" fmla="*/ 1990122 w 2088823"/>
                  <a:gd name="connsiteY5" fmla="*/ 987007 h 987007"/>
                  <a:gd name="connsiteX6" fmla="*/ 98701 w 2088823"/>
                  <a:gd name="connsiteY6" fmla="*/ 987007 h 987007"/>
                  <a:gd name="connsiteX7" fmla="*/ 0 w 2088823"/>
                  <a:gd name="connsiteY7" fmla="*/ 888306 h 987007"/>
                  <a:gd name="connsiteX8" fmla="*/ 0 w 2088823"/>
                  <a:gd name="connsiteY8" fmla="*/ 98701 h 98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8823" h="987007">
                    <a:moveTo>
                      <a:pt x="0" y="98701"/>
                    </a:moveTo>
                    <a:cubicBezTo>
                      <a:pt x="0" y="44190"/>
                      <a:pt x="44190" y="0"/>
                      <a:pt x="98701" y="0"/>
                    </a:cubicBezTo>
                    <a:lnTo>
                      <a:pt x="1990122" y="0"/>
                    </a:lnTo>
                    <a:cubicBezTo>
                      <a:pt x="2044633" y="0"/>
                      <a:pt x="2088823" y="44190"/>
                      <a:pt x="2088823" y="98701"/>
                    </a:cubicBezTo>
                    <a:lnTo>
                      <a:pt x="2088823" y="888306"/>
                    </a:lnTo>
                    <a:cubicBezTo>
                      <a:pt x="2088823" y="942817"/>
                      <a:pt x="2044633" y="987007"/>
                      <a:pt x="1990122" y="987007"/>
                    </a:cubicBezTo>
                    <a:lnTo>
                      <a:pt x="98701" y="987007"/>
                    </a:lnTo>
                    <a:cubicBezTo>
                      <a:pt x="44190" y="987007"/>
                      <a:pt x="0" y="942817"/>
                      <a:pt x="0" y="888306"/>
                    </a:cubicBezTo>
                    <a:lnTo>
                      <a:pt x="0" y="98701"/>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913" tIns="55578" rIns="68913" bIns="55578" numCol="1" spcCol="1270" anchor="t" anchorCtr="0">
                <a:noAutofit/>
              </a:bodyPr>
              <a:lstStyle/>
              <a:p>
                <a:pPr marL="0" lvl="0" indent="0" algn="ctr" defTabSz="933450">
                  <a:lnSpc>
                    <a:spcPct val="150000"/>
                  </a:lnSpc>
                  <a:spcBef>
                    <a:spcPct val="0"/>
                  </a:spcBef>
                  <a:spcAft>
                    <a:spcPct val="35000"/>
                  </a:spcAft>
                  <a:buNone/>
                </a:pPr>
                <a:r>
                  <a:rPr lang="sv-SE" sz="2100" kern="1200" dirty="0">
                    <a:solidFill>
                      <a:schemeClr val="bg1"/>
                    </a:solidFill>
                    <a:effectLst/>
                    <a:latin typeface="Myriad Pro" panose="020B0503030403020204" pitchFamily="34" charset="0"/>
                  </a:rPr>
                  <a:t>Näringsrikt gödselmedel med viktiga näringsämnen</a:t>
                </a:r>
                <a:endParaRPr lang="nb-NO" sz="2100" kern="1200" dirty="0">
                  <a:solidFill>
                    <a:schemeClr val="bg1"/>
                  </a:solidFill>
                  <a:latin typeface="Myriad Pro" panose="020B0503030403020204" pitchFamily="34" charset="0"/>
                </a:endParaRPr>
              </a:p>
            </p:txBody>
          </p:sp>
          <p:sp>
            <p:nvSpPr>
              <p:cNvPr id="46" name="Friform 45">
                <a:extLst>
                  <a:ext uri="{FF2B5EF4-FFF2-40B4-BE49-F238E27FC236}">
                    <a16:creationId xmlns:a16="http://schemas.microsoft.com/office/drawing/2014/main" id="{4BD23F3F-6037-58DD-B49B-24E5C19C12AF}"/>
                  </a:ext>
                </a:extLst>
              </p:cNvPr>
              <p:cNvSpPr/>
              <p:nvPr/>
            </p:nvSpPr>
            <p:spPr>
              <a:xfrm>
                <a:off x="2513104" y="1844530"/>
                <a:ext cx="1838578" cy="987007"/>
              </a:xfrm>
              <a:custGeom>
                <a:avLst/>
                <a:gdLst>
                  <a:gd name="connsiteX0" fmla="*/ 0 w 1838578"/>
                  <a:gd name="connsiteY0" fmla="*/ 98701 h 987007"/>
                  <a:gd name="connsiteX1" fmla="*/ 98701 w 1838578"/>
                  <a:gd name="connsiteY1" fmla="*/ 0 h 987007"/>
                  <a:gd name="connsiteX2" fmla="*/ 1739877 w 1838578"/>
                  <a:gd name="connsiteY2" fmla="*/ 0 h 987007"/>
                  <a:gd name="connsiteX3" fmla="*/ 1838578 w 1838578"/>
                  <a:gd name="connsiteY3" fmla="*/ 98701 h 987007"/>
                  <a:gd name="connsiteX4" fmla="*/ 1838578 w 1838578"/>
                  <a:gd name="connsiteY4" fmla="*/ 888306 h 987007"/>
                  <a:gd name="connsiteX5" fmla="*/ 1739877 w 1838578"/>
                  <a:gd name="connsiteY5" fmla="*/ 987007 h 987007"/>
                  <a:gd name="connsiteX6" fmla="*/ 98701 w 1838578"/>
                  <a:gd name="connsiteY6" fmla="*/ 987007 h 987007"/>
                  <a:gd name="connsiteX7" fmla="*/ 0 w 1838578"/>
                  <a:gd name="connsiteY7" fmla="*/ 888306 h 987007"/>
                  <a:gd name="connsiteX8" fmla="*/ 0 w 1838578"/>
                  <a:gd name="connsiteY8" fmla="*/ 98701 h 98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8578" h="987007">
                    <a:moveTo>
                      <a:pt x="0" y="98701"/>
                    </a:moveTo>
                    <a:cubicBezTo>
                      <a:pt x="0" y="44190"/>
                      <a:pt x="44190" y="0"/>
                      <a:pt x="98701" y="0"/>
                    </a:cubicBezTo>
                    <a:lnTo>
                      <a:pt x="1739877" y="0"/>
                    </a:lnTo>
                    <a:cubicBezTo>
                      <a:pt x="1794388" y="0"/>
                      <a:pt x="1838578" y="44190"/>
                      <a:pt x="1838578" y="98701"/>
                    </a:cubicBezTo>
                    <a:lnTo>
                      <a:pt x="1838578" y="888306"/>
                    </a:lnTo>
                    <a:cubicBezTo>
                      <a:pt x="1838578" y="942817"/>
                      <a:pt x="1794388" y="987007"/>
                      <a:pt x="1739877" y="987007"/>
                    </a:cubicBezTo>
                    <a:lnTo>
                      <a:pt x="98701" y="987007"/>
                    </a:lnTo>
                    <a:cubicBezTo>
                      <a:pt x="44190" y="987007"/>
                      <a:pt x="0" y="942817"/>
                      <a:pt x="0" y="888306"/>
                    </a:cubicBezTo>
                    <a:lnTo>
                      <a:pt x="0" y="98701"/>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1768" tIns="44148" rIns="51768" bIns="44148" numCol="1" spcCol="1270" anchor="t" anchorCtr="0">
                <a:noAutofit/>
              </a:bodyPr>
              <a:lstStyle/>
              <a:p>
                <a:pPr marL="0" lvl="0" indent="0" algn="ctr" defTabSz="533400">
                  <a:lnSpc>
                    <a:spcPct val="150000"/>
                  </a:lnSpc>
                  <a:spcBef>
                    <a:spcPct val="0"/>
                  </a:spcBef>
                  <a:spcAft>
                    <a:spcPct val="35000"/>
                  </a:spcAft>
                  <a:buNone/>
                </a:pPr>
                <a:r>
                  <a:rPr lang="sv-SE" sz="2100" kern="1200" dirty="0">
                    <a:solidFill>
                      <a:schemeClr val="bg1"/>
                    </a:solidFill>
                    <a:effectLst/>
                    <a:latin typeface="Myriad Pro" panose="020B0503030403020204" pitchFamily="34" charset="0"/>
                  </a:rPr>
                  <a:t>Förbättrar jorden och ökar kolilagringen</a:t>
                </a:r>
                <a:endParaRPr lang="nb-NO" sz="2100" kern="1200" dirty="0">
                  <a:solidFill>
                    <a:schemeClr val="bg1"/>
                  </a:solidFill>
                  <a:latin typeface="Myriad Pro" panose="020B0503030403020204" pitchFamily="34" charset="0"/>
                  <a:ea typeface="+mn-ea"/>
                  <a:cs typeface="+mn-cs"/>
                </a:endParaRPr>
              </a:p>
            </p:txBody>
          </p:sp>
          <p:sp>
            <p:nvSpPr>
              <p:cNvPr id="47" name="Friform 46">
                <a:extLst>
                  <a:ext uri="{FF2B5EF4-FFF2-40B4-BE49-F238E27FC236}">
                    <a16:creationId xmlns:a16="http://schemas.microsoft.com/office/drawing/2014/main" id="{279F7611-C1E4-FC5B-1959-B435EFA56D1B}"/>
                  </a:ext>
                </a:extLst>
              </p:cNvPr>
              <p:cNvSpPr/>
              <p:nvPr/>
            </p:nvSpPr>
            <p:spPr>
              <a:xfrm>
                <a:off x="4722800" y="1897029"/>
                <a:ext cx="2212670" cy="987007"/>
              </a:xfrm>
              <a:custGeom>
                <a:avLst/>
                <a:gdLst>
                  <a:gd name="connsiteX0" fmla="*/ 0 w 1996578"/>
                  <a:gd name="connsiteY0" fmla="*/ 98701 h 987007"/>
                  <a:gd name="connsiteX1" fmla="*/ 98701 w 1996578"/>
                  <a:gd name="connsiteY1" fmla="*/ 0 h 987007"/>
                  <a:gd name="connsiteX2" fmla="*/ 1897877 w 1996578"/>
                  <a:gd name="connsiteY2" fmla="*/ 0 h 987007"/>
                  <a:gd name="connsiteX3" fmla="*/ 1996578 w 1996578"/>
                  <a:gd name="connsiteY3" fmla="*/ 98701 h 987007"/>
                  <a:gd name="connsiteX4" fmla="*/ 1996578 w 1996578"/>
                  <a:gd name="connsiteY4" fmla="*/ 888306 h 987007"/>
                  <a:gd name="connsiteX5" fmla="*/ 1897877 w 1996578"/>
                  <a:gd name="connsiteY5" fmla="*/ 987007 h 987007"/>
                  <a:gd name="connsiteX6" fmla="*/ 98701 w 1996578"/>
                  <a:gd name="connsiteY6" fmla="*/ 987007 h 987007"/>
                  <a:gd name="connsiteX7" fmla="*/ 0 w 1996578"/>
                  <a:gd name="connsiteY7" fmla="*/ 888306 h 987007"/>
                  <a:gd name="connsiteX8" fmla="*/ 0 w 1996578"/>
                  <a:gd name="connsiteY8" fmla="*/ 98701 h 98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578" h="987007">
                    <a:moveTo>
                      <a:pt x="0" y="98701"/>
                    </a:moveTo>
                    <a:cubicBezTo>
                      <a:pt x="0" y="44190"/>
                      <a:pt x="44190" y="0"/>
                      <a:pt x="98701" y="0"/>
                    </a:cubicBezTo>
                    <a:lnTo>
                      <a:pt x="1897877" y="0"/>
                    </a:lnTo>
                    <a:cubicBezTo>
                      <a:pt x="1952388" y="0"/>
                      <a:pt x="1996578" y="44190"/>
                      <a:pt x="1996578" y="98701"/>
                    </a:cubicBezTo>
                    <a:lnTo>
                      <a:pt x="1996578" y="888306"/>
                    </a:lnTo>
                    <a:cubicBezTo>
                      <a:pt x="1996578" y="942817"/>
                      <a:pt x="1952388" y="987007"/>
                      <a:pt x="1897877" y="987007"/>
                    </a:cubicBezTo>
                    <a:lnTo>
                      <a:pt x="98701" y="987007"/>
                    </a:lnTo>
                    <a:cubicBezTo>
                      <a:pt x="44190" y="987007"/>
                      <a:pt x="0" y="942817"/>
                      <a:pt x="0" y="888306"/>
                    </a:cubicBezTo>
                    <a:lnTo>
                      <a:pt x="0" y="98701"/>
                    </a:lnTo>
                    <a:close/>
                  </a:path>
                </a:pathLst>
              </a:custGeom>
              <a:no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51768" tIns="44148" rIns="51768" bIns="44148" numCol="1" spcCol="1270" anchor="t" anchorCtr="0">
                <a:noAutofit/>
              </a:bodyPr>
              <a:lstStyle/>
              <a:p>
                <a:pPr marL="0" lvl="0" indent="0" algn="ctr" defTabSz="533400">
                  <a:lnSpc>
                    <a:spcPct val="150000"/>
                  </a:lnSpc>
                  <a:spcBef>
                    <a:spcPct val="0"/>
                  </a:spcBef>
                  <a:spcAft>
                    <a:spcPct val="35000"/>
                  </a:spcAft>
                  <a:buNone/>
                </a:pPr>
                <a:r>
                  <a:rPr lang="sv-SE" sz="2100" kern="1200" dirty="0">
                    <a:solidFill>
                      <a:schemeClr val="bg1"/>
                    </a:solidFill>
                    <a:effectLst/>
                    <a:latin typeface="Myriad Pro" panose="020B0503030403020204" pitchFamily="34" charset="0"/>
                  </a:rPr>
                  <a:t>Näringskälla för mikroorganismer och behåller jordens hälsa</a:t>
                </a:r>
                <a:endParaRPr lang="nb-NO" sz="2100" kern="1200" dirty="0">
                  <a:solidFill>
                    <a:schemeClr val="bg1"/>
                  </a:solidFill>
                  <a:latin typeface="Myriad Pro" panose="020B0503030403020204" pitchFamily="34" charset="0"/>
                  <a:ea typeface="+mn-ea"/>
                  <a:cs typeface="+mn-cs"/>
                </a:endParaRPr>
              </a:p>
            </p:txBody>
          </p:sp>
          <p:sp>
            <p:nvSpPr>
              <p:cNvPr id="48" name="Friform 47">
                <a:extLst>
                  <a:ext uri="{FF2B5EF4-FFF2-40B4-BE49-F238E27FC236}">
                    <a16:creationId xmlns:a16="http://schemas.microsoft.com/office/drawing/2014/main" id="{D6961535-D676-B61C-E659-09A2FD16B425}"/>
                  </a:ext>
                </a:extLst>
              </p:cNvPr>
              <p:cNvSpPr/>
              <p:nvPr/>
            </p:nvSpPr>
            <p:spPr>
              <a:xfrm>
                <a:off x="7486062" y="1816904"/>
                <a:ext cx="1974015" cy="987007"/>
              </a:xfrm>
              <a:custGeom>
                <a:avLst/>
                <a:gdLst>
                  <a:gd name="connsiteX0" fmla="*/ 0 w 1974015"/>
                  <a:gd name="connsiteY0" fmla="*/ 98701 h 987007"/>
                  <a:gd name="connsiteX1" fmla="*/ 98701 w 1974015"/>
                  <a:gd name="connsiteY1" fmla="*/ 0 h 987007"/>
                  <a:gd name="connsiteX2" fmla="*/ 1875314 w 1974015"/>
                  <a:gd name="connsiteY2" fmla="*/ 0 h 987007"/>
                  <a:gd name="connsiteX3" fmla="*/ 1974015 w 1974015"/>
                  <a:gd name="connsiteY3" fmla="*/ 98701 h 987007"/>
                  <a:gd name="connsiteX4" fmla="*/ 1974015 w 1974015"/>
                  <a:gd name="connsiteY4" fmla="*/ 888306 h 987007"/>
                  <a:gd name="connsiteX5" fmla="*/ 1875314 w 1974015"/>
                  <a:gd name="connsiteY5" fmla="*/ 987007 h 987007"/>
                  <a:gd name="connsiteX6" fmla="*/ 98701 w 1974015"/>
                  <a:gd name="connsiteY6" fmla="*/ 987007 h 987007"/>
                  <a:gd name="connsiteX7" fmla="*/ 0 w 1974015"/>
                  <a:gd name="connsiteY7" fmla="*/ 888306 h 987007"/>
                  <a:gd name="connsiteX8" fmla="*/ 0 w 1974015"/>
                  <a:gd name="connsiteY8" fmla="*/ 98701 h 98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4015" h="987007">
                    <a:moveTo>
                      <a:pt x="0" y="98701"/>
                    </a:moveTo>
                    <a:cubicBezTo>
                      <a:pt x="0" y="44190"/>
                      <a:pt x="44190" y="0"/>
                      <a:pt x="98701" y="0"/>
                    </a:cubicBezTo>
                    <a:lnTo>
                      <a:pt x="1875314" y="0"/>
                    </a:lnTo>
                    <a:cubicBezTo>
                      <a:pt x="1929825" y="0"/>
                      <a:pt x="1974015" y="44190"/>
                      <a:pt x="1974015" y="98701"/>
                    </a:cubicBezTo>
                    <a:lnTo>
                      <a:pt x="1974015" y="888306"/>
                    </a:lnTo>
                    <a:cubicBezTo>
                      <a:pt x="1974015" y="942817"/>
                      <a:pt x="1929825" y="987007"/>
                      <a:pt x="1875314" y="987007"/>
                    </a:cubicBezTo>
                    <a:lnTo>
                      <a:pt x="98701" y="987007"/>
                    </a:lnTo>
                    <a:cubicBezTo>
                      <a:pt x="44190" y="987007"/>
                      <a:pt x="0" y="942817"/>
                      <a:pt x="0" y="888306"/>
                    </a:cubicBezTo>
                    <a:lnTo>
                      <a:pt x="0" y="98701"/>
                    </a:lnTo>
                    <a:close/>
                  </a:path>
                </a:pathLst>
              </a:custGeom>
              <a:no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51768" tIns="44148" rIns="51768" bIns="44148" numCol="1" spcCol="1270" anchor="t" anchorCtr="0">
                <a:noAutofit/>
              </a:bodyPr>
              <a:lstStyle/>
              <a:p>
                <a:pPr marL="0" lvl="0" indent="0" algn="ctr" defTabSz="533400">
                  <a:lnSpc>
                    <a:spcPct val="150000"/>
                  </a:lnSpc>
                  <a:spcBef>
                    <a:spcPct val="0"/>
                  </a:spcBef>
                  <a:spcAft>
                    <a:spcPct val="35000"/>
                  </a:spcAft>
                  <a:buNone/>
                </a:pPr>
                <a:r>
                  <a:rPr lang="sv-SE" sz="2100" kern="1200" dirty="0">
                    <a:solidFill>
                      <a:schemeClr val="bg1"/>
                    </a:solidFill>
                    <a:effectLst/>
                    <a:latin typeface="Myriad Pro" panose="020B0503030403020204" pitchFamily="34" charset="0"/>
                  </a:rPr>
                  <a:t>Mindre lukt jämfört med vanlig gödsel</a:t>
                </a:r>
                <a:endParaRPr lang="nb-NO" sz="2100" kern="1200" dirty="0">
                  <a:solidFill>
                    <a:schemeClr val="bg1"/>
                  </a:solidFill>
                  <a:latin typeface="Myriad Pro" panose="020B0503030403020204" pitchFamily="34" charset="0"/>
                  <a:ea typeface="+mn-ea"/>
                  <a:cs typeface="+mn-cs"/>
                </a:endParaRPr>
              </a:p>
            </p:txBody>
          </p:sp>
          <p:sp>
            <p:nvSpPr>
              <p:cNvPr id="49" name="Friform 48">
                <a:extLst>
                  <a:ext uri="{FF2B5EF4-FFF2-40B4-BE49-F238E27FC236}">
                    <a16:creationId xmlns:a16="http://schemas.microsoft.com/office/drawing/2014/main" id="{D0F5EBEE-063C-22CE-08D1-78BE9AE550BF}"/>
                  </a:ext>
                </a:extLst>
              </p:cNvPr>
              <p:cNvSpPr/>
              <p:nvPr/>
            </p:nvSpPr>
            <p:spPr>
              <a:xfrm>
                <a:off x="9861592" y="1900296"/>
                <a:ext cx="1974015" cy="987007"/>
              </a:xfrm>
              <a:custGeom>
                <a:avLst/>
                <a:gdLst>
                  <a:gd name="connsiteX0" fmla="*/ 0 w 1974015"/>
                  <a:gd name="connsiteY0" fmla="*/ 98701 h 987007"/>
                  <a:gd name="connsiteX1" fmla="*/ 98701 w 1974015"/>
                  <a:gd name="connsiteY1" fmla="*/ 0 h 987007"/>
                  <a:gd name="connsiteX2" fmla="*/ 1875314 w 1974015"/>
                  <a:gd name="connsiteY2" fmla="*/ 0 h 987007"/>
                  <a:gd name="connsiteX3" fmla="*/ 1974015 w 1974015"/>
                  <a:gd name="connsiteY3" fmla="*/ 98701 h 987007"/>
                  <a:gd name="connsiteX4" fmla="*/ 1974015 w 1974015"/>
                  <a:gd name="connsiteY4" fmla="*/ 888306 h 987007"/>
                  <a:gd name="connsiteX5" fmla="*/ 1875314 w 1974015"/>
                  <a:gd name="connsiteY5" fmla="*/ 987007 h 987007"/>
                  <a:gd name="connsiteX6" fmla="*/ 98701 w 1974015"/>
                  <a:gd name="connsiteY6" fmla="*/ 987007 h 987007"/>
                  <a:gd name="connsiteX7" fmla="*/ 0 w 1974015"/>
                  <a:gd name="connsiteY7" fmla="*/ 888306 h 987007"/>
                  <a:gd name="connsiteX8" fmla="*/ 0 w 1974015"/>
                  <a:gd name="connsiteY8" fmla="*/ 98701 h 98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4015" h="987007">
                    <a:moveTo>
                      <a:pt x="0" y="98701"/>
                    </a:moveTo>
                    <a:cubicBezTo>
                      <a:pt x="0" y="44190"/>
                      <a:pt x="44190" y="0"/>
                      <a:pt x="98701" y="0"/>
                    </a:cubicBezTo>
                    <a:lnTo>
                      <a:pt x="1875314" y="0"/>
                    </a:lnTo>
                    <a:cubicBezTo>
                      <a:pt x="1929825" y="0"/>
                      <a:pt x="1974015" y="44190"/>
                      <a:pt x="1974015" y="98701"/>
                    </a:cubicBezTo>
                    <a:lnTo>
                      <a:pt x="1974015" y="888306"/>
                    </a:lnTo>
                    <a:cubicBezTo>
                      <a:pt x="1974015" y="942817"/>
                      <a:pt x="1929825" y="987007"/>
                      <a:pt x="1875314" y="987007"/>
                    </a:cubicBezTo>
                    <a:lnTo>
                      <a:pt x="98701" y="987007"/>
                    </a:lnTo>
                    <a:cubicBezTo>
                      <a:pt x="44190" y="987007"/>
                      <a:pt x="0" y="942817"/>
                      <a:pt x="0" y="888306"/>
                    </a:cubicBezTo>
                    <a:lnTo>
                      <a:pt x="0" y="98701"/>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913" tIns="55578" rIns="68913" bIns="55578" numCol="1" spcCol="1270" anchor="t" anchorCtr="0">
                <a:noAutofit/>
              </a:bodyPr>
              <a:lstStyle/>
              <a:p>
                <a:pPr marL="0" lvl="0" indent="0" algn="ctr" defTabSz="933450">
                  <a:lnSpc>
                    <a:spcPct val="150000"/>
                  </a:lnSpc>
                  <a:spcBef>
                    <a:spcPct val="0"/>
                  </a:spcBef>
                  <a:spcAft>
                    <a:spcPct val="35000"/>
                  </a:spcAft>
                  <a:buFont typeface="Arial" panose="020B0604020202020204" pitchFamily="34" charset="0"/>
                  <a:buNone/>
                </a:pPr>
                <a:r>
                  <a:rPr lang="sv-SE" sz="2100" kern="1200" dirty="0">
                    <a:solidFill>
                      <a:schemeClr val="bg1"/>
                    </a:solidFill>
                    <a:effectLst/>
                    <a:latin typeface="Myriad Pro" panose="020B0503030403020204" pitchFamily="34" charset="0"/>
                  </a:rPr>
                  <a:t>Flytande konsistens, lätt att sprida</a:t>
                </a:r>
                <a:endParaRPr lang="nb-NO" sz="2100" kern="1200" dirty="0">
                  <a:solidFill>
                    <a:schemeClr val="bg1"/>
                  </a:solidFill>
                  <a:latin typeface="Myriad Pro" panose="020B0503030403020204" pitchFamily="34" charset="0"/>
                </a:endParaRPr>
              </a:p>
            </p:txBody>
          </p:sp>
        </p:grpSp>
        <p:cxnSp>
          <p:nvCxnSpPr>
            <p:cNvPr id="32" name="Rett linje 31">
              <a:extLst>
                <a:ext uri="{FF2B5EF4-FFF2-40B4-BE49-F238E27FC236}">
                  <a16:creationId xmlns:a16="http://schemas.microsoft.com/office/drawing/2014/main" id="{0A80D6D4-ADC3-B97E-8D7B-EDF102F0A2C6}"/>
                </a:ext>
              </a:extLst>
            </p:cNvPr>
            <p:cNvCxnSpPr>
              <a:cxnSpLocks/>
            </p:cNvCxnSpPr>
            <p:nvPr/>
          </p:nvCxnSpPr>
          <p:spPr>
            <a:xfrm>
              <a:off x="2324709" y="1626124"/>
              <a:ext cx="0" cy="252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3893BB0B-2824-2365-D20A-A8845ADE72A9}"/>
                </a:ext>
              </a:extLst>
            </p:cNvPr>
            <p:cNvCxnSpPr>
              <a:cxnSpLocks/>
            </p:cNvCxnSpPr>
            <p:nvPr/>
          </p:nvCxnSpPr>
          <p:spPr>
            <a:xfrm>
              <a:off x="4656168" y="1626124"/>
              <a:ext cx="0" cy="252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60599214-3BBA-EAC6-43A9-87E17E7F2960}"/>
                </a:ext>
              </a:extLst>
            </p:cNvPr>
            <p:cNvCxnSpPr>
              <a:cxnSpLocks/>
            </p:cNvCxnSpPr>
            <p:nvPr/>
          </p:nvCxnSpPr>
          <p:spPr>
            <a:xfrm>
              <a:off x="7414565" y="1626124"/>
              <a:ext cx="0" cy="252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Rett linje 39">
              <a:extLst>
                <a:ext uri="{FF2B5EF4-FFF2-40B4-BE49-F238E27FC236}">
                  <a16:creationId xmlns:a16="http://schemas.microsoft.com/office/drawing/2014/main" id="{7F671191-27D1-0B15-DBA7-78BA6E822A20}"/>
                </a:ext>
              </a:extLst>
            </p:cNvPr>
            <p:cNvCxnSpPr>
              <a:cxnSpLocks/>
            </p:cNvCxnSpPr>
            <p:nvPr/>
          </p:nvCxnSpPr>
          <p:spPr>
            <a:xfrm>
              <a:off x="9812656" y="1626124"/>
              <a:ext cx="0" cy="252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TextBox 9">
            <a:extLst>
              <a:ext uri="{FF2B5EF4-FFF2-40B4-BE49-F238E27FC236}">
                <a16:creationId xmlns:a16="http://schemas.microsoft.com/office/drawing/2014/main" id="{C70DB3AF-D96B-BF64-B567-D692D17D042F}"/>
              </a:ext>
            </a:extLst>
          </p:cNvPr>
          <p:cNvSpPr txBox="1"/>
          <p:nvPr/>
        </p:nvSpPr>
        <p:spPr>
          <a:xfrm>
            <a:off x="3145357" y="368937"/>
            <a:ext cx="5901285" cy="111808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kern="1200" dirty="0" err="1">
                <a:solidFill>
                  <a:schemeClr val="bg1"/>
                </a:solidFill>
                <a:latin typeface="Myriad Pro" panose="020B0503030403020204" pitchFamily="34" charset="0"/>
                <a:ea typeface="+mj-ea"/>
                <a:cs typeface="+mj-cs"/>
              </a:rPr>
              <a:t>Biogödsel</a:t>
            </a:r>
            <a:endParaRPr lang="en-US" sz="6000" kern="1200" dirty="0">
              <a:solidFill>
                <a:schemeClr val="bg1"/>
              </a:solidFill>
              <a:latin typeface="Myriad Pro" panose="020B0503030403020204" pitchFamily="34" charset="0"/>
              <a:ea typeface="+mj-ea"/>
              <a:cs typeface="+mj-cs"/>
            </a:endParaRPr>
          </a:p>
        </p:txBody>
      </p:sp>
      <p:sp>
        <p:nvSpPr>
          <p:cNvPr id="6" name="TekstSylinder 5">
            <a:extLst>
              <a:ext uri="{FF2B5EF4-FFF2-40B4-BE49-F238E27FC236}">
                <a16:creationId xmlns:a16="http://schemas.microsoft.com/office/drawing/2014/main" id="{2F15327C-3E45-B39C-896B-1472FF959FE0}"/>
              </a:ext>
            </a:extLst>
          </p:cNvPr>
          <p:cNvSpPr txBox="1"/>
          <p:nvPr/>
        </p:nvSpPr>
        <p:spPr>
          <a:xfrm>
            <a:off x="2772001" y="3134886"/>
            <a:ext cx="6116320" cy="276999"/>
          </a:xfrm>
          <a:prstGeom prst="rect">
            <a:avLst/>
          </a:prstGeom>
          <a:noFill/>
        </p:spPr>
        <p:txBody>
          <a:bodyPr wrap="square">
            <a:spAutoFit/>
          </a:bodyPr>
          <a:lstStyle/>
          <a:p>
            <a:endParaRPr lang="nb-NO" sz="1200" dirty="0">
              <a:latin typeface="Myriad Pro" panose="020B0503030403020204" pitchFamily="34" charset="0"/>
            </a:endParaRPr>
          </a:p>
        </p:txBody>
      </p:sp>
      <p:grpSp>
        <p:nvGrpSpPr>
          <p:cNvPr id="23" name="Gruppe 22">
            <a:extLst>
              <a:ext uri="{FF2B5EF4-FFF2-40B4-BE49-F238E27FC236}">
                <a16:creationId xmlns:a16="http://schemas.microsoft.com/office/drawing/2014/main" id="{07413EC6-5B45-45E5-F5DC-BC6A01366813}"/>
              </a:ext>
            </a:extLst>
          </p:cNvPr>
          <p:cNvGrpSpPr/>
          <p:nvPr/>
        </p:nvGrpSpPr>
        <p:grpSpPr>
          <a:xfrm>
            <a:off x="940545" y="4477099"/>
            <a:ext cx="10539508" cy="2359560"/>
            <a:chOff x="467593" y="4242550"/>
            <a:chExt cx="11271579" cy="2522177"/>
          </a:xfrm>
        </p:grpSpPr>
        <p:pic>
          <p:nvPicPr>
            <p:cNvPr id="9" name="Bilde 8" descr="Et bilde som inneholder tegning, illustrasjon, design&#10;&#10;Automatisk generert beskrivelse">
              <a:extLst>
                <a:ext uri="{FF2B5EF4-FFF2-40B4-BE49-F238E27FC236}">
                  <a16:creationId xmlns:a16="http://schemas.microsoft.com/office/drawing/2014/main" id="{E321C63B-F2B6-95C2-6A1A-4CCAF65C6C6F}"/>
                </a:ext>
              </a:extLst>
            </p:cNvPr>
            <p:cNvPicPr>
              <a:picLocks noChangeAspect="1"/>
            </p:cNvPicPr>
            <p:nvPr/>
          </p:nvPicPr>
          <p:blipFill>
            <a:blip r:embed="rId3"/>
            <a:stretch>
              <a:fillRect/>
            </a:stretch>
          </p:blipFill>
          <p:spPr>
            <a:xfrm>
              <a:off x="5526776" y="4778436"/>
              <a:ext cx="1700399" cy="1928130"/>
            </a:xfrm>
            <a:prstGeom prst="rect">
              <a:avLst/>
            </a:prstGeom>
          </p:spPr>
        </p:pic>
        <p:grpSp>
          <p:nvGrpSpPr>
            <p:cNvPr id="15" name="Gruppe 14">
              <a:extLst>
                <a:ext uri="{FF2B5EF4-FFF2-40B4-BE49-F238E27FC236}">
                  <a16:creationId xmlns:a16="http://schemas.microsoft.com/office/drawing/2014/main" id="{E2CC8408-C609-838D-1138-B46B563B2D63}"/>
                </a:ext>
              </a:extLst>
            </p:cNvPr>
            <p:cNvGrpSpPr/>
            <p:nvPr/>
          </p:nvGrpSpPr>
          <p:grpSpPr>
            <a:xfrm>
              <a:off x="467593" y="4339427"/>
              <a:ext cx="3463824" cy="2425300"/>
              <a:chOff x="586844" y="4339427"/>
              <a:chExt cx="3463824" cy="2425300"/>
            </a:xfrm>
          </p:grpSpPr>
          <p:pic>
            <p:nvPicPr>
              <p:cNvPr id="13" name="Bilde 12" descr="Et bilde som inneholder design, illustrasjon&#10;&#10;Automatisk generert beskrivelse med middels konfidens">
                <a:extLst>
                  <a:ext uri="{FF2B5EF4-FFF2-40B4-BE49-F238E27FC236}">
                    <a16:creationId xmlns:a16="http://schemas.microsoft.com/office/drawing/2014/main" id="{F0AE40D0-D89C-71EB-B104-1EFCEFEE0F13}"/>
                  </a:ext>
                </a:extLst>
              </p:cNvPr>
              <p:cNvPicPr>
                <a:picLocks noChangeAspect="1"/>
              </p:cNvPicPr>
              <p:nvPr/>
            </p:nvPicPr>
            <p:blipFill>
              <a:blip r:embed="rId4"/>
              <a:stretch>
                <a:fillRect/>
              </a:stretch>
            </p:blipFill>
            <p:spPr>
              <a:xfrm>
                <a:off x="586844" y="4339427"/>
                <a:ext cx="3137315" cy="2425300"/>
              </a:xfrm>
              <a:prstGeom prst="rect">
                <a:avLst/>
              </a:prstGeom>
            </p:spPr>
          </p:pic>
          <p:sp>
            <p:nvSpPr>
              <p:cNvPr id="14" name="TekstSylinder 13">
                <a:extLst>
                  <a:ext uri="{FF2B5EF4-FFF2-40B4-BE49-F238E27FC236}">
                    <a16:creationId xmlns:a16="http://schemas.microsoft.com/office/drawing/2014/main" id="{319C5D41-BAA4-63C2-2CF9-89B4F667E626}"/>
                  </a:ext>
                </a:extLst>
              </p:cNvPr>
              <p:cNvSpPr txBox="1"/>
              <p:nvPr/>
            </p:nvSpPr>
            <p:spPr>
              <a:xfrm>
                <a:off x="2717975" y="6098101"/>
                <a:ext cx="1332693" cy="296089"/>
              </a:xfrm>
              <a:prstGeom prst="rect">
                <a:avLst/>
              </a:prstGeom>
              <a:solidFill>
                <a:srgbClr val="EAEAEA"/>
              </a:solidFill>
            </p:spPr>
            <p:txBody>
              <a:bodyPr wrap="square" rtlCol="0">
                <a:spAutoFit/>
              </a:bodyPr>
              <a:lstStyle/>
              <a:p>
                <a:pPr algn="ctr"/>
                <a:r>
                  <a:rPr lang="nb-NO" sz="1200" dirty="0">
                    <a:solidFill>
                      <a:srgbClr val="92D050"/>
                    </a:solidFill>
                    <a:latin typeface="Myriad Pro" panose="020B0503030403020204" pitchFamily="34" charset="0"/>
                  </a:rPr>
                  <a:t>Biogass</a:t>
                </a:r>
              </a:p>
            </p:txBody>
          </p:sp>
        </p:grpSp>
        <p:pic>
          <p:nvPicPr>
            <p:cNvPr id="17" name="Bilde 16" descr="Et bilde som inneholder tegning, clip art, klær, tegnefilm&#10;&#10;Automatisk generert beskrivelse">
              <a:extLst>
                <a:ext uri="{FF2B5EF4-FFF2-40B4-BE49-F238E27FC236}">
                  <a16:creationId xmlns:a16="http://schemas.microsoft.com/office/drawing/2014/main" id="{B57269DE-78BC-8D47-3B54-90A4F5674515}"/>
                </a:ext>
              </a:extLst>
            </p:cNvPr>
            <p:cNvPicPr>
              <a:picLocks noChangeAspect="1"/>
            </p:cNvPicPr>
            <p:nvPr/>
          </p:nvPicPr>
          <p:blipFill>
            <a:blip r:embed="rId5"/>
            <a:stretch>
              <a:fillRect/>
            </a:stretch>
          </p:blipFill>
          <p:spPr>
            <a:xfrm>
              <a:off x="8927230" y="4242550"/>
              <a:ext cx="2811942" cy="2515126"/>
            </a:xfrm>
            <a:prstGeom prst="rect">
              <a:avLst/>
            </a:prstGeom>
          </p:spPr>
        </p:pic>
        <p:sp>
          <p:nvSpPr>
            <p:cNvPr id="20" name="Pil høyre 19">
              <a:extLst>
                <a:ext uri="{FF2B5EF4-FFF2-40B4-BE49-F238E27FC236}">
                  <a16:creationId xmlns:a16="http://schemas.microsoft.com/office/drawing/2014/main" id="{0252652D-EEE4-1DBE-7B18-A31BA2B0D778}"/>
                </a:ext>
              </a:extLst>
            </p:cNvPr>
            <p:cNvSpPr/>
            <p:nvPr/>
          </p:nvSpPr>
          <p:spPr>
            <a:xfrm>
              <a:off x="4313818" y="5742501"/>
              <a:ext cx="741680" cy="355600"/>
            </a:xfrm>
            <a:prstGeom prst="rightArrow">
              <a:avLst>
                <a:gd name="adj1" fmla="val 31633"/>
                <a:gd name="adj2"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solidFill>
                  <a:schemeClr val="bg1"/>
                </a:solidFill>
                <a:latin typeface="Myriad Pro" panose="020B0503030403020204" pitchFamily="34" charset="0"/>
              </a:endParaRPr>
            </a:p>
          </p:txBody>
        </p:sp>
        <p:sp>
          <p:nvSpPr>
            <p:cNvPr id="22" name="Pil høyre 21">
              <a:extLst>
                <a:ext uri="{FF2B5EF4-FFF2-40B4-BE49-F238E27FC236}">
                  <a16:creationId xmlns:a16="http://schemas.microsoft.com/office/drawing/2014/main" id="{C6BF6F82-A535-23C8-A979-6D11A764C307}"/>
                </a:ext>
              </a:extLst>
            </p:cNvPr>
            <p:cNvSpPr/>
            <p:nvPr/>
          </p:nvSpPr>
          <p:spPr>
            <a:xfrm>
              <a:off x="7553687" y="5798870"/>
              <a:ext cx="741680" cy="355600"/>
            </a:xfrm>
            <a:prstGeom prst="rightArrow">
              <a:avLst>
                <a:gd name="adj1" fmla="val 31633"/>
                <a:gd name="adj2"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grpSp>
    </p:spTree>
    <p:extLst>
      <p:ext uri="{BB962C8B-B14F-4D97-AF65-F5344CB8AC3E}">
        <p14:creationId xmlns:p14="http://schemas.microsoft.com/office/powerpoint/2010/main" val="1893086152"/>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3" name="AutoShape 3"/>
          <p:cNvSpPr/>
          <p:nvPr/>
        </p:nvSpPr>
        <p:spPr>
          <a:xfrm>
            <a:off x="22407" y="130399"/>
            <a:ext cx="12192000" cy="0"/>
          </a:xfrm>
          <a:prstGeom prst="line">
            <a:avLst/>
          </a:prstGeom>
          <a:ln w="85725" cap="flat">
            <a:solidFill>
              <a:srgbClr val="007074"/>
            </a:solidFill>
            <a:prstDash val="solid"/>
            <a:headEnd type="none" w="sm" len="sm"/>
            <a:tailEnd type="none" w="sm" len="sm"/>
          </a:ln>
        </p:spPr>
        <p:txBody>
          <a:bodyPr/>
          <a:lstStyle/>
          <a:p>
            <a:endParaRPr lang="nb-NO" dirty="0">
              <a:latin typeface="Myriad Pro" panose="020B0503030403020204" pitchFamily="34" charset="0"/>
            </a:endParaRPr>
          </a:p>
        </p:txBody>
      </p:sp>
      <p:sp>
        <p:nvSpPr>
          <p:cNvPr id="5" name="Avrundet rektangel 4">
            <a:extLst>
              <a:ext uri="{FF2B5EF4-FFF2-40B4-BE49-F238E27FC236}">
                <a16:creationId xmlns:a16="http://schemas.microsoft.com/office/drawing/2014/main" id="{4A0A6A3F-4A2F-A078-AEEB-A9DD478E5D56}"/>
              </a:ext>
            </a:extLst>
          </p:cNvPr>
          <p:cNvSpPr/>
          <p:nvPr/>
        </p:nvSpPr>
        <p:spPr>
          <a:xfrm>
            <a:off x="6636326" y="378050"/>
            <a:ext cx="4512283" cy="4201229"/>
          </a:xfrm>
          <a:prstGeom prst="roundRect">
            <a:avLst/>
          </a:prstGeom>
          <a:solidFill>
            <a:srgbClr val="06878B"/>
          </a:solidFill>
          <a:ln>
            <a:noFill/>
          </a:ln>
        </p:spPr>
        <p:txBody>
          <a:bodyPr rtlCol="0" anchor="ctr"/>
          <a:lstStyle/>
          <a:p>
            <a:endParaRPr lang="nb-NO" sz="2133" dirty="0">
              <a:solidFill>
                <a:srgbClr val="009499"/>
              </a:solidFill>
              <a:latin typeface="Myriad Pro" panose="020B0503030403020204" pitchFamily="34" charset="0"/>
            </a:endParaRPr>
          </a:p>
          <a:p>
            <a:pPr marL="304815" indent="-304815">
              <a:lnSpc>
                <a:spcPct val="150000"/>
              </a:lnSpc>
              <a:buFont typeface="Arial" panose="020B0604020202020204" pitchFamily="34" charset="0"/>
              <a:buChar char="•"/>
            </a:pPr>
            <a:r>
              <a:rPr lang="sv-SE" sz="1933" dirty="0">
                <a:solidFill>
                  <a:srgbClr val="0099A1"/>
                </a:solidFill>
                <a:latin typeface="Myriad Pro" panose="020B0503030403020204" pitchFamily="34" charset="0"/>
              </a:rPr>
              <a:t>Beroende av tillräcklig tillgång till råvaror</a:t>
            </a:r>
          </a:p>
          <a:p>
            <a:pPr marL="304815" indent="-304815">
              <a:lnSpc>
                <a:spcPct val="150000"/>
              </a:lnSpc>
              <a:buFont typeface="Arial" panose="020B0604020202020204" pitchFamily="34" charset="0"/>
              <a:buChar char="•"/>
            </a:pPr>
            <a:r>
              <a:rPr lang="nb-NO" sz="1933" dirty="0">
                <a:solidFill>
                  <a:srgbClr val="009499"/>
                </a:solidFill>
                <a:latin typeface="Myriad Pro" panose="020B0503030403020204" pitchFamily="34" charset="0"/>
              </a:rPr>
              <a:t>Potentiella luktproblem </a:t>
            </a:r>
          </a:p>
          <a:p>
            <a:pPr marL="304815" indent="-304815">
              <a:lnSpc>
                <a:spcPct val="150000"/>
              </a:lnSpc>
              <a:buFont typeface="Arial" panose="020B0604020202020204" pitchFamily="34" charset="0"/>
              <a:buChar char="•"/>
            </a:pPr>
            <a:r>
              <a:rPr lang="nb-NO" sz="1933" dirty="0">
                <a:solidFill>
                  <a:srgbClr val="009499"/>
                </a:solidFill>
                <a:latin typeface="Myriad Pro" panose="020B0503030403020204" pitchFamily="34" charset="0"/>
              </a:rPr>
              <a:t>Klimatförhållanden  </a:t>
            </a:r>
          </a:p>
          <a:p>
            <a:pPr marL="304815" indent="-304815">
              <a:lnSpc>
                <a:spcPct val="150000"/>
              </a:lnSpc>
              <a:buFont typeface="Arial" panose="020B0604020202020204" pitchFamily="34" charset="0"/>
              <a:buChar char="•"/>
            </a:pPr>
            <a:r>
              <a:rPr lang="nb-NO" sz="1933" dirty="0">
                <a:solidFill>
                  <a:srgbClr val="009499"/>
                </a:solidFill>
                <a:latin typeface="Myriad Pro" panose="020B0503030403020204" pitchFamily="34" charset="0"/>
              </a:rPr>
              <a:t>Högre kostnader och investeringar i infrasruktur</a:t>
            </a:r>
          </a:p>
          <a:p>
            <a:endParaRPr lang="nb-NO" sz="1200" dirty="0">
              <a:solidFill>
                <a:srgbClr val="4A7C28"/>
              </a:solidFill>
              <a:latin typeface="Myriad Pro" panose="020B0503030403020204" pitchFamily="34" charset="0"/>
            </a:endParaRPr>
          </a:p>
        </p:txBody>
      </p:sp>
      <p:grpSp>
        <p:nvGrpSpPr>
          <p:cNvPr id="16" name="Gruppe 15">
            <a:extLst>
              <a:ext uri="{FF2B5EF4-FFF2-40B4-BE49-F238E27FC236}">
                <a16:creationId xmlns:a16="http://schemas.microsoft.com/office/drawing/2014/main" id="{47FE8A69-AC68-3AC4-CA28-EB44EAC2D532}"/>
              </a:ext>
            </a:extLst>
          </p:cNvPr>
          <p:cNvGrpSpPr/>
          <p:nvPr/>
        </p:nvGrpSpPr>
        <p:grpSpPr>
          <a:xfrm>
            <a:off x="1088202" y="378050"/>
            <a:ext cx="4512284" cy="4201229"/>
            <a:chOff x="1598693" y="1337066"/>
            <a:chExt cx="6768426" cy="6301844"/>
          </a:xfrm>
        </p:grpSpPr>
        <p:sp>
          <p:nvSpPr>
            <p:cNvPr id="4" name="Avrundet rektangel 3">
              <a:extLst>
                <a:ext uri="{FF2B5EF4-FFF2-40B4-BE49-F238E27FC236}">
                  <a16:creationId xmlns:a16="http://schemas.microsoft.com/office/drawing/2014/main" id="{7E3E1156-64FA-46F1-14D2-A29AF91E0CF0}"/>
                </a:ext>
              </a:extLst>
            </p:cNvPr>
            <p:cNvSpPr/>
            <p:nvPr/>
          </p:nvSpPr>
          <p:spPr>
            <a:xfrm>
              <a:off x="1598693" y="1337066"/>
              <a:ext cx="6768426" cy="6301844"/>
            </a:xfrm>
            <a:prstGeom prst="roundRect">
              <a:avLst/>
            </a:prstGeom>
            <a:solidFill>
              <a:srgbClr val="90D581"/>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466113" lvl="1" indent="-228611">
                <a:lnSpc>
                  <a:spcPct val="150000"/>
                </a:lnSpc>
                <a:buFont typeface="Arial" panose="020B0604020202020204" pitchFamily="34" charset="0"/>
                <a:buChar char="•"/>
              </a:pPr>
              <a:endParaRPr lang="nb-NO" sz="1867" dirty="0">
                <a:solidFill>
                  <a:srgbClr val="4A7C28"/>
                </a:solidFill>
                <a:latin typeface="Myriad Pro" panose="020B0503030403020204" pitchFamily="34" charset="0"/>
              </a:endParaRPr>
            </a:p>
            <a:p>
              <a:pPr marL="466113" lvl="1" indent="-228611">
                <a:lnSpc>
                  <a:spcPct val="150000"/>
                </a:lnSpc>
                <a:buFont typeface="Arial" panose="020B0604020202020204" pitchFamily="34" charset="0"/>
                <a:buChar char="•"/>
              </a:pPr>
              <a:r>
                <a:rPr lang="sv-SE" sz="1933" dirty="0">
                  <a:solidFill>
                    <a:srgbClr val="4A7C28"/>
                  </a:solidFill>
                  <a:latin typeface="Myriad Pro" panose="020B0503030403020204" pitchFamily="34" charset="0"/>
                </a:rPr>
                <a:t>Effektiv användning av organiskt avfall</a:t>
              </a:r>
            </a:p>
            <a:p>
              <a:pPr marL="466113" lvl="1" indent="-228611">
                <a:lnSpc>
                  <a:spcPct val="150000"/>
                </a:lnSpc>
                <a:buFont typeface="Arial" panose="020B0604020202020204" pitchFamily="34" charset="0"/>
                <a:buChar char="•"/>
              </a:pPr>
              <a:r>
                <a:rPr lang="sv-SE" sz="1933" dirty="0">
                  <a:solidFill>
                    <a:srgbClr val="4A7C28"/>
                  </a:solidFill>
                  <a:latin typeface="Myriad Pro" panose="020B0503030403020204" pitchFamily="34" charset="0"/>
                </a:rPr>
                <a:t>Skapar nya jobb och mervärde</a:t>
              </a:r>
            </a:p>
            <a:p>
              <a:pPr marL="466113" lvl="1" indent="-228611">
                <a:lnSpc>
                  <a:spcPct val="150000"/>
                </a:lnSpc>
                <a:buFont typeface="Arial" panose="020B0604020202020204" pitchFamily="34" charset="0"/>
                <a:buChar char="•"/>
              </a:pPr>
              <a:r>
                <a:rPr lang="sv-SE" sz="1933" dirty="0">
                  <a:solidFill>
                    <a:srgbClr val="4A7C28"/>
                  </a:solidFill>
                  <a:latin typeface="Myriad Pro" panose="020B0503030403020204" pitchFamily="34" charset="0"/>
                </a:rPr>
                <a:t>Förnybar resurs som minskar beroendet av icke-hållbara alternativ</a:t>
              </a:r>
              <a:endParaRPr lang="nb-NO" sz="1200" dirty="0">
                <a:solidFill>
                  <a:srgbClr val="248587"/>
                </a:solidFill>
                <a:latin typeface="Myriad Pro" panose="020B0503030403020204" pitchFamily="34" charset="0"/>
              </a:endParaRPr>
            </a:p>
          </p:txBody>
        </p:sp>
        <p:sp>
          <p:nvSpPr>
            <p:cNvPr id="12" name="TextBox 9">
              <a:extLst>
                <a:ext uri="{FF2B5EF4-FFF2-40B4-BE49-F238E27FC236}">
                  <a16:creationId xmlns:a16="http://schemas.microsoft.com/office/drawing/2014/main" id="{F3F701B4-6219-ACEF-8837-B8681E6C6336}"/>
                </a:ext>
              </a:extLst>
            </p:cNvPr>
            <p:cNvSpPr txBox="1"/>
            <p:nvPr/>
          </p:nvSpPr>
          <p:spPr>
            <a:xfrm>
              <a:off x="2088965" y="1556846"/>
              <a:ext cx="5216711" cy="1112228"/>
            </a:xfrm>
            <a:prstGeom prst="rect">
              <a:avLst/>
            </a:prstGeom>
          </p:spPr>
          <p:txBody>
            <a:bodyPr wrap="square" lIns="0" tIns="0" rIns="0" bIns="0" rtlCol="0" anchor="t">
              <a:spAutoFit/>
            </a:bodyPr>
            <a:lstStyle/>
            <a:p>
              <a:pPr lvl="2">
                <a:lnSpc>
                  <a:spcPts val="6250"/>
                </a:lnSpc>
              </a:pPr>
              <a:r>
                <a:rPr lang="nb-NO" sz="4667" dirty="0">
                  <a:solidFill>
                    <a:srgbClr val="497C28"/>
                  </a:solidFill>
                  <a:latin typeface="Myriad Pro" panose="020B0503030403020204" pitchFamily="34" charset="0"/>
                </a:rPr>
                <a:t>Fördelar</a:t>
              </a:r>
            </a:p>
          </p:txBody>
        </p:sp>
      </p:grpSp>
      <p:sp>
        <p:nvSpPr>
          <p:cNvPr id="13" name="TextBox 9">
            <a:extLst>
              <a:ext uri="{FF2B5EF4-FFF2-40B4-BE49-F238E27FC236}">
                <a16:creationId xmlns:a16="http://schemas.microsoft.com/office/drawing/2014/main" id="{389B502F-65E3-786D-9211-00C686F2CB60}"/>
              </a:ext>
            </a:extLst>
          </p:cNvPr>
          <p:cNvSpPr txBox="1"/>
          <p:nvPr/>
        </p:nvSpPr>
        <p:spPr>
          <a:xfrm>
            <a:off x="7706364" y="589738"/>
            <a:ext cx="3070586" cy="741485"/>
          </a:xfrm>
          <a:prstGeom prst="rect">
            <a:avLst/>
          </a:prstGeom>
        </p:spPr>
        <p:txBody>
          <a:bodyPr wrap="square" lIns="0" tIns="0" rIns="0" bIns="0" rtlCol="0" anchor="t">
            <a:spAutoFit/>
          </a:bodyPr>
          <a:lstStyle/>
          <a:p>
            <a:pPr>
              <a:lnSpc>
                <a:spcPts val="6250"/>
              </a:lnSpc>
            </a:pPr>
            <a:r>
              <a:rPr lang="nb-NO" sz="4667" dirty="0">
                <a:solidFill>
                  <a:srgbClr val="009498"/>
                </a:solidFill>
                <a:latin typeface="Myriad Pro" panose="020B0503030403020204" pitchFamily="34" charset="0"/>
              </a:rPr>
              <a:t>Cons </a:t>
            </a:r>
          </a:p>
        </p:txBody>
      </p:sp>
      <p:sp>
        <p:nvSpPr>
          <p:cNvPr id="15" name="Avrundet rektangel 14">
            <a:extLst>
              <a:ext uri="{FF2B5EF4-FFF2-40B4-BE49-F238E27FC236}">
                <a16:creationId xmlns:a16="http://schemas.microsoft.com/office/drawing/2014/main" id="{04925B64-07C9-80C9-0264-9FCE614B8AE2}"/>
              </a:ext>
            </a:extLst>
          </p:cNvPr>
          <p:cNvSpPr/>
          <p:nvPr/>
        </p:nvSpPr>
        <p:spPr>
          <a:xfrm>
            <a:off x="1260080" y="5798770"/>
            <a:ext cx="9671841" cy="736599"/>
          </a:xfrm>
          <a:prstGeom prst="roundRect">
            <a:avLst>
              <a:gd name="adj" fmla="val 50000"/>
            </a:avLst>
          </a:prstGeom>
          <a:solidFill>
            <a:srgbClr val="06878B"/>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1" name="Ellipse 10">
            <a:extLst>
              <a:ext uri="{FF2B5EF4-FFF2-40B4-BE49-F238E27FC236}">
                <a16:creationId xmlns:a16="http://schemas.microsoft.com/office/drawing/2014/main" id="{497956C1-8E1B-05A6-8B4C-745C7D28DEE0}"/>
              </a:ext>
            </a:extLst>
          </p:cNvPr>
          <p:cNvSpPr/>
          <p:nvPr/>
        </p:nvSpPr>
        <p:spPr>
          <a:xfrm>
            <a:off x="2157657" y="5828391"/>
            <a:ext cx="711200" cy="736599"/>
          </a:xfrm>
          <a:prstGeom prst="ellipse">
            <a:avLst/>
          </a:prstGeom>
          <a:solidFill>
            <a:srgbClr val="90D581"/>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9" name="Bilde 8" descr="Et bilde som inneholder symbol, Grafikk, design, kreativitet&#10;&#10;Automatisk generert beskrivelse">
            <a:extLst>
              <a:ext uri="{FF2B5EF4-FFF2-40B4-BE49-F238E27FC236}">
                <a16:creationId xmlns:a16="http://schemas.microsoft.com/office/drawing/2014/main" id="{B109AA3F-01BA-C1CC-1110-D5FC6DDD6998}"/>
              </a:ext>
            </a:extLst>
          </p:cNvPr>
          <p:cNvPicPr>
            <a:picLocks noChangeAspect="1"/>
          </p:cNvPicPr>
          <p:nvPr/>
        </p:nvPicPr>
        <p:blipFill rotWithShape="1">
          <a:blip r:embed="rId3">
            <a:duotone>
              <a:prstClr val="black"/>
              <a:schemeClr val="accent3">
                <a:tint val="45000"/>
                <a:satMod val="400000"/>
              </a:schemeClr>
            </a:duotone>
          </a:blip>
          <a:srcRect l="47620"/>
          <a:stretch/>
        </p:blipFill>
        <p:spPr>
          <a:xfrm>
            <a:off x="11148609" y="1714500"/>
            <a:ext cx="858131" cy="2057400"/>
          </a:xfrm>
          <a:prstGeom prst="rect">
            <a:avLst/>
          </a:prstGeom>
          <a:solidFill>
            <a:srgbClr val="007075"/>
          </a:solidFill>
        </p:spPr>
      </p:pic>
      <p:pic>
        <p:nvPicPr>
          <p:cNvPr id="10" name="Bilde 9" descr="Et bilde som inneholder symbol, Grafikk, design, kreativitet&#10;&#10;Automatisk generert beskrivelse">
            <a:extLst>
              <a:ext uri="{FF2B5EF4-FFF2-40B4-BE49-F238E27FC236}">
                <a16:creationId xmlns:a16="http://schemas.microsoft.com/office/drawing/2014/main" id="{BAD44CC7-03C9-51E4-BC0E-DBE0BE1F4DE5}"/>
              </a:ext>
            </a:extLst>
          </p:cNvPr>
          <p:cNvPicPr>
            <a:picLocks noChangeAspect="1"/>
          </p:cNvPicPr>
          <p:nvPr/>
        </p:nvPicPr>
        <p:blipFill rotWithShape="1">
          <a:blip r:embed="rId3"/>
          <a:srcRect r="48632"/>
          <a:stretch/>
        </p:blipFill>
        <p:spPr>
          <a:xfrm>
            <a:off x="246645" y="1714500"/>
            <a:ext cx="841557" cy="2057400"/>
          </a:xfrm>
          <a:prstGeom prst="rect">
            <a:avLst/>
          </a:prstGeom>
        </p:spPr>
      </p:pic>
      <p:pic>
        <p:nvPicPr>
          <p:cNvPr id="17" name="Bilde 16" descr="Et bilde som inneholder Grafikk, kreativitet&#10;&#10;Automatisk generert beskrivelse">
            <a:extLst>
              <a:ext uri="{FF2B5EF4-FFF2-40B4-BE49-F238E27FC236}">
                <a16:creationId xmlns:a16="http://schemas.microsoft.com/office/drawing/2014/main" id="{B1E21A86-C348-7A17-C306-AE257B34337B}"/>
              </a:ext>
            </a:extLst>
          </p:cNvPr>
          <p:cNvPicPr>
            <a:picLocks noChangeAspect="1"/>
          </p:cNvPicPr>
          <p:nvPr/>
        </p:nvPicPr>
        <p:blipFill>
          <a:blip r:embed="rId4"/>
          <a:stretch>
            <a:fillRect/>
          </a:stretch>
        </p:blipFill>
        <p:spPr>
          <a:xfrm>
            <a:off x="4892857" y="3322270"/>
            <a:ext cx="2451100" cy="2476500"/>
          </a:xfrm>
          <a:prstGeom prst="rect">
            <a:avLst/>
          </a:prstGeom>
        </p:spPr>
      </p:pic>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3" name="AutoShape 3"/>
          <p:cNvSpPr/>
          <p:nvPr/>
        </p:nvSpPr>
        <p:spPr>
          <a:xfrm>
            <a:off x="22407" y="130399"/>
            <a:ext cx="12192000" cy="0"/>
          </a:xfrm>
          <a:prstGeom prst="line">
            <a:avLst/>
          </a:prstGeom>
          <a:ln w="85725" cap="flat">
            <a:solidFill>
              <a:srgbClr val="007074"/>
            </a:solidFill>
            <a:prstDash val="solid"/>
            <a:headEnd type="none" w="sm" len="sm"/>
            <a:tailEnd type="none" w="sm" len="sm"/>
          </a:ln>
        </p:spPr>
        <p:txBody>
          <a:bodyPr/>
          <a:lstStyle/>
          <a:p>
            <a:endParaRPr lang="nb-NO" dirty="0">
              <a:latin typeface="Myriad Pro" panose="020B0503030403020204" pitchFamily="34" charset="0"/>
            </a:endParaRPr>
          </a:p>
        </p:txBody>
      </p:sp>
      <p:sp>
        <p:nvSpPr>
          <p:cNvPr id="5" name="Avrundet rektangel 4">
            <a:extLst>
              <a:ext uri="{FF2B5EF4-FFF2-40B4-BE49-F238E27FC236}">
                <a16:creationId xmlns:a16="http://schemas.microsoft.com/office/drawing/2014/main" id="{4A0A6A3F-4A2F-A078-AEEB-A9DD478E5D56}"/>
              </a:ext>
            </a:extLst>
          </p:cNvPr>
          <p:cNvSpPr/>
          <p:nvPr/>
        </p:nvSpPr>
        <p:spPr>
          <a:xfrm>
            <a:off x="6636326" y="378050"/>
            <a:ext cx="4512283" cy="4201229"/>
          </a:xfrm>
          <a:prstGeom prst="roundRect">
            <a:avLst/>
          </a:prstGeom>
          <a:solidFill>
            <a:srgbClr val="EE6F7C"/>
          </a:solidFill>
          <a:ln>
            <a:noFill/>
          </a:ln>
        </p:spPr>
        <p:txBody>
          <a:bodyPr rtlCol="0" anchor="ctr"/>
          <a:lstStyle/>
          <a:p>
            <a:endParaRPr lang="nb-NO" sz="2133" dirty="0">
              <a:solidFill>
                <a:srgbClr val="009499"/>
              </a:solidFill>
              <a:latin typeface="Myriad Pro" panose="020B0503030403020204" pitchFamily="34" charset="0"/>
            </a:endParaRPr>
          </a:p>
          <a:p>
            <a:pPr marL="304815" indent="-304815">
              <a:lnSpc>
                <a:spcPct val="150000"/>
              </a:lnSpc>
              <a:buFont typeface="Arial" panose="020B0604020202020204" pitchFamily="34" charset="0"/>
              <a:buChar char="•"/>
            </a:pPr>
            <a:r>
              <a:rPr lang="sv-SE" sz="1933" dirty="0">
                <a:solidFill>
                  <a:srgbClr val="A53F3F"/>
                </a:solidFill>
                <a:latin typeface="Myriad Pro" panose="020B0503030403020204" pitchFamily="34" charset="0"/>
              </a:rPr>
              <a:t>Beroende av tillräcklig tillgång till råvaror</a:t>
            </a:r>
          </a:p>
          <a:p>
            <a:pPr marL="304815" indent="-304815">
              <a:lnSpc>
                <a:spcPct val="150000"/>
              </a:lnSpc>
              <a:buFont typeface="Arial" panose="020B0604020202020204" pitchFamily="34" charset="0"/>
              <a:buChar char="•"/>
            </a:pPr>
            <a:r>
              <a:rPr lang="sv-SE" sz="1933" dirty="0">
                <a:solidFill>
                  <a:srgbClr val="A53F3F"/>
                </a:solidFill>
                <a:latin typeface="Myriad Pro" panose="020B0503030403020204" pitchFamily="34" charset="0"/>
              </a:rPr>
              <a:t>Potentiella luktproblem</a:t>
            </a:r>
          </a:p>
          <a:p>
            <a:pPr marL="304815" indent="-304815">
              <a:lnSpc>
                <a:spcPct val="150000"/>
              </a:lnSpc>
              <a:buFont typeface="Arial" panose="020B0604020202020204" pitchFamily="34" charset="0"/>
              <a:buChar char="•"/>
            </a:pPr>
            <a:r>
              <a:rPr lang="sv-SE" sz="1933" dirty="0">
                <a:solidFill>
                  <a:srgbClr val="A53F3F"/>
                </a:solidFill>
                <a:latin typeface="Myriad Pro" panose="020B0503030403020204" pitchFamily="34" charset="0"/>
              </a:rPr>
              <a:t>Klimatförhållanden</a:t>
            </a:r>
          </a:p>
          <a:p>
            <a:pPr marL="304815" indent="-304815">
              <a:lnSpc>
                <a:spcPct val="150000"/>
              </a:lnSpc>
              <a:buFont typeface="Arial" panose="020B0604020202020204" pitchFamily="34" charset="0"/>
              <a:buChar char="•"/>
            </a:pPr>
            <a:r>
              <a:rPr lang="sv-SE" sz="1933" dirty="0">
                <a:solidFill>
                  <a:srgbClr val="A53F3F"/>
                </a:solidFill>
                <a:latin typeface="Myriad Pro" panose="020B0503030403020204" pitchFamily="34" charset="0"/>
              </a:rPr>
              <a:t>Höga kostnader och investeringar i infrastruktur</a:t>
            </a:r>
            <a:endParaRPr lang="nb-NO" sz="1200" dirty="0">
              <a:solidFill>
                <a:srgbClr val="4A7C28"/>
              </a:solidFill>
              <a:latin typeface="Myriad Pro" panose="020B0503030403020204" pitchFamily="34" charset="0"/>
            </a:endParaRPr>
          </a:p>
        </p:txBody>
      </p:sp>
      <p:grpSp>
        <p:nvGrpSpPr>
          <p:cNvPr id="16" name="Gruppe 15">
            <a:extLst>
              <a:ext uri="{FF2B5EF4-FFF2-40B4-BE49-F238E27FC236}">
                <a16:creationId xmlns:a16="http://schemas.microsoft.com/office/drawing/2014/main" id="{47FE8A69-AC68-3AC4-CA28-EB44EAC2D532}"/>
              </a:ext>
            </a:extLst>
          </p:cNvPr>
          <p:cNvGrpSpPr/>
          <p:nvPr/>
        </p:nvGrpSpPr>
        <p:grpSpPr>
          <a:xfrm>
            <a:off x="1088202" y="378050"/>
            <a:ext cx="4512284" cy="4201229"/>
            <a:chOff x="1598693" y="1337066"/>
            <a:chExt cx="6768426" cy="6301844"/>
          </a:xfrm>
        </p:grpSpPr>
        <p:sp>
          <p:nvSpPr>
            <p:cNvPr id="4" name="Avrundet rektangel 3">
              <a:extLst>
                <a:ext uri="{FF2B5EF4-FFF2-40B4-BE49-F238E27FC236}">
                  <a16:creationId xmlns:a16="http://schemas.microsoft.com/office/drawing/2014/main" id="{7E3E1156-64FA-46F1-14D2-A29AF91E0CF0}"/>
                </a:ext>
              </a:extLst>
            </p:cNvPr>
            <p:cNvSpPr/>
            <p:nvPr/>
          </p:nvSpPr>
          <p:spPr>
            <a:xfrm>
              <a:off x="1598693" y="1337066"/>
              <a:ext cx="6768426" cy="6301844"/>
            </a:xfrm>
            <a:prstGeom prst="roundRect">
              <a:avLst/>
            </a:prstGeom>
            <a:solidFill>
              <a:srgbClr val="08878B"/>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466113" lvl="1" indent="-228611">
                <a:lnSpc>
                  <a:spcPct val="150000"/>
                </a:lnSpc>
                <a:buFont typeface="Arial" panose="020B0604020202020204" pitchFamily="34" charset="0"/>
                <a:buChar char="•"/>
              </a:pPr>
              <a:endParaRPr lang="nb-NO" sz="1867" dirty="0">
                <a:solidFill>
                  <a:srgbClr val="009499"/>
                </a:solidFill>
                <a:latin typeface="Myriad Pro" panose="020B0503030403020204" pitchFamily="34" charset="0"/>
              </a:endParaRPr>
            </a:p>
            <a:p>
              <a:pPr marL="466113" lvl="1" indent="-228611">
                <a:lnSpc>
                  <a:spcPct val="150000"/>
                </a:lnSpc>
                <a:buFont typeface="Arial" panose="020B0604020202020204" pitchFamily="34" charset="0"/>
                <a:buChar char="•"/>
              </a:pPr>
              <a:r>
                <a:rPr lang="nb-NO" sz="1933" dirty="0">
                  <a:solidFill>
                    <a:srgbClr val="009499"/>
                  </a:solidFill>
                  <a:latin typeface="Myriad Pro" panose="020B0503030403020204" pitchFamily="34" charset="0"/>
                </a:rPr>
                <a:t>Effektiv användning av organiskt avfall </a:t>
              </a:r>
            </a:p>
            <a:p>
              <a:pPr marL="542317" lvl="1" indent="-304815">
                <a:lnSpc>
                  <a:spcPct val="150000"/>
                </a:lnSpc>
                <a:buFont typeface="Arial" panose="020B0604020202020204" pitchFamily="34" charset="0"/>
                <a:buChar char="•"/>
              </a:pPr>
              <a:r>
                <a:rPr lang="nb-NO" sz="1933" dirty="0">
                  <a:solidFill>
                    <a:srgbClr val="009499"/>
                  </a:solidFill>
                  <a:latin typeface="Myriad Pro" panose="020B0503030403020204" pitchFamily="34" charset="0"/>
                </a:rPr>
                <a:t>Skapar nya jobb och mervärde </a:t>
              </a:r>
            </a:p>
            <a:p>
              <a:pPr marL="542317" lvl="1" indent="-304815">
                <a:lnSpc>
                  <a:spcPct val="150000"/>
                </a:lnSpc>
                <a:buFont typeface="Arial" panose="020B0604020202020204" pitchFamily="34" charset="0"/>
                <a:buChar char="•"/>
              </a:pPr>
              <a:r>
                <a:rPr lang="nb-NO" sz="1933" dirty="0">
                  <a:solidFill>
                    <a:srgbClr val="009499"/>
                  </a:solidFill>
                  <a:latin typeface="Myriad Pro" panose="020B0503030403020204" pitchFamily="34" charset="0"/>
                </a:rPr>
                <a:t>Förnybar resurs som minskar beroendet av icke-hållbara alternativ  </a:t>
              </a: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12" name="TextBox 9">
              <a:extLst>
                <a:ext uri="{FF2B5EF4-FFF2-40B4-BE49-F238E27FC236}">
                  <a16:creationId xmlns:a16="http://schemas.microsoft.com/office/drawing/2014/main" id="{F3F701B4-6219-ACEF-8837-B8681E6C6336}"/>
                </a:ext>
              </a:extLst>
            </p:cNvPr>
            <p:cNvSpPr txBox="1"/>
            <p:nvPr/>
          </p:nvSpPr>
          <p:spPr>
            <a:xfrm>
              <a:off x="2088965" y="1556846"/>
              <a:ext cx="5878425" cy="1112228"/>
            </a:xfrm>
            <a:prstGeom prst="rect">
              <a:avLst/>
            </a:prstGeom>
          </p:spPr>
          <p:txBody>
            <a:bodyPr wrap="square" lIns="0" tIns="0" rIns="0" bIns="0" rtlCol="0" anchor="t">
              <a:spAutoFit/>
            </a:bodyPr>
            <a:lstStyle/>
            <a:p>
              <a:pPr lvl="2">
                <a:lnSpc>
                  <a:spcPts val="6250"/>
                </a:lnSpc>
              </a:pPr>
              <a:r>
                <a:rPr lang="nb-NO" sz="4667" dirty="0">
                  <a:solidFill>
                    <a:srgbClr val="009499"/>
                  </a:solidFill>
                  <a:latin typeface="Myriad Pro" panose="020B0503030403020204" pitchFamily="34" charset="0"/>
                </a:rPr>
                <a:t>Pros</a:t>
              </a:r>
            </a:p>
          </p:txBody>
        </p:sp>
      </p:grpSp>
      <p:sp>
        <p:nvSpPr>
          <p:cNvPr id="13" name="TextBox 9">
            <a:extLst>
              <a:ext uri="{FF2B5EF4-FFF2-40B4-BE49-F238E27FC236}">
                <a16:creationId xmlns:a16="http://schemas.microsoft.com/office/drawing/2014/main" id="{389B502F-65E3-786D-9211-00C686F2CB60}"/>
              </a:ext>
            </a:extLst>
          </p:cNvPr>
          <p:cNvSpPr txBox="1"/>
          <p:nvPr/>
        </p:nvSpPr>
        <p:spPr>
          <a:xfrm>
            <a:off x="7706364" y="589738"/>
            <a:ext cx="2758436" cy="741485"/>
          </a:xfrm>
          <a:prstGeom prst="rect">
            <a:avLst/>
          </a:prstGeom>
        </p:spPr>
        <p:txBody>
          <a:bodyPr wrap="square" lIns="0" tIns="0" rIns="0" bIns="0" rtlCol="0" anchor="t">
            <a:spAutoFit/>
          </a:bodyPr>
          <a:lstStyle/>
          <a:p>
            <a:pPr>
              <a:lnSpc>
                <a:spcPts val="6250"/>
              </a:lnSpc>
            </a:pPr>
            <a:r>
              <a:rPr lang="nb-NO" sz="4667" dirty="0">
                <a:solidFill>
                  <a:srgbClr val="A53F3F"/>
                </a:solidFill>
                <a:latin typeface="Myriad Pro" panose="020B0503030403020204" pitchFamily="34" charset="0"/>
              </a:rPr>
              <a:t>Nackdelar </a:t>
            </a:r>
          </a:p>
        </p:txBody>
      </p:sp>
      <p:sp>
        <p:nvSpPr>
          <p:cNvPr id="15" name="Avrundet rektangel 14">
            <a:extLst>
              <a:ext uri="{FF2B5EF4-FFF2-40B4-BE49-F238E27FC236}">
                <a16:creationId xmlns:a16="http://schemas.microsoft.com/office/drawing/2014/main" id="{04925B64-07C9-80C9-0264-9FCE614B8AE2}"/>
              </a:ext>
            </a:extLst>
          </p:cNvPr>
          <p:cNvSpPr/>
          <p:nvPr/>
        </p:nvSpPr>
        <p:spPr>
          <a:xfrm>
            <a:off x="1260080" y="5798770"/>
            <a:ext cx="9671841" cy="736599"/>
          </a:xfrm>
          <a:prstGeom prst="roundRect">
            <a:avLst>
              <a:gd name="adj" fmla="val 50000"/>
            </a:avLst>
          </a:prstGeom>
          <a:solidFill>
            <a:srgbClr val="06878B"/>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1" name="Ellipse 10">
            <a:extLst>
              <a:ext uri="{FF2B5EF4-FFF2-40B4-BE49-F238E27FC236}">
                <a16:creationId xmlns:a16="http://schemas.microsoft.com/office/drawing/2014/main" id="{497956C1-8E1B-05A6-8B4C-745C7D28DEE0}"/>
              </a:ext>
            </a:extLst>
          </p:cNvPr>
          <p:cNvSpPr/>
          <p:nvPr/>
        </p:nvSpPr>
        <p:spPr>
          <a:xfrm>
            <a:off x="8907782" y="5798769"/>
            <a:ext cx="711200" cy="736599"/>
          </a:xfrm>
          <a:prstGeom prst="ellipse">
            <a:avLst/>
          </a:prstGeom>
          <a:solidFill>
            <a:srgbClr val="EE6F7C"/>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9" name="Bilde 8" descr="Et bilde som inneholder symbol, Grafikk, design, kreativitet&#10;&#10;Automatisk generert beskrivelse">
            <a:extLst>
              <a:ext uri="{FF2B5EF4-FFF2-40B4-BE49-F238E27FC236}">
                <a16:creationId xmlns:a16="http://schemas.microsoft.com/office/drawing/2014/main" id="{B109AA3F-01BA-C1CC-1110-D5FC6DDD6998}"/>
              </a:ext>
            </a:extLst>
          </p:cNvPr>
          <p:cNvPicPr>
            <a:picLocks noChangeAspect="1"/>
          </p:cNvPicPr>
          <p:nvPr/>
        </p:nvPicPr>
        <p:blipFill rotWithShape="1">
          <a:blip r:embed="rId3"/>
          <a:srcRect l="47620"/>
          <a:stretch/>
        </p:blipFill>
        <p:spPr>
          <a:xfrm>
            <a:off x="11148609" y="1696212"/>
            <a:ext cx="858131" cy="2057400"/>
          </a:xfrm>
          <a:prstGeom prst="rect">
            <a:avLst/>
          </a:prstGeom>
          <a:solidFill>
            <a:srgbClr val="007075"/>
          </a:solidFill>
        </p:spPr>
      </p:pic>
      <p:pic>
        <p:nvPicPr>
          <p:cNvPr id="2" name="Bilde 1" descr="Et bilde som inneholder symbol, Grafikk, design, kreativitet&#10;&#10;Automatisk generert beskrivelse">
            <a:extLst>
              <a:ext uri="{FF2B5EF4-FFF2-40B4-BE49-F238E27FC236}">
                <a16:creationId xmlns:a16="http://schemas.microsoft.com/office/drawing/2014/main" id="{E31A6421-F004-6597-D32B-F26BD8EEAE84}"/>
              </a:ext>
            </a:extLst>
          </p:cNvPr>
          <p:cNvPicPr>
            <a:picLocks noChangeAspect="1"/>
          </p:cNvPicPr>
          <p:nvPr/>
        </p:nvPicPr>
        <p:blipFill rotWithShape="1">
          <a:blip r:embed="rId3">
            <a:duotone>
              <a:prstClr val="black"/>
              <a:schemeClr val="accent6">
                <a:tint val="45000"/>
                <a:satMod val="400000"/>
              </a:schemeClr>
            </a:duotone>
          </a:blip>
          <a:srcRect r="48632"/>
          <a:stretch/>
        </p:blipFill>
        <p:spPr>
          <a:xfrm>
            <a:off x="246645" y="1714500"/>
            <a:ext cx="841557" cy="2057400"/>
          </a:xfrm>
          <a:prstGeom prst="rect">
            <a:avLst/>
          </a:prstGeom>
        </p:spPr>
      </p:pic>
      <p:pic>
        <p:nvPicPr>
          <p:cNvPr id="7" name="Bilde 6" descr="Et bilde som inneholder Grafikk, kreativitet&#10;&#10;Automatisk generert beskrivelse">
            <a:extLst>
              <a:ext uri="{FF2B5EF4-FFF2-40B4-BE49-F238E27FC236}">
                <a16:creationId xmlns:a16="http://schemas.microsoft.com/office/drawing/2014/main" id="{61C14808-25EA-BD4D-F644-EEC3E33BCD96}"/>
              </a:ext>
            </a:extLst>
          </p:cNvPr>
          <p:cNvPicPr>
            <a:picLocks noChangeAspect="1"/>
          </p:cNvPicPr>
          <p:nvPr/>
        </p:nvPicPr>
        <p:blipFill>
          <a:blip r:embed="rId4"/>
          <a:stretch>
            <a:fillRect/>
          </a:stretch>
        </p:blipFill>
        <p:spPr>
          <a:xfrm>
            <a:off x="4892857" y="3322269"/>
            <a:ext cx="2451100" cy="2476500"/>
          </a:xfrm>
          <a:prstGeom prst="rect">
            <a:avLst/>
          </a:prstGeom>
        </p:spPr>
      </p:pic>
    </p:spTree>
    <p:extLst>
      <p:ext uri="{BB962C8B-B14F-4D97-AF65-F5344CB8AC3E}">
        <p14:creationId xmlns:p14="http://schemas.microsoft.com/office/powerpoint/2010/main" val="10915778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landskap, tre, himmel, maling&#10;&#10;Automatisk generert beskrivelse">
            <a:extLst>
              <a:ext uri="{FF2B5EF4-FFF2-40B4-BE49-F238E27FC236}">
                <a16:creationId xmlns:a16="http://schemas.microsoft.com/office/drawing/2014/main" id="{6C3E4137-B779-D369-4C07-E1DF7E3A7F29}"/>
              </a:ext>
            </a:extLst>
          </p:cNvPr>
          <p:cNvPicPr>
            <a:picLocks noChangeAspect="1"/>
          </p:cNvPicPr>
          <p:nvPr/>
        </p:nvPicPr>
        <p:blipFill rotWithShape="1">
          <a:blip r:embed="rId2">
            <a:alphaModFix amt="43000"/>
          </a:blip>
          <a:srcRect t="17660" b="3015"/>
          <a:stretch/>
        </p:blipFill>
        <p:spPr>
          <a:xfrm>
            <a:off x="-14015" y="1"/>
            <a:ext cx="12206015" cy="6858000"/>
          </a:xfrm>
          <a:prstGeom prst="rect">
            <a:avLst/>
          </a:prstGeom>
        </p:spPr>
      </p:pic>
      <p:sp>
        <p:nvSpPr>
          <p:cNvPr id="6" name="Avrundet rektangel 5">
            <a:extLst>
              <a:ext uri="{FF2B5EF4-FFF2-40B4-BE49-F238E27FC236}">
                <a16:creationId xmlns:a16="http://schemas.microsoft.com/office/drawing/2014/main" id="{6CEF5450-6D09-2D52-D773-10706C375076}"/>
              </a:ext>
            </a:extLst>
          </p:cNvPr>
          <p:cNvSpPr/>
          <p:nvPr/>
        </p:nvSpPr>
        <p:spPr>
          <a:xfrm>
            <a:off x="1366612" y="355667"/>
            <a:ext cx="9458776" cy="5666606"/>
          </a:xfrm>
          <a:prstGeom prst="roundRect">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 name="Group 7"/>
          <p:cNvGrpSpPr/>
          <p:nvPr/>
        </p:nvGrpSpPr>
        <p:grpSpPr>
          <a:xfrm>
            <a:off x="717550" y="1041595"/>
            <a:ext cx="10918183" cy="1333345"/>
            <a:chOff x="63500" y="520053"/>
            <a:chExt cx="21836366" cy="2666689"/>
          </a:xfrm>
        </p:grpSpPr>
        <p:sp>
          <p:nvSpPr>
            <p:cNvPr id="8" name="TextBox 8"/>
            <p:cNvSpPr txBox="1"/>
            <p:nvPr/>
          </p:nvSpPr>
          <p:spPr>
            <a:xfrm>
              <a:off x="63500" y="2344204"/>
              <a:ext cx="16169516" cy="842538"/>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9" name="TextBox 9"/>
            <p:cNvSpPr txBox="1"/>
            <p:nvPr/>
          </p:nvSpPr>
          <p:spPr>
            <a:xfrm>
              <a:off x="5666850" y="520053"/>
              <a:ext cx="16233016" cy="1665455"/>
            </a:xfrm>
            <a:prstGeom prst="rect">
              <a:avLst/>
            </a:prstGeom>
          </p:spPr>
          <p:txBody>
            <a:bodyPr wrap="square" lIns="0" tIns="0" rIns="0" bIns="0" rtlCol="0" anchor="t">
              <a:spAutoFit/>
            </a:bodyPr>
            <a:lstStyle/>
            <a:p>
              <a:pPr>
                <a:lnSpc>
                  <a:spcPts val="6250"/>
                </a:lnSpc>
              </a:pPr>
              <a:r>
                <a:rPr lang="en-US" sz="5896" dirty="0" err="1">
                  <a:solidFill>
                    <a:srgbClr val="F4FBFB"/>
                  </a:solidFill>
                  <a:latin typeface="Myriad Pro" panose="020B0503030403020204" pitchFamily="34" charset="0"/>
                </a:rPr>
                <a:t>Klimatnytta</a:t>
              </a:r>
              <a:endParaRPr lang="en-US" sz="5896" dirty="0">
                <a:solidFill>
                  <a:srgbClr val="F4FBFB"/>
                </a:solidFill>
                <a:latin typeface="Myriad Pro" panose="020B0503030403020204" pitchFamily="34" charset="0"/>
              </a:endParaRPr>
            </a:p>
          </p:txBody>
        </p:sp>
      </p:grpSp>
      <p:graphicFrame>
        <p:nvGraphicFramePr>
          <p:cNvPr id="11" name="Diagram 10">
            <a:extLst>
              <a:ext uri="{FF2B5EF4-FFF2-40B4-BE49-F238E27FC236}">
                <a16:creationId xmlns:a16="http://schemas.microsoft.com/office/drawing/2014/main" id="{40291935-D182-DD84-5E49-B68E1BD82848}"/>
              </a:ext>
            </a:extLst>
          </p:cNvPr>
          <p:cNvGraphicFramePr/>
          <p:nvPr>
            <p:extLst>
              <p:ext uri="{D42A27DB-BD31-4B8C-83A1-F6EECF244321}">
                <p14:modId xmlns:p14="http://schemas.microsoft.com/office/powerpoint/2010/main" val="88320867"/>
              </p:ext>
            </p:extLst>
          </p:nvPr>
        </p:nvGraphicFramePr>
        <p:xfrm>
          <a:off x="2046613" y="2112367"/>
          <a:ext cx="8084758" cy="36933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D9988FD3-3B9B-E61A-0E20-5723430FBA15}"/>
              </a:ext>
            </a:extLst>
          </p:cNvPr>
          <p:cNvSpPr/>
          <p:nvPr/>
        </p:nvSpPr>
        <p:spPr>
          <a:xfrm>
            <a:off x="329784" y="239844"/>
            <a:ext cx="11572406" cy="6385808"/>
          </a:xfrm>
          <a:prstGeom prst="rect">
            <a:avLst/>
          </a:prstGeom>
          <a:solidFill>
            <a:srgbClr val="DDF9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TekstSylinder 2">
            <a:extLst>
              <a:ext uri="{FF2B5EF4-FFF2-40B4-BE49-F238E27FC236}">
                <a16:creationId xmlns:a16="http://schemas.microsoft.com/office/drawing/2014/main" id="{FD2113B2-15EB-EC00-9B53-D7E2F8F5F319}"/>
              </a:ext>
            </a:extLst>
          </p:cNvPr>
          <p:cNvSpPr txBox="1"/>
          <p:nvPr/>
        </p:nvSpPr>
        <p:spPr>
          <a:xfrm>
            <a:off x="2708586" y="395714"/>
            <a:ext cx="6814801" cy="769441"/>
          </a:xfrm>
          <a:prstGeom prst="rect">
            <a:avLst/>
          </a:prstGeom>
          <a:noFill/>
        </p:spPr>
        <p:txBody>
          <a:bodyPr wrap="square" rtlCol="0">
            <a:spAutoFit/>
          </a:bodyPr>
          <a:lstStyle/>
          <a:p>
            <a:r>
              <a:rPr lang="nb-NO" sz="4400" dirty="0">
                <a:solidFill>
                  <a:srgbClr val="007075"/>
                </a:solidFill>
                <a:latin typeface="Myriad Pro" panose="020B0503030403020204" pitchFamily="34" charset="0"/>
              </a:rPr>
              <a:t>Klimatnytta med biogas</a:t>
            </a:r>
          </a:p>
        </p:txBody>
      </p:sp>
      <p:graphicFrame>
        <p:nvGraphicFramePr>
          <p:cNvPr id="5" name="Diagram 4">
            <a:extLst>
              <a:ext uri="{FF2B5EF4-FFF2-40B4-BE49-F238E27FC236}">
                <a16:creationId xmlns:a16="http://schemas.microsoft.com/office/drawing/2014/main" id="{DD34F324-21A1-E4CB-4CC9-DF9834D987FB}"/>
              </a:ext>
            </a:extLst>
          </p:cNvPr>
          <p:cNvGraphicFramePr/>
          <p:nvPr>
            <p:extLst>
              <p:ext uri="{D42A27DB-BD31-4B8C-83A1-F6EECF244321}">
                <p14:modId xmlns:p14="http://schemas.microsoft.com/office/powerpoint/2010/main" val="3594745576"/>
              </p:ext>
            </p:extLst>
          </p:nvPr>
        </p:nvGraphicFramePr>
        <p:xfrm>
          <a:off x="643759" y="1009285"/>
          <a:ext cx="3860358" cy="55386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ktangel: rundade hörn 1">
            <a:extLst>
              <a:ext uri="{FF2B5EF4-FFF2-40B4-BE49-F238E27FC236}">
                <a16:creationId xmlns:a16="http://schemas.microsoft.com/office/drawing/2014/main" id="{0181452D-3682-C91E-D7EE-472E22A6C5EC}"/>
              </a:ext>
            </a:extLst>
          </p:cNvPr>
          <p:cNvSpPr/>
          <p:nvPr/>
        </p:nvSpPr>
        <p:spPr>
          <a:xfrm>
            <a:off x="6836740" y="1165155"/>
            <a:ext cx="4444670" cy="5297131"/>
          </a:xfrm>
          <a:prstGeom prst="roundRect">
            <a:avLst/>
          </a:prstGeom>
          <a:solidFill>
            <a:srgbClr val="007075"/>
          </a:solidFill>
          <a:ln>
            <a:solidFill>
              <a:srgbClr val="0070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457200">
              <a:lnSpc>
                <a:spcPct val="107000"/>
              </a:lnSpc>
              <a:spcAft>
                <a:spcPts val="800"/>
              </a:spcAft>
            </a:pPr>
            <a:r>
              <a:rPr lang="sv-SE" sz="1800" dirty="0">
                <a:effectLst/>
                <a:latin typeface="Times New Roman" panose="02020603050405020304" pitchFamily="18" charset="0"/>
                <a:ea typeface="Calibri" panose="020F0502020204030204" pitchFamily="34" charset="0"/>
              </a:rPr>
              <a:t>Klimatnyttan är uttryckt i procent. En investering i biogas kan ge en klimatnytta på över 100 procent. Ett exempel: Föreställ dig ett fordon som släpper ut 100 ton CO2-ekvivalenter med vanlig bensin. Om vi ersätter bensinen med biogas och minskar utsläppen med 100 ton CO2-ekvivalenter uppnår vi 100 procent klimatnytta. Med andra ord har vi tagit bort eller minskat utsläppen av växthusgaser motsvarande referenspunkten för fossila bränslen. </a:t>
            </a:r>
            <a:endParaRPr lang="sv-SE" dirty="0"/>
          </a:p>
        </p:txBody>
      </p:sp>
    </p:spTree>
    <p:extLst>
      <p:ext uri="{BB962C8B-B14F-4D97-AF65-F5344CB8AC3E}">
        <p14:creationId xmlns:p14="http://schemas.microsoft.com/office/powerpoint/2010/main" val="4005695478"/>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FFFA"/>
        </a:solidFill>
        <a:effectLst/>
      </p:bgPr>
    </p:bg>
    <p:spTree>
      <p:nvGrpSpPr>
        <p:cNvPr id="1" name=""/>
        <p:cNvGrpSpPr/>
        <p:nvPr/>
      </p:nvGrpSpPr>
      <p:grpSpPr>
        <a:xfrm>
          <a:off x="0" y="0"/>
          <a:ext cx="0" cy="0"/>
          <a:chOff x="0" y="0"/>
          <a:chExt cx="0" cy="0"/>
        </a:xfrm>
      </p:grpSpPr>
      <p:graphicFrame>
        <p:nvGraphicFramePr>
          <p:cNvPr id="36" name="Diagram 35">
            <a:extLst>
              <a:ext uri="{FF2B5EF4-FFF2-40B4-BE49-F238E27FC236}">
                <a16:creationId xmlns:a16="http://schemas.microsoft.com/office/drawing/2014/main" id="{FD8B3F17-E310-C209-1429-3093B594FF7A}"/>
              </a:ext>
            </a:extLst>
          </p:cNvPr>
          <p:cNvGraphicFramePr/>
          <p:nvPr>
            <p:extLst>
              <p:ext uri="{D42A27DB-BD31-4B8C-83A1-F6EECF244321}">
                <p14:modId xmlns:p14="http://schemas.microsoft.com/office/powerpoint/2010/main" val="1733435755"/>
              </p:ext>
            </p:extLst>
          </p:nvPr>
        </p:nvGraphicFramePr>
        <p:xfrm>
          <a:off x="3924235" y="1258465"/>
          <a:ext cx="3801134" cy="5124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uppe 3">
            <a:extLst>
              <a:ext uri="{FF2B5EF4-FFF2-40B4-BE49-F238E27FC236}">
                <a16:creationId xmlns:a16="http://schemas.microsoft.com/office/drawing/2014/main" id="{1690417A-F53D-47AF-5C45-39C74918A5B5}"/>
              </a:ext>
            </a:extLst>
          </p:cNvPr>
          <p:cNvGrpSpPr/>
          <p:nvPr/>
        </p:nvGrpSpPr>
        <p:grpSpPr>
          <a:xfrm>
            <a:off x="-5018049" y="-1"/>
            <a:ext cx="7657611" cy="6879587"/>
            <a:chOff x="-610145" y="32765"/>
            <a:chExt cx="4976602" cy="6858000"/>
          </a:xfrm>
        </p:grpSpPr>
        <p:sp>
          <p:nvSpPr>
            <p:cNvPr id="10" name="Rektangel 9">
              <a:extLst>
                <a:ext uri="{FF2B5EF4-FFF2-40B4-BE49-F238E27FC236}">
                  <a16:creationId xmlns:a16="http://schemas.microsoft.com/office/drawing/2014/main" id="{5FAFCB8E-B5FB-7521-04C8-8CB0F66C37B6}"/>
                </a:ext>
              </a:extLst>
            </p:cNvPr>
            <p:cNvSpPr/>
            <p:nvPr/>
          </p:nvSpPr>
          <p:spPr>
            <a:xfrm>
              <a:off x="-610145" y="32765"/>
              <a:ext cx="4568400" cy="6858000"/>
            </a:xfrm>
            <a:prstGeom prst="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nvGrpSpPr>
            <p:cNvPr id="2" name="Gruppe 1">
              <a:extLst>
                <a:ext uri="{FF2B5EF4-FFF2-40B4-BE49-F238E27FC236}">
                  <a16:creationId xmlns:a16="http://schemas.microsoft.com/office/drawing/2014/main" id="{B9AEB9EF-3485-DC54-341F-4C2AA398D3F2}"/>
                </a:ext>
              </a:extLst>
            </p:cNvPr>
            <p:cNvGrpSpPr>
              <a:grpSpLocks noChangeAspect="1"/>
            </p:cNvGrpSpPr>
            <p:nvPr/>
          </p:nvGrpSpPr>
          <p:grpSpPr>
            <a:xfrm>
              <a:off x="3835665" y="5021615"/>
              <a:ext cx="530792" cy="873936"/>
              <a:chOff x="3835665" y="5021615"/>
              <a:chExt cx="530792" cy="873936"/>
            </a:xfrm>
          </p:grpSpPr>
          <p:sp>
            <p:nvSpPr>
              <p:cNvPr id="18" name="Avrundet rektangel 17">
                <a:extLst>
                  <a:ext uri="{FF2B5EF4-FFF2-40B4-BE49-F238E27FC236}">
                    <a16:creationId xmlns:a16="http://schemas.microsoft.com/office/drawing/2014/main" id="{013E68AC-2B65-9B04-FCAB-F38113332AF7}"/>
                  </a:ext>
                </a:extLst>
              </p:cNvPr>
              <p:cNvSpPr>
                <a:spLocks/>
              </p:cNvSpPr>
              <p:nvPr/>
            </p:nvSpPr>
            <p:spPr>
              <a:xfrm>
                <a:off x="3835665" y="5128751"/>
                <a:ext cx="463241" cy="766800"/>
              </a:xfrm>
              <a:prstGeom prst="round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55" name="TekstSylinder 54">
                <a:extLst>
                  <a:ext uri="{FF2B5EF4-FFF2-40B4-BE49-F238E27FC236}">
                    <a16:creationId xmlns:a16="http://schemas.microsoft.com/office/drawing/2014/main" id="{239F2A28-A056-1500-454D-8F53FCFFCE5B}"/>
                  </a:ext>
                </a:extLst>
              </p:cNvPr>
              <p:cNvSpPr txBox="1"/>
              <p:nvPr/>
            </p:nvSpPr>
            <p:spPr>
              <a:xfrm>
                <a:off x="4015305" y="5021615"/>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1</a:t>
                </a:r>
                <a:endParaRPr lang="en-US" sz="1200" dirty="0">
                  <a:solidFill>
                    <a:srgbClr val="FFFDF8"/>
                  </a:solidFill>
                  <a:latin typeface="Myriad Pro" panose="020B0503030403020204" pitchFamily="34" charset="0"/>
                </a:endParaRPr>
              </a:p>
            </p:txBody>
          </p:sp>
        </p:grpSp>
      </p:grpSp>
      <p:sp>
        <p:nvSpPr>
          <p:cNvPr id="28" name="TextBox 10">
            <a:extLst>
              <a:ext uri="{FF2B5EF4-FFF2-40B4-BE49-F238E27FC236}">
                <a16:creationId xmlns:a16="http://schemas.microsoft.com/office/drawing/2014/main" id="{330EEA4D-9505-6746-57FD-29D4B71E38AB}"/>
              </a:ext>
            </a:extLst>
          </p:cNvPr>
          <p:cNvSpPr txBox="1"/>
          <p:nvPr/>
        </p:nvSpPr>
        <p:spPr>
          <a:xfrm>
            <a:off x="8538803" y="171679"/>
            <a:ext cx="3436471" cy="826124"/>
          </a:xfrm>
          <a:prstGeom prst="rect">
            <a:avLst/>
          </a:prstGeom>
        </p:spPr>
        <p:txBody>
          <a:bodyPr wrap="square" lIns="0" tIns="0" rIns="0" bIns="0" rtlCol="0" anchor="t">
            <a:spAutoFit/>
          </a:bodyPr>
          <a:lstStyle/>
          <a:p>
            <a:pPr>
              <a:lnSpc>
                <a:spcPts val="6250"/>
              </a:lnSpc>
            </a:pPr>
            <a:r>
              <a:rPr lang="en-US" sz="5896" dirty="0" err="1">
                <a:solidFill>
                  <a:srgbClr val="196873"/>
                </a:solidFill>
                <a:latin typeface="Myriad Pro" panose="020B0503030403020204" pitchFamily="34" charset="0"/>
              </a:rPr>
              <a:t>Pyrolys</a:t>
            </a:r>
            <a:endParaRPr lang="en-US" sz="5896" dirty="0">
              <a:solidFill>
                <a:srgbClr val="196873"/>
              </a:solidFill>
              <a:latin typeface="Myriad Pro" panose="020B0503030403020204" pitchFamily="34" charset="0"/>
            </a:endParaRPr>
          </a:p>
        </p:txBody>
      </p:sp>
      <p:grpSp>
        <p:nvGrpSpPr>
          <p:cNvPr id="5" name="Gruppe 4">
            <a:extLst>
              <a:ext uri="{FF2B5EF4-FFF2-40B4-BE49-F238E27FC236}">
                <a16:creationId xmlns:a16="http://schemas.microsoft.com/office/drawing/2014/main" id="{5FCE953D-A455-F9DF-4997-F60FAD67B092}"/>
              </a:ext>
            </a:extLst>
          </p:cNvPr>
          <p:cNvGrpSpPr/>
          <p:nvPr/>
        </p:nvGrpSpPr>
        <p:grpSpPr>
          <a:xfrm>
            <a:off x="-5600827" y="-1"/>
            <a:ext cx="7520048" cy="6894950"/>
            <a:chOff x="-5214938" y="12241"/>
            <a:chExt cx="7520048" cy="6857998"/>
          </a:xfrm>
        </p:grpSpPr>
        <p:grpSp>
          <p:nvGrpSpPr>
            <p:cNvPr id="24" name="Gruppe 23">
              <a:extLst>
                <a:ext uri="{FF2B5EF4-FFF2-40B4-BE49-F238E27FC236}">
                  <a16:creationId xmlns:a16="http://schemas.microsoft.com/office/drawing/2014/main" id="{401D5918-8FEF-D3F2-F72B-AB9758045D8E}"/>
                </a:ext>
              </a:extLst>
            </p:cNvPr>
            <p:cNvGrpSpPr/>
            <p:nvPr/>
          </p:nvGrpSpPr>
          <p:grpSpPr>
            <a:xfrm>
              <a:off x="-5214938" y="12241"/>
              <a:ext cx="7520048" cy="6857998"/>
              <a:chOff x="0" y="-1"/>
              <a:chExt cx="13331386" cy="10286997"/>
            </a:xfrm>
          </p:grpSpPr>
          <p:sp>
            <p:nvSpPr>
              <p:cNvPr id="13" name="Rektangel 12">
                <a:extLst>
                  <a:ext uri="{FF2B5EF4-FFF2-40B4-BE49-F238E27FC236}">
                    <a16:creationId xmlns:a16="http://schemas.microsoft.com/office/drawing/2014/main" id="{869338DD-5CF5-B333-D90F-B30E2D69EE46}"/>
                  </a:ext>
                </a:extLst>
              </p:cNvPr>
              <p:cNvSpPr/>
              <p:nvPr/>
            </p:nvSpPr>
            <p:spPr>
              <a:xfrm>
                <a:off x="0" y="-1"/>
                <a:ext cx="12266580" cy="10286997"/>
              </a:xfrm>
              <a:prstGeom prst="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0" name="Avrundet rektangel 19">
                <a:extLst>
                  <a:ext uri="{FF2B5EF4-FFF2-40B4-BE49-F238E27FC236}">
                    <a16:creationId xmlns:a16="http://schemas.microsoft.com/office/drawing/2014/main" id="{EAA90958-5F06-4F25-A4C6-30303A19C965}"/>
                  </a:ext>
                </a:extLst>
              </p:cNvPr>
              <p:cNvSpPr/>
              <p:nvPr/>
            </p:nvSpPr>
            <p:spPr>
              <a:xfrm>
                <a:off x="12067749" y="5892191"/>
                <a:ext cx="1263637" cy="1151444"/>
              </a:xfrm>
              <a:prstGeom prst="round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6" name="TekstSylinder 55">
              <a:extLst>
                <a:ext uri="{FF2B5EF4-FFF2-40B4-BE49-F238E27FC236}">
                  <a16:creationId xmlns:a16="http://schemas.microsoft.com/office/drawing/2014/main" id="{ED4227C1-22C8-494D-F899-F2F5D8AEE63B}"/>
                </a:ext>
              </a:extLst>
            </p:cNvPr>
            <p:cNvSpPr txBox="1"/>
            <p:nvPr/>
          </p:nvSpPr>
          <p:spPr>
            <a:xfrm>
              <a:off x="1793080" y="3874308"/>
              <a:ext cx="351152" cy="847668"/>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2</a:t>
              </a:r>
              <a:endParaRPr lang="en-US" sz="1200" dirty="0">
                <a:solidFill>
                  <a:srgbClr val="FFFDF8"/>
                </a:solidFill>
                <a:latin typeface="Myriad Pro" panose="020B0503030403020204" pitchFamily="34" charset="0"/>
              </a:endParaRPr>
            </a:p>
          </p:txBody>
        </p:sp>
      </p:grpSp>
      <p:grpSp>
        <p:nvGrpSpPr>
          <p:cNvPr id="6" name="Gruppe 5">
            <a:extLst>
              <a:ext uri="{FF2B5EF4-FFF2-40B4-BE49-F238E27FC236}">
                <a16:creationId xmlns:a16="http://schemas.microsoft.com/office/drawing/2014/main" id="{1C5B1F04-3670-3074-4B9B-B1C241EB261E}"/>
              </a:ext>
            </a:extLst>
          </p:cNvPr>
          <p:cNvGrpSpPr/>
          <p:nvPr/>
        </p:nvGrpSpPr>
        <p:grpSpPr>
          <a:xfrm>
            <a:off x="-5607437" y="-15362"/>
            <a:ext cx="6813858" cy="6894950"/>
            <a:chOff x="-5244919" y="-7808"/>
            <a:chExt cx="6813858" cy="6858001"/>
          </a:xfrm>
          <a:solidFill>
            <a:srgbClr val="B1E2D6"/>
          </a:solidFill>
        </p:grpSpPr>
        <p:grpSp>
          <p:nvGrpSpPr>
            <p:cNvPr id="23" name="Gruppe 22">
              <a:extLst>
                <a:ext uri="{FF2B5EF4-FFF2-40B4-BE49-F238E27FC236}">
                  <a16:creationId xmlns:a16="http://schemas.microsoft.com/office/drawing/2014/main" id="{47230AA7-558D-BFAE-DA52-3D0D05EBA527}"/>
                </a:ext>
              </a:extLst>
            </p:cNvPr>
            <p:cNvGrpSpPr/>
            <p:nvPr/>
          </p:nvGrpSpPr>
          <p:grpSpPr>
            <a:xfrm>
              <a:off x="-5244919" y="-7808"/>
              <a:ext cx="6813858" cy="6858001"/>
              <a:chOff x="-1" y="-3"/>
              <a:chExt cx="11811164" cy="10287001"/>
            </a:xfrm>
            <a:grpFill/>
          </p:grpSpPr>
          <p:sp>
            <p:nvSpPr>
              <p:cNvPr id="16" name="Rektangel 15">
                <a:extLst>
                  <a:ext uri="{FF2B5EF4-FFF2-40B4-BE49-F238E27FC236}">
                    <a16:creationId xmlns:a16="http://schemas.microsoft.com/office/drawing/2014/main" id="{6FB87D28-A40F-696E-228F-4B9056F3A4F1}"/>
                  </a:ext>
                </a:extLst>
              </p:cNvPr>
              <p:cNvSpPr/>
              <p:nvPr/>
            </p:nvSpPr>
            <p:spPr>
              <a:xfrm>
                <a:off x="-1" y="-3"/>
                <a:ext cx="10992857" cy="10287001"/>
              </a:xfrm>
              <a:prstGeom prst="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1" name="Avrundet rektangel 20">
                <a:extLst>
                  <a:ext uri="{FF2B5EF4-FFF2-40B4-BE49-F238E27FC236}">
                    <a16:creationId xmlns:a16="http://schemas.microsoft.com/office/drawing/2014/main" id="{BE3F1075-84C4-0D3A-AE6E-4B2C7122558A}"/>
                  </a:ext>
                </a:extLst>
              </p:cNvPr>
              <p:cNvSpPr/>
              <p:nvPr/>
            </p:nvSpPr>
            <p:spPr>
              <a:xfrm>
                <a:off x="10575593" y="4362048"/>
                <a:ext cx="1235570" cy="1150200"/>
              </a:xfrm>
              <a:prstGeom prst="round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7" name="TekstSylinder 56">
              <a:extLst>
                <a:ext uri="{FF2B5EF4-FFF2-40B4-BE49-F238E27FC236}">
                  <a16:creationId xmlns:a16="http://schemas.microsoft.com/office/drawing/2014/main" id="{BEF0D334-BD0D-3B8E-DEC9-02D265BD50B7}"/>
                </a:ext>
              </a:extLst>
            </p:cNvPr>
            <p:cNvSpPr txBox="1"/>
            <p:nvPr/>
          </p:nvSpPr>
          <p:spPr>
            <a:xfrm>
              <a:off x="1046027" y="2827244"/>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3</a:t>
              </a:r>
              <a:endParaRPr lang="en-US" sz="1200" dirty="0">
                <a:solidFill>
                  <a:srgbClr val="FFFDF8"/>
                </a:solidFill>
                <a:latin typeface="Myriad Pro" panose="020B0503030403020204" pitchFamily="34" charset="0"/>
              </a:endParaRPr>
            </a:p>
          </p:txBody>
        </p:sp>
      </p:grpSp>
      <p:grpSp>
        <p:nvGrpSpPr>
          <p:cNvPr id="35" name="Gruppe 34">
            <a:extLst>
              <a:ext uri="{FF2B5EF4-FFF2-40B4-BE49-F238E27FC236}">
                <a16:creationId xmlns:a16="http://schemas.microsoft.com/office/drawing/2014/main" id="{42918646-F754-0A7D-E32B-7B481C5D42F2}"/>
              </a:ext>
            </a:extLst>
          </p:cNvPr>
          <p:cNvGrpSpPr/>
          <p:nvPr/>
        </p:nvGrpSpPr>
        <p:grpSpPr>
          <a:xfrm>
            <a:off x="8817095" y="1149265"/>
            <a:ext cx="2188511" cy="5499043"/>
            <a:chOff x="9458895" y="903159"/>
            <a:chExt cx="2318244" cy="5825021"/>
          </a:xfrm>
        </p:grpSpPr>
        <p:sp>
          <p:nvSpPr>
            <p:cNvPr id="22" name="TekstSylinder 21">
              <a:extLst>
                <a:ext uri="{FF2B5EF4-FFF2-40B4-BE49-F238E27FC236}">
                  <a16:creationId xmlns:a16="http://schemas.microsoft.com/office/drawing/2014/main" id="{8359708F-C0B5-0E08-CDE5-7A97952162CE}"/>
                </a:ext>
              </a:extLst>
            </p:cNvPr>
            <p:cNvSpPr txBox="1"/>
            <p:nvPr/>
          </p:nvSpPr>
          <p:spPr>
            <a:xfrm>
              <a:off x="11547566" y="203780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grpSp>
          <p:nvGrpSpPr>
            <p:cNvPr id="30" name="Gruppe 29">
              <a:extLst>
                <a:ext uri="{FF2B5EF4-FFF2-40B4-BE49-F238E27FC236}">
                  <a16:creationId xmlns:a16="http://schemas.microsoft.com/office/drawing/2014/main" id="{64A49382-13A1-8B7F-5B86-70C49E8360E8}"/>
                </a:ext>
              </a:extLst>
            </p:cNvPr>
            <p:cNvGrpSpPr/>
            <p:nvPr/>
          </p:nvGrpSpPr>
          <p:grpSpPr>
            <a:xfrm>
              <a:off x="9518338" y="4596893"/>
              <a:ext cx="2131287" cy="2131287"/>
              <a:chOff x="8579852" y="3936044"/>
              <a:chExt cx="3258912" cy="3258912"/>
            </a:xfrm>
          </p:grpSpPr>
          <p:sp>
            <p:nvSpPr>
              <p:cNvPr id="29" name="Ellipse 28">
                <a:extLst>
                  <a:ext uri="{FF2B5EF4-FFF2-40B4-BE49-F238E27FC236}">
                    <a16:creationId xmlns:a16="http://schemas.microsoft.com/office/drawing/2014/main" id="{E19740CF-35AF-36A3-4EC1-BC9A8B0296F8}"/>
                  </a:ext>
                </a:extLst>
              </p:cNvPr>
              <p:cNvSpPr/>
              <p:nvPr/>
            </p:nvSpPr>
            <p:spPr>
              <a:xfrm>
                <a:off x="8579852" y="3936044"/>
                <a:ext cx="3258912" cy="3258912"/>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8" name="Bilde 7" descr="Et bilde som inneholder kunst, design&#10;&#10;Automatisk generert beskrivelse">
                <a:extLst>
                  <a:ext uri="{FF2B5EF4-FFF2-40B4-BE49-F238E27FC236}">
                    <a16:creationId xmlns:a16="http://schemas.microsoft.com/office/drawing/2014/main" id="{6E98461B-2F3B-8110-B6A3-A8E406D1132F}"/>
                  </a:ext>
                </a:extLst>
              </p:cNvPr>
              <p:cNvPicPr>
                <a:picLocks noChangeAspect="1"/>
              </p:cNvPicPr>
              <p:nvPr/>
            </p:nvPicPr>
            <p:blipFill>
              <a:blip r:embed="rId8"/>
              <a:stretch>
                <a:fillRect/>
              </a:stretch>
            </p:blipFill>
            <p:spPr>
              <a:xfrm>
                <a:off x="9639190" y="4294218"/>
                <a:ext cx="1140237" cy="890657"/>
              </a:xfrm>
              <a:prstGeom prst="rect">
                <a:avLst/>
              </a:prstGeom>
            </p:spPr>
          </p:pic>
          <p:pic>
            <p:nvPicPr>
              <p:cNvPr id="11" name="Bilde 10" descr="Et bilde som inneholder Grafikk, skjermbilde, grønn, grafisk design&#10;&#10;Automatisk generert beskrivelse">
                <a:extLst>
                  <a:ext uri="{FF2B5EF4-FFF2-40B4-BE49-F238E27FC236}">
                    <a16:creationId xmlns:a16="http://schemas.microsoft.com/office/drawing/2014/main" id="{E4A309F4-53CE-E253-2B56-BEA957803548}"/>
                  </a:ext>
                </a:extLst>
              </p:cNvPr>
              <p:cNvPicPr>
                <a:picLocks noChangeAspect="1"/>
              </p:cNvPicPr>
              <p:nvPr/>
            </p:nvPicPr>
            <p:blipFill>
              <a:blip r:embed="rId9"/>
              <a:stretch>
                <a:fillRect/>
              </a:stretch>
            </p:blipFill>
            <p:spPr>
              <a:xfrm>
                <a:off x="8991767" y="5238406"/>
                <a:ext cx="1308814" cy="1328204"/>
              </a:xfrm>
              <a:prstGeom prst="rect">
                <a:avLst/>
              </a:prstGeom>
            </p:spPr>
          </p:pic>
          <p:pic>
            <p:nvPicPr>
              <p:cNvPr id="14" name="Bilde 13" descr="Et bilde som inneholder tegnefilm, flaske&#10;&#10;Automatisk generert beskrivelse">
                <a:extLst>
                  <a:ext uri="{FF2B5EF4-FFF2-40B4-BE49-F238E27FC236}">
                    <a16:creationId xmlns:a16="http://schemas.microsoft.com/office/drawing/2014/main" id="{6D4F6F34-2B19-BDB1-FE38-36A06A754544}"/>
                  </a:ext>
                </a:extLst>
              </p:cNvPr>
              <p:cNvPicPr>
                <a:picLocks noChangeAspect="1"/>
              </p:cNvPicPr>
              <p:nvPr/>
            </p:nvPicPr>
            <p:blipFill>
              <a:blip r:embed="rId10"/>
              <a:stretch>
                <a:fillRect/>
              </a:stretch>
            </p:blipFill>
            <p:spPr>
              <a:xfrm>
                <a:off x="10498793" y="5184875"/>
                <a:ext cx="850659" cy="1466030"/>
              </a:xfrm>
              <a:prstGeom prst="rect">
                <a:avLst/>
              </a:prstGeom>
            </p:spPr>
          </p:pic>
        </p:grpSp>
        <p:pic>
          <p:nvPicPr>
            <p:cNvPr id="17" name="Bilde 16" descr="Et bilde som inneholder clip art, Grafikk, kreativitet, design&#10;&#10;Automatisk generert beskrivelse">
              <a:extLst>
                <a:ext uri="{FF2B5EF4-FFF2-40B4-BE49-F238E27FC236}">
                  <a16:creationId xmlns:a16="http://schemas.microsoft.com/office/drawing/2014/main" id="{FF845DE0-96BD-7C61-C2FE-3DC99312B5F5}"/>
                </a:ext>
              </a:extLst>
            </p:cNvPr>
            <p:cNvPicPr>
              <a:picLocks noChangeAspect="1"/>
            </p:cNvPicPr>
            <p:nvPr/>
          </p:nvPicPr>
          <p:blipFill>
            <a:blip r:embed="rId11"/>
            <a:stretch>
              <a:fillRect/>
            </a:stretch>
          </p:blipFill>
          <p:spPr>
            <a:xfrm>
              <a:off x="9827664" y="3425666"/>
              <a:ext cx="525658" cy="614406"/>
            </a:xfrm>
            <a:prstGeom prst="rect">
              <a:avLst/>
            </a:prstGeom>
          </p:spPr>
        </p:pic>
        <p:grpSp>
          <p:nvGrpSpPr>
            <p:cNvPr id="34" name="Gruppe 33">
              <a:extLst>
                <a:ext uri="{FF2B5EF4-FFF2-40B4-BE49-F238E27FC236}">
                  <a16:creationId xmlns:a16="http://schemas.microsoft.com/office/drawing/2014/main" id="{FD1B2119-13C5-E7D3-1D53-EFE0B8835B72}"/>
                </a:ext>
              </a:extLst>
            </p:cNvPr>
            <p:cNvGrpSpPr/>
            <p:nvPr/>
          </p:nvGrpSpPr>
          <p:grpSpPr>
            <a:xfrm>
              <a:off x="9458895" y="903159"/>
              <a:ext cx="2131287" cy="2131287"/>
              <a:chOff x="8867504" y="424095"/>
              <a:chExt cx="2495236" cy="2495236"/>
            </a:xfrm>
          </p:grpSpPr>
          <p:sp>
            <p:nvSpPr>
              <p:cNvPr id="33" name="Ellipse 32">
                <a:extLst>
                  <a:ext uri="{FF2B5EF4-FFF2-40B4-BE49-F238E27FC236}">
                    <a16:creationId xmlns:a16="http://schemas.microsoft.com/office/drawing/2014/main" id="{9AC53F65-F71D-8071-A255-640A8CC3C340}"/>
                  </a:ext>
                </a:extLst>
              </p:cNvPr>
              <p:cNvSpPr/>
              <p:nvPr/>
            </p:nvSpPr>
            <p:spPr>
              <a:xfrm>
                <a:off x="8867504" y="424095"/>
                <a:ext cx="2495236" cy="2495236"/>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5" name="Bilde 24" descr="Et bilde som inneholder design, kunst&#10;&#10;Automatisk generert beskrivelse">
                <a:extLst>
                  <a:ext uri="{FF2B5EF4-FFF2-40B4-BE49-F238E27FC236}">
                    <a16:creationId xmlns:a16="http://schemas.microsoft.com/office/drawing/2014/main" id="{A7C6875A-C19E-E17E-DC87-0F6DBA157515}"/>
                  </a:ext>
                </a:extLst>
              </p:cNvPr>
              <p:cNvPicPr>
                <a:picLocks noChangeAspect="1"/>
              </p:cNvPicPr>
              <p:nvPr/>
            </p:nvPicPr>
            <p:blipFill>
              <a:blip r:embed="rId12"/>
              <a:stretch>
                <a:fillRect/>
              </a:stretch>
            </p:blipFill>
            <p:spPr>
              <a:xfrm>
                <a:off x="9306121" y="1052885"/>
                <a:ext cx="1618001" cy="1075704"/>
              </a:xfrm>
              <a:prstGeom prst="rect">
                <a:avLst/>
              </a:prstGeom>
            </p:spPr>
          </p:pic>
        </p:grpSp>
        <p:sp>
          <p:nvSpPr>
            <p:cNvPr id="26" name="Pil høyre 25">
              <a:extLst>
                <a:ext uri="{FF2B5EF4-FFF2-40B4-BE49-F238E27FC236}">
                  <a16:creationId xmlns:a16="http://schemas.microsoft.com/office/drawing/2014/main" id="{93640EE7-BF7B-F44B-2C79-4E03F158F707}"/>
                </a:ext>
              </a:extLst>
            </p:cNvPr>
            <p:cNvSpPr/>
            <p:nvPr/>
          </p:nvSpPr>
          <p:spPr>
            <a:xfrm rot="5400000">
              <a:off x="9958200" y="3619754"/>
              <a:ext cx="1132678" cy="391831"/>
            </a:xfrm>
            <a:prstGeom prst="rightArrow">
              <a:avLst>
                <a:gd name="adj1" fmla="val 43303"/>
                <a:gd name="adj2" fmla="val 75282"/>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7" name="TekstSylinder 26">
              <a:extLst>
                <a:ext uri="{FF2B5EF4-FFF2-40B4-BE49-F238E27FC236}">
                  <a16:creationId xmlns:a16="http://schemas.microsoft.com/office/drawing/2014/main" id="{1AEFDF02-68D4-30D9-600D-2F49916D13B4}"/>
                </a:ext>
              </a:extLst>
            </p:cNvPr>
            <p:cNvSpPr txBox="1"/>
            <p:nvPr/>
          </p:nvSpPr>
          <p:spPr>
            <a:xfrm rot="16200000">
              <a:off x="10225744" y="3485641"/>
              <a:ext cx="1307060" cy="358623"/>
            </a:xfrm>
            <a:prstGeom prst="rect">
              <a:avLst/>
            </a:prstGeom>
            <a:noFill/>
          </p:spPr>
          <p:txBody>
            <a:bodyPr wrap="square" rtlCol="0">
              <a:spAutoFit/>
            </a:bodyPr>
            <a:lstStyle/>
            <a:p>
              <a:r>
                <a:rPr lang="nb-NO" sz="1600" b="1" dirty="0">
                  <a:solidFill>
                    <a:srgbClr val="007075"/>
                  </a:solidFill>
                  <a:latin typeface="Myriad Pro" panose="020B0503030403020204" pitchFamily="34" charset="0"/>
                  <a:cs typeface="Calibri" panose="020F0502020204030204" pitchFamily="34" charset="0"/>
                </a:rPr>
                <a:t>500-600</a:t>
              </a:r>
              <a:r>
                <a:rPr lang="nb-NO" sz="1600" b="1" dirty="0">
                  <a:solidFill>
                    <a:srgbClr val="007075"/>
                  </a:solidFill>
                  <a:effectLst/>
                  <a:latin typeface="Myriad Pro" panose="020B0503030403020204" pitchFamily="34" charset="0"/>
                  <a:cs typeface="Calibri" panose="020F0502020204030204" pitchFamily="34" charset="0"/>
                </a:rPr>
                <a:t>°</a:t>
              </a:r>
              <a:r>
                <a:rPr lang="nb-NO" sz="1600" b="1" dirty="0">
                  <a:solidFill>
                    <a:srgbClr val="007075"/>
                  </a:solidFill>
                  <a:latin typeface="Myriad Pro" panose="020B0503030403020204" pitchFamily="34" charset="0"/>
                  <a:cs typeface="Calibri" panose="020F0502020204030204" pitchFamily="34" charset="0"/>
                </a:rPr>
                <a:t>C</a:t>
              </a:r>
            </a:p>
          </p:txBody>
        </p:sp>
      </p:grpSp>
    </p:spTree>
    <p:extLst>
      <p:ext uri="{BB962C8B-B14F-4D97-AF65-F5344CB8AC3E}">
        <p14:creationId xmlns:p14="http://schemas.microsoft.com/office/powerpoint/2010/main" val="1653270250"/>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FFFA"/>
        </a:solidFill>
        <a:effectLst/>
      </p:bgPr>
    </p:bg>
    <p:spTree>
      <p:nvGrpSpPr>
        <p:cNvPr id="1" name=""/>
        <p:cNvGrpSpPr/>
        <p:nvPr/>
      </p:nvGrpSpPr>
      <p:grpSpPr>
        <a:xfrm>
          <a:off x="0" y="0"/>
          <a:ext cx="0" cy="0"/>
          <a:chOff x="0" y="0"/>
          <a:chExt cx="0" cy="0"/>
        </a:xfrm>
      </p:grpSpPr>
      <p:graphicFrame>
        <p:nvGraphicFramePr>
          <p:cNvPr id="36" name="Diagram 35">
            <a:extLst>
              <a:ext uri="{FF2B5EF4-FFF2-40B4-BE49-F238E27FC236}">
                <a16:creationId xmlns:a16="http://schemas.microsoft.com/office/drawing/2014/main" id="{FD8B3F17-E310-C209-1429-3093B594FF7A}"/>
              </a:ext>
            </a:extLst>
          </p:cNvPr>
          <p:cNvGraphicFramePr/>
          <p:nvPr/>
        </p:nvGraphicFramePr>
        <p:xfrm>
          <a:off x="3924235" y="1258465"/>
          <a:ext cx="3801134" cy="5124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uppe 3">
            <a:extLst>
              <a:ext uri="{FF2B5EF4-FFF2-40B4-BE49-F238E27FC236}">
                <a16:creationId xmlns:a16="http://schemas.microsoft.com/office/drawing/2014/main" id="{1690417A-F53D-47AF-5C45-39C74918A5B5}"/>
              </a:ext>
            </a:extLst>
          </p:cNvPr>
          <p:cNvGrpSpPr/>
          <p:nvPr/>
        </p:nvGrpSpPr>
        <p:grpSpPr>
          <a:xfrm>
            <a:off x="682851" y="0"/>
            <a:ext cx="7657611" cy="6879586"/>
            <a:chOff x="-610145" y="32765"/>
            <a:chExt cx="4976602" cy="6858000"/>
          </a:xfrm>
        </p:grpSpPr>
        <p:sp>
          <p:nvSpPr>
            <p:cNvPr id="10" name="Rektangel 9">
              <a:extLst>
                <a:ext uri="{FF2B5EF4-FFF2-40B4-BE49-F238E27FC236}">
                  <a16:creationId xmlns:a16="http://schemas.microsoft.com/office/drawing/2014/main" id="{5FAFCB8E-B5FB-7521-04C8-8CB0F66C37B6}"/>
                </a:ext>
              </a:extLst>
            </p:cNvPr>
            <p:cNvSpPr/>
            <p:nvPr/>
          </p:nvSpPr>
          <p:spPr>
            <a:xfrm>
              <a:off x="-610145" y="32765"/>
              <a:ext cx="4568400" cy="6858000"/>
            </a:xfrm>
            <a:prstGeom prst="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nvGrpSpPr>
            <p:cNvPr id="2" name="Gruppe 1">
              <a:extLst>
                <a:ext uri="{FF2B5EF4-FFF2-40B4-BE49-F238E27FC236}">
                  <a16:creationId xmlns:a16="http://schemas.microsoft.com/office/drawing/2014/main" id="{B9AEB9EF-3485-DC54-341F-4C2AA398D3F2}"/>
                </a:ext>
              </a:extLst>
            </p:cNvPr>
            <p:cNvGrpSpPr>
              <a:grpSpLocks noChangeAspect="1"/>
            </p:cNvGrpSpPr>
            <p:nvPr/>
          </p:nvGrpSpPr>
          <p:grpSpPr>
            <a:xfrm>
              <a:off x="3835665" y="5021615"/>
              <a:ext cx="530792" cy="873936"/>
              <a:chOff x="3835665" y="5021615"/>
              <a:chExt cx="530792" cy="873936"/>
            </a:xfrm>
          </p:grpSpPr>
          <p:sp>
            <p:nvSpPr>
              <p:cNvPr id="18" name="Avrundet rektangel 17">
                <a:extLst>
                  <a:ext uri="{FF2B5EF4-FFF2-40B4-BE49-F238E27FC236}">
                    <a16:creationId xmlns:a16="http://schemas.microsoft.com/office/drawing/2014/main" id="{013E68AC-2B65-9B04-FCAB-F38113332AF7}"/>
                  </a:ext>
                </a:extLst>
              </p:cNvPr>
              <p:cNvSpPr>
                <a:spLocks/>
              </p:cNvSpPr>
              <p:nvPr/>
            </p:nvSpPr>
            <p:spPr>
              <a:xfrm>
                <a:off x="3835665" y="5128751"/>
                <a:ext cx="463241" cy="766800"/>
              </a:xfrm>
              <a:prstGeom prst="round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55" name="TekstSylinder 54">
                <a:extLst>
                  <a:ext uri="{FF2B5EF4-FFF2-40B4-BE49-F238E27FC236}">
                    <a16:creationId xmlns:a16="http://schemas.microsoft.com/office/drawing/2014/main" id="{239F2A28-A056-1500-454D-8F53FCFFCE5B}"/>
                  </a:ext>
                </a:extLst>
              </p:cNvPr>
              <p:cNvSpPr txBox="1"/>
              <p:nvPr/>
            </p:nvSpPr>
            <p:spPr>
              <a:xfrm>
                <a:off x="4015305" y="5021615"/>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1</a:t>
                </a:r>
                <a:endParaRPr lang="en-US" sz="1200" dirty="0">
                  <a:solidFill>
                    <a:srgbClr val="FFFDF8"/>
                  </a:solidFill>
                  <a:latin typeface="Myriad Pro" panose="020B0503030403020204" pitchFamily="34" charset="0"/>
                </a:endParaRPr>
              </a:p>
            </p:txBody>
          </p:sp>
        </p:grpSp>
      </p:grpSp>
      <p:sp>
        <p:nvSpPr>
          <p:cNvPr id="28" name="TextBox 10">
            <a:extLst>
              <a:ext uri="{FF2B5EF4-FFF2-40B4-BE49-F238E27FC236}">
                <a16:creationId xmlns:a16="http://schemas.microsoft.com/office/drawing/2014/main" id="{330EEA4D-9505-6746-57FD-29D4B71E38AB}"/>
              </a:ext>
            </a:extLst>
          </p:cNvPr>
          <p:cNvSpPr txBox="1"/>
          <p:nvPr/>
        </p:nvSpPr>
        <p:spPr>
          <a:xfrm>
            <a:off x="8538803" y="171679"/>
            <a:ext cx="3436471" cy="826124"/>
          </a:xfrm>
          <a:prstGeom prst="rect">
            <a:avLst/>
          </a:prstGeom>
        </p:spPr>
        <p:txBody>
          <a:bodyPr wrap="square" lIns="0" tIns="0" rIns="0" bIns="0" rtlCol="0" anchor="t">
            <a:spAutoFit/>
          </a:bodyPr>
          <a:lstStyle/>
          <a:p>
            <a:pPr>
              <a:lnSpc>
                <a:spcPts val="6250"/>
              </a:lnSpc>
            </a:pPr>
            <a:r>
              <a:rPr lang="en-US" sz="5896" dirty="0" err="1">
                <a:solidFill>
                  <a:srgbClr val="196873"/>
                </a:solidFill>
                <a:latin typeface="Myriad Pro" panose="020B0503030403020204" pitchFamily="34" charset="0"/>
              </a:rPr>
              <a:t>Pyrolys</a:t>
            </a:r>
            <a:endParaRPr lang="en-US" sz="5896" dirty="0">
              <a:solidFill>
                <a:srgbClr val="196873"/>
              </a:solidFill>
              <a:latin typeface="Myriad Pro" panose="020B0503030403020204" pitchFamily="34" charset="0"/>
            </a:endParaRPr>
          </a:p>
        </p:txBody>
      </p:sp>
      <p:grpSp>
        <p:nvGrpSpPr>
          <p:cNvPr id="35" name="Gruppe 34">
            <a:extLst>
              <a:ext uri="{FF2B5EF4-FFF2-40B4-BE49-F238E27FC236}">
                <a16:creationId xmlns:a16="http://schemas.microsoft.com/office/drawing/2014/main" id="{42918646-F754-0A7D-E32B-7B481C5D42F2}"/>
              </a:ext>
            </a:extLst>
          </p:cNvPr>
          <p:cNvGrpSpPr/>
          <p:nvPr/>
        </p:nvGrpSpPr>
        <p:grpSpPr>
          <a:xfrm>
            <a:off x="8817095" y="1149265"/>
            <a:ext cx="2188511" cy="5499043"/>
            <a:chOff x="9458895" y="903159"/>
            <a:chExt cx="2318244" cy="5825021"/>
          </a:xfrm>
        </p:grpSpPr>
        <p:sp>
          <p:nvSpPr>
            <p:cNvPr id="22" name="TekstSylinder 21">
              <a:extLst>
                <a:ext uri="{FF2B5EF4-FFF2-40B4-BE49-F238E27FC236}">
                  <a16:creationId xmlns:a16="http://schemas.microsoft.com/office/drawing/2014/main" id="{8359708F-C0B5-0E08-CDE5-7A97952162CE}"/>
                </a:ext>
              </a:extLst>
            </p:cNvPr>
            <p:cNvSpPr txBox="1"/>
            <p:nvPr/>
          </p:nvSpPr>
          <p:spPr>
            <a:xfrm>
              <a:off x="11547566" y="203780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grpSp>
          <p:nvGrpSpPr>
            <p:cNvPr id="30" name="Gruppe 29">
              <a:extLst>
                <a:ext uri="{FF2B5EF4-FFF2-40B4-BE49-F238E27FC236}">
                  <a16:creationId xmlns:a16="http://schemas.microsoft.com/office/drawing/2014/main" id="{64A49382-13A1-8B7F-5B86-70C49E8360E8}"/>
                </a:ext>
              </a:extLst>
            </p:cNvPr>
            <p:cNvGrpSpPr/>
            <p:nvPr/>
          </p:nvGrpSpPr>
          <p:grpSpPr>
            <a:xfrm>
              <a:off x="9518338" y="4596893"/>
              <a:ext cx="2131287" cy="2131287"/>
              <a:chOff x="8579852" y="3936044"/>
              <a:chExt cx="3258912" cy="3258912"/>
            </a:xfrm>
          </p:grpSpPr>
          <p:sp>
            <p:nvSpPr>
              <p:cNvPr id="29" name="Ellipse 28">
                <a:extLst>
                  <a:ext uri="{FF2B5EF4-FFF2-40B4-BE49-F238E27FC236}">
                    <a16:creationId xmlns:a16="http://schemas.microsoft.com/office/drawing/2014/main" id="{E19740CF-35AF-36A3-4EC1-BC9A8B0296F8}"/>
                  </a:ext>
                </a:extLst>
              </p:cNvPr>
              <p:cNvSpPr/>
              <p:nvPr/>
            </p:nvSpPr>
            <p:spPr>
              <a:xfrm>
                <a:off x="8579852" y="3936044"/>
                <a:ext cx="3258912" cy="3258912"/>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8" name="Bilde 7" descr="Et bilde som inneholder kunst, design&#10;&#10;Automatisk generert beskrivelse">
                <a:extLst>
                  <a:ext uri="{FF2B5EF4-FFF2-40B4-BE49-F238E27FC236}">
                    <a16:creationId xmlns:a16="http://schemas.microsoft.com/office/drawing/2014/main" id="{6E98461B-2F3B-8110-B6A3-A8E406D1132F}"/>
                  </a:ext>
                </a:extLst>
              </p:cNvPr>
              <p:cNvPicPr>
                <a:picLocks noChangeAspect="1"/>
              </p:cNvPicPr>
              <p:nvPr/>
            </p:nvPicPr>
            <p:blipFill>
              <a:blip r:embed="rId8"/>
              <a:stretch>
                <a:fillRect/>
              </a:stretch>
            </p:blipFill>
            <p:spPr>
              <a:xfrm>
                <a:off x="9639190" y="4294218"/>
                <a:ext cx="1140237" cy="890657"/>
              </a:xfrm>
              <a:prstGeom prst="rect">
                <a:avLst/>
              </a:prstGeom>
            </p:spPr>
          </p:pic>
          <p:pic>
            <p:nvPicPr>
              <p:cNvPr id="11" name="Bilde 10" descr="Et bilde som inneholder Grafikk, skjermbilde, grønn, grafisk design&#10;&#10;Automatisk generert beskrivelse">
                <a:extLst>
                  <a:ext uri="{FF2B5EF4-FFF2-40B4-BE49-F238E27FC236}">
                    <a16:creationId xmlns:a16="http://schemas.microsoft.com/office/drawing/2014/main" id="{E4A309F4-53CE-E253-2B56-BEA957803548}"/>
                  </a:ext>
                </a:extLst>
              </p:cNvPr>
              <p:cNvPicPr>
                <a:picLocks noChangeAspect="1"/>
              </p:cNvPicPr>
              <p:nvPr/>
            </p:nvPicPr>
            <p:blipFill>
              <a:blip r:embed="rId9"/>
              <a:stretch>
                <a:fillRect/>
              </a:stretch>
            </p:blipFill>
            <p:spPr>
              <a:xfrm>
                <a:off x="8991767" y="5238406"/>
                <a:ext cx="1308814" cy="1328204"/>
              </a:xfrm>
              <a:prstGeom prst="rect">
                <a:avLst/>
              </a:prstGeom>
            </p:spPr>
          </p:pic>
          <p:pic>
            <p:nvPicPr>
              <p:cNvPr id="14" name="Bilde 13" descr="Et bilde som inneholder tegnefilm, flaske&#10;&#10;Automatisk generert beskrivelse">
                <a:extLst>
                  <a:ext uri="{FF2B5EF4-FFF2-40B4-BE49-F238E27FC236}">
                    <a16:creationId xmlns:a16="http://schemas.microsoft.com/office/drawing/2014/main" id="{6D4F6F34-2B19-BDB1-FE38-36A06A754544}"/>
                  </a:ext>
                </a:extLst>
              </p:cNvPr>
              <p:cNvPicPr>
                <a:picLocks noChangeAspect="1"/>
              </p:cNvPicPr>
              <p:nvPr/>
            </p:nvPicPr>
            <p:blipFill>
              <a:blip r:embed="rId10"/>
              <a:stretch>
                <a:fillRect/>
              </a:stretch>
            </p:blipFill>
            <p:spPr>
              <a:xfrm>
                <a:off x="10498793" y="5184875"/>
                <a:ext cx="850659" cy="1466030"/>
              </a:xfrm>
              <a:prstGeom prst="rect">
                <a:avLst/>
              </a:prstGeom>
            </p:spPr>
          </p:pic>
        </p:grpSp>
        <p:pic>
          <p:nvPicPr>
            <p:cNvPr id="17" name="Bilde 16" descr="Et bilde som inneholder clip art, Grafikk, kreativitet, design&#10;&#10;Automatisk generert beskrivelse">
              <a:extLst>
                <a:ext uri="{FF2B5EF4-FFF2-40B4-BE49-F238E27FC236}">
                  <a16:creationId xmlns:a16="http://schemas.microsoft.com/office/drawing/2014/main" id="{FF845DE0-96BD-7C61-C2FE-3DC99312B5F5}"/>
                </a:ext>
              </a:extLst>
            </p:cNvPr>
            <p:cNvPicPr>
              <a:picLocks noChangeAspect="1"/>
            </p:cNvPicPr>
            <p:nvPr/>
          </p:nvPicPr>
          <p:blipFill>
            <a:blip r:embed="rId11"/>
            <a:stretch>
              <a:fillRect/>
            </a:stretch>
          </p:blipFill>
          <p:spPr>
            <a:xfrm>
              <a:off x="9827664" y="3425666"/>
              <a:ext cx="525658" cy="614406"/>
            </a:xfrm>
            <a:prstGeom prst="rect">
              <a:avLst/>
            </a:prstGeom>
          </p:spPr>
        </p:pic>
        <p:grpSp>
          <p:nvGrpSpPr>
            <p:cNvPr id="34" name="Gruppe 33">
              <a:extLst>
                <a:ext uri="{FF2B5EF4-FFF2-40B4-BE49-F238E27FC236}">
                  <a16:creationId xmlns:a16="http://schemas.microsoft.com/office/drawing/2014/main" id="{FD1B2119-13C5-E7D3-1D53-EFE0B8835B72}"/>
                </a:ext>
              </a:extLst>
            </p:cNvPr>
            <p:cNvGrpSpPr/>
            <p:nvPr/>
          </p:nvGrpSpPr>
          <p:grpSpPr>
            <a:xfrm>
              <a:off x="9458895" y="903159"/>
              <a:ext cx="2131287" cy="2131287"/>
              <a:chOff x="8867504" y="424095"/>
              <a:chExt cx="2495236" cy="2495236"/>
            </a:xfrm>
          </p:grpSpPr>
          <p:sp>
            <p:nvSpPr>
              <p:cNvPr id="33" name="Ellipse 32">
                <a:extLst>
                  <a:ext uri="{FF2B5EF4-FFF2-40B4-BE49-F238E27FC236}">
                    <a16:creationId xmlns:a16="http://schemas.microsoft.com/office/drawing/2014/main" id="{9AC53F65-F71D-8071-A255-640A8CC3C340}"/>
                  </a:ext>
                </a:extLst>
              </p:cNvPr>
              <p:cNvSpPr/>
              <p:nvPr/>
            </p:nvSpPr>
            <p:spPr>
              <a:xfrm>
                <a:off x="8867504" y="424095"/>
                <a:ext cx="2495236" cy="2495236"/>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5" name="Bilde 24" descr="Et bilde som inneholder design, kunst&#10;&#10;Automatisk generert beskrivelse">
                <a:extLst>
                  <a:ext uri="{FF2B5EF4-FFF2-40B4-BE49-F238E27FC236}">
                    <a16:creationId xmlns:a16="http://schemas.microsoft.com/office/drawing/2014/main" id="{A7C6875A-C19E-E17E-DC87-0F6DBA157515}"/>
                  </a:ext>
                </a:extLst>
              </p:cNvPr>
              <p:cNvPicPr>
                <a:picLocks noChangeAspect="1"/>
              </p:cNvPicPr>
              <p:nvPr/>
            </p:nvPicPr>
            <p:blipFill>
              <a:blip r:embed="rId12"/>
              <a:stretch>
                <a:fillRect/>
              </a:stretch>
            </p:blipFill>
            <p:spPr>
              <a:xfrm>
                <a:off x="9306121" y="1052885"/>
                <a:ext cx="1618001" cy="1075704"/>
              </a:xfrm>
              <a:prstGeom prst="rect">
                <a:avLst/>
              </a:prstGeom>
            </p:spPr>
          </p:pic>
        </p:grpSp>
        <p:sp>
          <p:nvSpPr>
            <p:cNvPr id="26" name="Pil høyre 25">
              <a:extLst>
                <a:ext uri="{FF2B5EF4-FFF2-40B4-BE49-F238E27FC236}">
                  <a16:creationId xmlns:a16="http://schemas.microsoft.com/office/drawing/2014/main" id="{93640EE7-BF7B-F44B-2C79-4E03F158F707}"/>
                </a:ext>
              </a:extLst>
            </p:cNvPr>
            <p:cNvSpPr/>
            <p:nvPr/>
          </p:nvSpPr>
          <p:spPr>
            <a:xfrm rot="5400000">
              <a:off x="9958200" y="3619754"/>
              <a:ext cx="1132678" cy="391831"/>
            </a:xfrm>
            <a:prstGeom prst="rightArrow">
              <a:avLst>
                <a:gd name="adj1" fmla="val 43303"/>
                <a:gd name="adj2" fmla="val 75282"/>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7" name="TekstSylinder 26">
              <a:extLst>
                <a:ext uri="{FF2B5EF4-FFF2-40B4-BE49-F238E27FC236}">
                  <a16:creationId xmlns:a16="http://schemas.microsoft.com/office/drawing/2014/main" id="{1AEFDF02-68D4-30D9-600D-2F49916D13B4}"/>
                </a:ext>
              </a:extLst>
            </p:cNvPr>
            <p:cNvSpPr txBox="1"/>
            <p:nvPr/>
          </p:nvSpPr>
          <p:spPr>
            <a:xfrm rot="16200000">
              <a:off x="10225744" y="3485641"/>
              <a:ext cx="1307060" cy="358623"/>
            </a:xfrm>
            <a:prstGeom prst="rect">
              <a:avLst/>
            </a:prstGeom>
            <a:noFill/>
          </p:spPr>
          <p:txBody>
            <a:bodyPr wrap="square" rtlCol="0">
              <a:spAutoFit/>
            </a:bodyPr>
            <a:lstStyle/>
            <a:p>
              <a:r>
                <a:rPr lang="nb-NO" sz="1600" b="1" dirty="0">
                  <a:solidFill>
                    <a:srgbClr val="007075"/>
                  </a:solidFill>
                  <a:latin typeface="Myriad Pro" panose="020B0503030403020204" pitchFamily="34" charset="0"/>
                  <a:cs typeface="Calibri" panose="020F0502020204030204" pitchFamily="34" charset="0"/>
                </a:rPr>
                <a:t>500-600</a:t>
              </a:r>
              <a:r>
                <a:rPr lang="nb-NO" sz="1600" b="1" dirty="0">
                  <a:solidFill>
                    <a:srgbClr val="007075"/>
                  </a:solidFill>
                  <a:effectLst/>
                  <a:latin typeface="Myriad Pro" panose="020B0503030403020204" pitchFamily="34" charset="0"/>
                  <a:cs typeface="Calibri" panose="020F0502020204030204" pitchFamily="34" charset="0"/>
                </a:rPr>
                <a:t>°</a:t>
              </a:r>
              <a:r>
                <a:rPr lang="nb-NO" sz="1600" b="1" dirty="0">
                  <a:solidFill>
                    <a:srgbClr val="007075"/>
                  </a:solidFill>
                  <a:latin typeface="Myriad Pro" panose="020B0503030403020204" pitchFamily="34" charset="0"/>
                  <a:cs typeface="Calibri" panose="020F0502020204030204" pitchFamily="34" charset="0"/>
                </a:rPr>
                <a:t>C</a:t>
              </a:r>
            </a:p>
          </p:txBody>
        </p:sp>
      </p:grpSp>
      <p:grpSp>
        <p:nvGrpSpPr>
          <p:cNvPr id="3" name="Gruppe 2">
            <a:extLst>
              <a:ext uri="{FF2B5EF4-FFF2-40B4-BE49-F238E27FC236}">
                <a16:creationId xmlns:a16="http://schemas.microsoft.com/office/drawing/2014/main" id="{7EE2220E-885B-31C8-1EAA-B1DE68389A8D}"/>
              </a:ext>
            </a:extLst>
          </p:cNvPr>
          <p:cNvGrpSpPr/>
          <p:nvPr/>
        </p:nvGrpSpPr>
        <p:grpSpPr>
          <a:xfrm>
            <a:off x="2832509" y="347282"/>
            <a:ext cx="4314880" cy="6206608"/>
            <a:chOff x="2931627" y="320394"/>
            <a:chExt cx="4314880" cy="6206608"/>
          </a:xfrm>
        </p:grpSpPr>
        <p:sp>
          <p:nvSpPr>
            <p:cNvPr id="7" name="TextBox 9">
              <a:extLst>
                <a:ext uri="{FF2B5EF4-FFF2-40B4-BE49-F238E27FC236}">
                  <a16:creationId xmlns:a16="http://schemas.microsoft.com/office/drawing/2014/main" id="{211B6A55-358D-DF4E-7DC5-75306D1C6461}"/>
                </a:ext>
              </a:extLst>
            </p:cNvPr>
            <p:cNvSpPr txBox="1"/>
            <p:nvPr/>
          </p:nvSpPr>
          <p:spPr>
            <a:xfrm>
              <a:off x="3710245" y="320394"/>
              <a:ext cx="3536262" cy="826124"/>
            </a:xfrm>
            <a:prstGeom prst="rect">
              <a:avLst/>
            </a:prstGeom>
          </p:spPr>
          <p:txBody>
            <a:bodyPr wrap="square" lIns="0" tIns="0" rIns="0" bIns="0" rtlCol="0" anchor="t">
              <a:spAutoFit/>
            </a:bodyPr>
            <a:lstStyle/>
            <a:p>
              <a:pPr>
                <a:lnSpc>
                  <a:spcPts val="6250"/>
                </a:lnSpc>
              </a:pPr>
              <a:r>
                <a:rPr lang="en-US" sz="5896" dirty="0" err="1">
                  <a:solidFill>
                    <a:schemeClr val="bg1"/>
                  </a:solidFill>
                  <a:latin typeface="Myriad Pro" panose="020B0503030403020204" pitchFamily="34" charset="0"/>
                </a:rPr>
                <a:t>Biokol</a:t>
              </a:r>
              <a:endParaRPr lang="en-US" sz="5896" dirty="0">
                <a:solidFill>
                  <a:schemeClr val="bg1"/>
                </a:solidFill>
                <a:latin typeface="Myriad Pro" panose="020B0503030403020204" pitchFamily="34" charset="0"/>
              </a:endParaRPr>
            </a:p>
          </p:txBody>
        </p:sp>
        <p:pic>
          <p:nvPicPr>
            <p:cNvPr id="9" name="Bilde 8" descr="Et bilde som inneholder kunst, design&#10;&#10;Automatisk generert beskrivelse">
              <a:extLst>
                <a:ext uri="{FF2B5EF4-FFF2-40B4-BE49-F238E27FC236}">
                  <a16:creationId xmlns:a16="http://schemas.microsoft.com/office/drawing/2014/main" id="{DFD46AD7-D2E3-FD31-4677-DC400D937BCB}"/>
                </a:ext>
              </a:extLst>
            </p:cNvPr>
            <p:cNvPicPr>
              <a:picLocks noChangeAspect="1"/>
            </p:cNvPicPr>
            <p:nvPr/>
          </p:nvPicPr>
          <p:blipFill>
            <a:blip r:embed="rId8"/>
            <a:stretch>
              <a:fillRect/>
            </a:stretch>
          </p:blipFill>
          <p:spPr>
            <a:xfrm>
              <a:off x="3664837" y="2080793"/>
              <a:ext cx="2067835" cy="1615218"/>
            </a:xfrm>
            <a:prstGeom prst="rect">
              <a:avLst/>
            </a:prstGeom>
          </p:spPr>
        </p:pic>
        <p:sp>
          <p:nvSpPr>
            <p:cNvPr id="12" name="Avrundet rektangel 11">
              <a:extLst>
                <a:ext uri="{FF2B5EF4-FFF2-40B4-BE49-F238E27FC236}">
                  <a16:creationId xmlns:a16="http://schemas.microsoft.com/office/drawing/2014/main" id="{A3D94CDE-BA39-803B-D1E1-0639AE73A4AE}"/>
                </a:ext>
              </a:extLst>
            </p:cNvPr>
            <p:cNvSpPr/>
            <p:nvPr/>
          </p:nvSpPr>
          <p:spPr>
            <a:xfrm>
              <a:off x="3139783" y="4074291"/>
              <a:ext cx="3403600" cy="2452711"/>
            </a:xfrm>
            <a:prstGeom prst="roundRect">
              <a:avLst/>
            </a:prstGeom>
            <a:solidFill>
              <a:srgbClr val="F4FBFB"/>
            </a:solidFill>
            <a:ln w="22225">
              <a:noFill/>
            </a:ln>
          </p:spPr>
          <p:txBody>
            <a:bodyPr rtlCol="0" anchor="ctr"/>
            <a:lstStyle/>
            <a:p>
              <a:pPr algn="ctr">
                <a:lnSpc>
                  <a:spcPct val="150000"/>
                </a:lnSpc>
              </a:pPr>
              <a:r>
                <a:rPr lang="sv-SE" sz="2000" u="sng" dirty="0">
                  <a:solidFill>
                    <a:srgbClr val="196873"/>
                  </a:solidFill>
                  <a:latin typeface="Myriad Pro" panose="020B0503030403020204" pitchFamily="34" charset="0"/>
                </a:rPr>
                <a:t>Användningsområden</a:t>
              </a:r>
            </a:p>
            <a:p>
              <a:pPr algn="ctr">
                <a:lnSpc>
                  <a:spcPct val="150000"/>
                </a:lnSpc>
              </a:pPr>
              <a:r>
                <a:rPr lang="sv-SE" sz="2000" dirty="0">
                  <a:solidFill>
                    <a:srgbClr val="196873"/>
                  </a:solidFill>
                  <a:latin typeface="Myriad Pro" panose="020B0503030403020204" pitchFamily="34" charset="0"/>
                </a:rPr>
                <a:t>Jordförbättring</a:t>
              </a:r>
            </a:p>
            <a:p>
              <a:pPr algn="ctr">
                <a:lnSpc>
                  <a:spcPct val="150000"/>
                </a:lnSpc>
              </a:pPr>
              <a:r>
                <a:rPr lang="sv-SE" sz="2000" dirty="0">
                  <a:solidFill>
                    <a:srgbClr val="196873"/>
                  </a:solidFill>
                  <a:latin typeface="Myriad Pro" panose="020B0503030403020204" pitchFamily="34" charset="0"/>
                </a:rPr>
                <a:t>Koldioxidbindning  </a:t>
              </a:r>
            </a:p>
            <a:p>
              <a:pPr algn="ctr">
                <a:lnSpc>
                  <a:spcPct val="150000"/>
                </a:lnSpc>
              </a:pPr>
              <a:r>
                <a:rPr lang="sv-SE" sz="2000" dirty="0">
                  <a:solidFill>
                    <a:srgbClr val="196873"/>
                  </a:solidFill>
                  <a:latin typeface="Myriad Pro" panose="020B0503030403020204" pitchFamily="34" charset="0"/>
                </a:rPr>
                <a:t>Energiproduktion</a:t>
              </a:r>
              <a:endParaRPr lang="nb-NO" sz="2000" dirty="0">
                <a:solidFill>
                  <a:srgbClr val="196873"/>
                </a:solidFill>
                <a:latin typeface="Myriad Pro" panose="020B0503030403020204" pitchFamily="34" charset="0"/>
              </a:endParaRPr>
            </a:p>
          </p:txBody>
        </p:sp>
        <p:sp>
          <p:nvSpPr>
            <p:cNvPr id="15" name="Avrundet rektangel 14">
              <a:extLst>
                <a:ext uri="{FF2B5EF4-FFF2-40B4-BE49-F238E27FC236}">
                  <a16:creationId xmlns:a16="http://schemas.microsoft.com/office/drawing/2014/main" id="{F1B53A43-43F5-9554-5D8F-332C625C5DB9}"/>
                </a:ext>
              </a:extLst>
            </p:cNvPr>
            <p:cNvSpPr/>
            <p:nvPr/>
          </p:nvSpPr>
          <p:spPr>
            <a:xfrm>
              <a:off x="2931627" y="1213263"/>
              <a:ext cx="4007386" cy="623069"/>
            </a:xfrm>
            <a:prstGeom prst="roundRect">
              <a:avLst/>
            </a:prstGeom>
            <a:solidFill>
              <a:srgbClr val="F4FBFB"/>
            </a:solidFill>
            <a:ln w="22225">
              <a:noFill/>
            </a:ln>
          </p:spPr>
          <p:txBody>
            <a:bodyPr rtlCol="0" anchor="ctr"/>
            <a:lstStyle/>
            <a:p>
              <a:pPr algn="ctr"/>
              <a:r>
                <a:rPr lang="sv-SE" dirty="0">
                  <a:solidFill>
                    <a:srgbClr val="196873"/>
                  </a:solidFill>
                  <a:latin typeface="Myriad Pro" panose="020B0503030403020204" pitchFamily="34" charset="0"/>
                </a:rPr>
                <a:t>Poröst, kolrikt och stabilt material</a:t>
              </a:r>
              <a:endParaRPr lang="nb-NO" dirty="0">
                <a:solidFill>
                  <a:srgbClr val="196873"/>
                </a:solidFill>
                <a:latin typeface="Myriad Pro" panose="020B0503030403020204" pitchFamily="34" charset="0"/>
              </a:endParaRPr>
            </a:p>
          </p:txBody>
        </p:sp>
      </p:grpSp>
      <p:grpSp>
        <p:nvGrpSpPr>
          <p:cNvPr id="5" name="Gruppe 4">
            <a:extLst>
              <a:ext uri="{FF2B5EF4-FFF2-40B4-BE49-F238E27FC236}">
                <a16:creationId xmlns:a16="http://schemas.microsoft.com/office/drawing/2014/main" id="{5FCE953D-A455-F9DF-4997-F60FAD67B092}"/>
              </a:ext>
            </a:extLst>
          </p:cNvPr>
          <p:cNvGrpSpPr/>
          <p:nvPr/>
        </p:nvGrpSpPr>
        <p:grpSpPr>
          <a:xfrm>
            <a:off x="-5600827" y="0"/>
            <a:ext cx="7520048" cy="6894949"/>
            <a:chOff x="-5214938" y="12241"/>
            <a:chExt cx="7520048" cy="6857998"/>
          </a:xfrm>
        </p:grpSpPr>
        <p:grpSp>
          <p:nvGrpSpPr>
            <p:cNvPr id="24" name="Gruppe 23">
              <a:extLst>
                <a:ext uri="{FF2B5EF4-FFF2-40B4-BE49-F238E27FC236}">
                  <a16:creationId xmlns:a16="http://schemas.microsoft.com/office/drawing/2014/main" id="{401D5918-8FEF-D3F2-F72B-AB9758045D8E}"/>
                </a:ext>
              </a:extLst>
            </p:cNvPr>
            <p:cNvGrpSpPr/>
            <p:nvPr/>
          </p:nvGrpSpPr>
          <p:grpSpPr>
            <a:xfrm>
              <a:off x="-5214938" y="12241"/>
              <a:ext cx="7520048" cy="6857998"/>
              <a:chOff x="0" y="-1"/>
              <a:chExt cx="13331386" cy="10286997"/>
            </a:xfrm>
          </p:grpSpPr>
          <p:sp>
            <p:nvSpPr>
              <p:cNvPr id="13" name="Rektangel 12">
                <a:extLst>
                  <a:ext uri="{FF2B5EF4-FFF2-40B4-BE49-F238E27FC236}">
                    <a16:creationId xmlns:a16="http://schemas.microsoft.com/office/drawing/2014/main" id="{869338DD-5CF5-B333-D90F-B30E2D69EE46}"/>
                  </a:ext>
                </a:extLst>
              </p:cNvPr>
              <p:cNvSpPr/>
              <p:nvPr/>
            </p:nvSpPr>
            <p:spPr>
              <a:xfrm>
                <a:off x="0" y="-1"/>
                <a:ext cx="12266580" cy="10286997"/>
              </a:xfrm>
              <a:prstGeom prst="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0" name="Avrundet rektangel 19">
                <a:extLst>
                  <a:ext uri="{FF2B5EF4-FFF2-40B4-BE49-F238E27FC236}">
                    <a16:creationId xmlns:a16="http://schemas.microsoft.com/office/drawing/2014/main" id="{EAA90958-5F06-4F25-A4C6-30303A19C965}"/>
                  </a:ext>
                </a:extLst>
              </p:cNvPr>
              <p:cNvSpPr/>
              <p:nvPr/>
            </p:nvSpPr>
            <p:spPr>
              <a:xfrm>
                <a:off x="12067749" y="5892191"/>
                <a:ext cx="1263637" cy="1151444"/>
              </a:xfrm>
              <a:prstGeom prst="round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6" name="TekstSylinder 55">
              <a:extLst>
                <a:ext uri="{FF2B5EF4-FFF2-40B4-BE49-F238E27FC236}">
                  <a16:creationId xmlns:a16="http://schemas.microsoft.com/office/drawing/2014/main" id="{ED4227C1-22C8-494D-F899-F2F5D8AEE63B}"/>
                </a:ext>
              </a:extLst>
            </p:cNvPr>
            <p:cNvSpPr txBox="1"/>
            <p:nvPr/>
          </p:nvSpPr>
          <p:spPr>
            <a:xfrm>
              <a:off x="1793080" y="3874308"/>
              <a:ext cx="351152" cy="847668"/>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2</a:t>
              </a:r>
              <a:endParaRPr lang="en-US" sz="1200" dirty="0">
                <a:solidFill>
                  <a:srgbClr val="FFFDF8"/>
                </a:solidFill>
                <a:latin typeface="Myriad Pro" panose="020B0503030403020204" pitchFamily="34" charset="0"/>
              </a:endParaRPr>
            </a:p>
          </p:txBody>
        </p:sp>
      </p:grpSp>
      <p:grpSp>
        <p:nvGrpSpPr>
          <p:cNvPr id="6" name="Gruppe 5">
            <a:extLst>
              <a:ext uri="{FF2B5EF4-FFF2-40B4-BE49-F238E27FC236}">
                <a16:creationId xmlns:a16="http://schemas.microsoft.com/office/drawing/2014/main" id="{1C5B1F04-3670-3074-4B9B-B1C241EB261E}"/>
              </a:ext>
            </a:extLst>
          </p:cNvPr>
          <p:cNvGrpSpPr/>
          <p:nvPr/>
        </p:nvGrpSpPr>
        <p:grpSpPr>
          <a:xfrm>
            <a:off x="-5607437" y="-15362"/>
            <a:ext cx="6813858" cy="6910311"/>
            <a:chOff x="-5244919" y="-7808"/>
            <a:chExt cx="6813858" cy="6858001"/>
          </a:xfrm>
          <a:solidFill>
            <a:srgbClr val="B1E2D6"/>
          </a:solidFill>
        </p:grpSpPr>
        <p:grpSp>
          <p:nvGrpSpPr>
            <p:cNvPr id="23" name="Gruppe 22">
              <a:extLst>
                <a:ext uri="{FF2B5EF4-FFF2-40B4-BE49-F238E27FC236}">
                  <a16:creationId xmlns:a16="http://schemas.microsoft.com/office/drawing/2014/main" id="{47230AA7-558D-BFAE-DA52-3D0D05EBA527}"/>
                </a:ext>
              </a:extLst>
            </p:cNvPr>
            <p:cNvGrpSpPr/>
            <p:nvPr/>
          </p:nvGrpSpPr>
          <p:grpSpPr>
            <a:xfrm>
              <a:off x="-5244919" y="-7808"/>
              <a:ext cx="6813858" cy="6858001"/>
              <a:chOff x="-1" y="-3"/>
              <a:chExt cx="11811164" cy="10287001"/>
            </a:xfrm>
            <a:grpFill/>
          </p:grpSpPr>
          <p:sp>
            <p:nvSpPr>
              <p:cNvPr id="16" name="Rektangel 15">
                <a:extLst>
                  <a:ext uri="{FF2B5EF4-FFF2-40B4-BE49-F238E27FC236}">
                    <a16:creationId xmlns:a16="http://schemas.microsoft.com/office/drawing/2014/main" id="{6FB87D28-A40F-696E-228F-4B9056F3A4F1}"/>
                  </a:ext>
                </a:extLst>
              </p:cNvPr>
              <p:cNvSpPr/>
              <p:nvPr/>
            </p:nvSpPr>
            <p:spPr>
              <a:xfrm>
                <a:off x="-1" y="-3"/>
                <a:ext cx="10992857" cy="10287001"/>
              </a:xfrm>
              <a:prstGeom prst="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1" name="Avrundet rektangel 20">
                <a:extLst>
                  <a:ext uri="{FF2B5EF4-FFF2-40B4-BE49-F238E27FC236}">
                    <a16:creationId xmlns:a16="http://schemas.microsoft.com/office/drawing/2014/main" id="{BE3F1075-84C4-0D3A-AE6E-4B2C7122558A}"/>
                  </a:ext>
                </a:extLst>
              </p:cNvPr>
              <p:cNvSpPr/>
              <p:nvPr/>
            </p:nvSpPr>
            <p:spPr>
              <a:xfrm>
                <a:off x="10575593" y="4362048"/>
                <a:ext cx="1235570" cy="1150200"/>
              </a:xfrm>
              <a:prstGeom prst="round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7" name="TekstSylinder 56">
              <a:extLst>
                <a:ext uri="{FF2B5EF4-FFF2-40B4-BE49-F238E27FC236}">
                  <a16:creationId xmlns:a16="http://schemas.microsoft.com/office/drawing/2014/main" id="{BEF0D334-BD0D-3B8E-DEC9-02D265BD50B7}"/>
                </a:ext>
              </a:extLst>
            </p:cNvPr>
            <p:cNvSpPr txBox="1"/>
            <p:nvPr/>
          </p:nvSpPr>
          <p:spPr>
            <a:xfrm>
              <a:off x="1046027" y="2827244"/>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3</a:t>
              </a:r>
              <a:endParaRPr lang="en-US" sz="1200" dirty="0">
                <a:solidFill>
                  <a:srgbClr val="FFFDF8"/>
                </a:solidFill>
                <a:latin typeface="Myriad Pro" panose="020B0503030403020204" pitchFamily="34" charset="0"/>
              </a:endParaRPr>
            </a:p>
          </p:txBody>
        </p:sp>
      </p:grpSp>
    </p:spTree>
    <p:extLst>
      <p:ext uri="{BB962C8B-B14F-4D97-AF65-F5344CB8AC3E}">
        <p14:creationId xmlns:p14="http://schemas.microsoft.com/office/powerpoint/2010/main" val="37706955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FFFA"/>
        </a:solidFill>
        <a:effectLst/>
      </p:bgPr>
    </p:bg>
    <p:spTree>
      <p:nvGrpSpPr>
        <p:cNvPr id="1" name=""/>
        <p:cNvGrpSpPr/>
        <p:nvPr/>
      </p:nvGrpSpPr>
      <p:grpSpPr>
        <a:xfrm>
          <a:off x="0" y="0"/>
          <a:ext cx="0" cy="0"/>
          <a:chOff x="0" y="0"/>
          <a:chExt cx="0" cy="0"/>
        </a:xfrm>
      </p:grpSpPr>
      <p:graphicFrame>
        <p:nvGraphicFramePr>
          <p:cNvPr id="36" name="Diagram 35">
            <a:extLst>
              <a:ext uri="{FF2B5EF4-FFF2-40B4-BE49-F238E27FC236}">
                <a16:creationId xmlns:a16="http://schemas.microsoft.com/office/drawing/2014/main" id="{FD8B3F17-E310-C209-1429-3093B594FF7A}"/>
              </a:ext>
            </a:extLst>
          </p:cNvPr>
          <p:cNvGraphicFramePr/>
          <p:nvPr/>
        </p:nvGraphicFramePr>
        <p:xfrm>
          <a:off x="3924235" y="1258465"/>
          <a:ext cx="3801134" cy="5124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uppe 3">
            <a:extLst>
              <a:ext uri="{FF2B5EF4-FFF2-40B4-BE49-F238E27FC236}">
                <a16:creationId xmlns:a16="http://schemas.microsoft.com/office/drawing/2014/main" id="{1690417A-F53D-47AF-5C45-39C74918A5B5}"/>
              </a:ext>
            </a:extLst>
          </p:cNvPr>
          <p:cNvGrpSpPr/>
          <p:nvPr/>
        </p:nvGrpSpPr>
        <p:grpSpPr>
          <a:xfrm>
            <a:off x="682851" y="0"/>
            <a:ext cx="7657611" cy="6879586"/>
            <a:chOff x="-610145" y="32765"/>
            <a:chExt cx="4976602" cy="6858000"/>
          </a:xfrm>
        </p:grpSpPr>
        <p:sp>
          <p:nvSpPr>
            <p:cNvPr id="10" name="Rektangel 9">
              <a:extLst>
                <a:ext uri="{FF2B5EF4-FFF2-40B4-BE49-F238E27FC236}">
                  <a16:creationId xmlns:a16="http://schemas.microsoft.com/office/drawing/2014/main" id="{5FAFCB8E-B5FB-7521-04C8-8CB0F66C37B6}"/>
                </a:ext>
              </a:extLst>
            </p:cNvPr>
            <p:cNvSpPr/>
            <p:nvPr/>
          </p:nvSpPr>
          <p:spPr>
            <a:xfrm>
              <a:off x="-610145" y="32765"/>
              <a:ext cx="4568400" cy="6858000"/>
            </a:xfrm>
            <a:prstGeom prst="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nvGrpSpPr>
            <p:cNvPr id="2" name="Gruppe 1">
              <a:extLst>
                <a:ext uri="{FF2B5EF4-FFF2-40B4-BE49-F238E27FC236}">
                  <a16:creationId xmlns:a16="http://schemas.microsoft.com/office/drawing/2014/main" id="{B9AEB9EF-3485-DC54-341F-4C2AA398D3F2}"/>
                </a:ext>
              </a:extLst>
            </p:cNvPr>
            <p:cNvGrpSpPr>
              <a:grpSpLocks noChangeAspect="1"/>
            </p:cNvGrpSpPr>
            <p:nvPr/>
          </p:nvGrpSpPr>
          <p:grpSpPr>
            <a:xfrm>
              <a:off x="3835665" y="5021615"/>
              <a:ext cx="530792" cy="873936"/>
              <a:chOff x="3835665" y="5021615"/>
              <a:chExt cx="530792" cy="873936"/>
            </a:xfrm>
          </p:grpSpPr>
          <p:sp>
            <p:nvSpPr>
              <p:cNvPr id="18" name="Avrundet rektangel 17">
                <a:extLst>
                  <a:ext uri="{FF2B5EF4-FFF2-40B4-BE49-F238E27FC236}">
                    <a16:creationId xmlns:a16="http://schemas.microsoft.com/office/drawing/2014/main" id="{013E68AC-2B65-9B04-FCAB-F38113332AF7}"/>
                  </a:ext>
                </a:extLst>
              </p:cNvPr>
              <p:cNvSpPr>
                <a:spLocks/>
              </p:cNvSpPr>
              <p:nvPr/>
            </p:nvSpPr>
            <p:spPr>
              <a:xfrm>
                <a:off x="3835665" y="5128751"/>
                <a:ext cx="463241" cy="766800"/>
              </a:xfrm>
              <a:prstGeom prst="round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55" name="TekstSylinder 54">
                <a:extLst>
                  <a:ext uri="{FF2B5EF4-FFF2-40B4-BE49-F238E27FC236}">
                    <a16:creationId xmlns:a16="http://schemas.microsoft.com/office/drawing/2014/main" id="{239F2A28-A056-1500-454D-8F53FCFFCE5B}"/>
                  </a:ext>
                </a:extLst>
              </p:cNvPr>
              <p:cNvSpPr txBox="1"/>
              <p:nvPr/>
            </p:nvSpPr>
            <p:spPr>
              <a:xfrm>
                <a:off x="4015305" y="5021615"/>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1</a:t>
                </a:r>
                <a:endParaRPr lang="en-US" sz="1200" dirty="0">
                  <a:solidFill>
                    <a:srgbClr val="FFFDF8"/>
                  </a:solidFill>
                  <a:latin typeface="Myriad Pro" panose="020B0503030403020204" pitchFamily="34" charset="0"/>
                </a:endParaRPr>
              </a:p>
            </p:txBody>
          </p:sp>
        </p:grpSp>
      </p:grpSp>
      <p:sp>
        <p:nvSpPr>
          <p:cNvPr id="28" name="TextBox 10">
            <a:extLst>
              <a:ext uri="{FF2B5EF4-FFF2-40B4-BE49-F238E27FC236}">
                <a16:creationId xmlns:a16="http://schemas.microsoft.com/office/drawing/2014/main" id="{330EEA4D-9505-6746-57FD-29D4B71E38AB}"/>
              </a:ext>
            </a:extLst>
          </p:cNvPr>
          <p:cNvSpPr txBox="1"/>
          <p:nvPr/>
        </p:nvSpPr>
        <p:spPr>
          <a:xfrm>
            <a:off x="8538803" y="171679"/>
            <a:ext cx="3436471" cy="826124"/>
          </a:xfrm>
          <a:prstGeom prst="rect">
            <a:avLst/>
          </a:prstGeom>
        </p:spPr>
        <p:txBody>
          <a:bodyPr wrap="square" lIns="0" tIns="0" rIns="0" bIns="0" rtlCol="0" anchor="t">
            <a:spAutoFit/>
          </a:bodyPr>
          <a:lstStyle/>
          <a:p>
            <a:pPr>
              <a:lnSpc>
                <a:spcPts val="6250"/>
              </a:lnSpc>
            </a:pPr>
            <a:r>
              <a:rPr lang="en-US" sz="5896" dirty="0">
                <a:solidFill>
                  <a:srgbClr val="196873"/>
                </a:solidFill>
                <a:latin typeface="Myriad Pro" panose="020B0503030403020204" pitchFamily="34" charset="0"/>
              </a:rPr>
              <a:t>Pyrolysis</a:t>
            </a:r>
          </a:p>
        </p:txBody>
      </p:sp>
      <p:grpSp>
        <p:nvGrpSpPr>
          <p:cNvPr id="35" name="Gruppe 34">
            <a:extLst>
              <a:ext uri="{FF2B5EF4-FFF2-40B4-BE49-F238E27FC236}">
                <a16:creationId xmlns:a16="http://schemas.microsoft.com/office/drawing/2014/main" id="{42918646-F754-0A7D-E32B-7B481C5D42F2}"/>
              </a:ext>
            </a:extLst>
          </p:cNvPr>
          <p:cNvGrpSpPr/>
          <p:nvPr/>
        </p:nvGrpSpPr>
        <p:grpSpPr>
          <a:xfrm>
            <a:off x="8817095" y="1149265"/>
            <a:ext cx="2188511" cy="5499043"/>
            <a:chOff x="9458895" y="903159"/>
            <a:chExt cx="2318244" cy="5825021"/>
          </a:xfrm>
        </p:grpSpPr>
        <p:sp>
          <p:nvSpPr>
            <p:cNvPr id="22" name="TekstSylinder 21">
              <a:extLst>
                <a:ext uri="{FF2B5EF4-FFF2-40B4-BE49-F238E27FC236}">
                  <a16:creationId xmlns:a16="http://schemas.microsoft.com/office/drawing/2014/main" id="{8359708F-C0B5-0E08-CDE5-7A97952162CE}"/>
                </a:ext>
              </a:extLst>
            </p:cNvPr>
            <p:cNvSpPr txBox="1"/>
            <p:nvPr/>
          </p:nvSpPr>
          <p:spPr>
            <a:xfrm>
              <a:off x="11547566" y="203780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grpSp>
          <p:nvGrpSpPr>
            <p:cNvPr id="30" name="Gruppe 29">
              <a:extLst>
                <a:ext uri="{FF2B5EF4-FFF2-40B4-BE49-F238E27FC236}">
                  <a16:creationId xmlns:a16="http://schemas.microsoft.com/office/drawing/2014/main" id="{64A49382-13A1-8B7F-5B86-70C49E8360E8}"/>
                </a:ext>
              </a:extLst>
            </p:cNvPr>
            <p:cNvGrpSpPr/>
            <p:nvPr/>
          </p:nvGrpSpPr>
          <p:grpSpPr>
            <a:xfrm>
              <a:off x="9518338" y="4596893"/>
              <a:ext cx="2131287" cy="2131287"/>
              <a:chOff x="8579852" y="3936044"/>
              <a:chExt cx="3258912" cy="3258912"/>
            </a:xfrm>
          </p:grpSpPr>
          <p:sp>
            <p:nvSpPr>
              <p:cNvPr id="29" name="Ellipse 28">
                <a:extLst>
                  <a:ext uri="{FF2B5EF4-FFF2-40B4-BE49-F238E27FC236}">
                    <a16:creationId xmlns:a16="http://schemas.microsoft.com/office/drawing/2014/main" id="{E19740CF-35AF-36A3-4EC1-BC9A8B0296F8}"/>
                  </a:ext>
                </a:extLst>
              </p:cNvPr>
              <p:cNvSpPr/>
              <p:nvPr/>
            </p:nvSpPr>
            <p:spPr>
              <a:xfrm>
                <a:off x="8579852" y="3936044"/>
                <a:ext cx="3258912" cy="3258912"/>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8" name="Bilde 7" descr="Et bilde som inneholder kunst, design&#10;&#10;Automatisk generert beskrivelse">
                <a:extLst>
                  <a:ext uri="{FF2B5EF4-FFF2-40B4-BE49-F238E27FC236}">
                    <a16:creationId xmlns:a16="http://schemas.microsoft.com/office/drawing/2014/main" id="{6E98461B-2F3B-8110-B6A3-A8E406D1132F}"/>
                  </a:ext>
                </a:extLst>
              </p:cNvPr>
              <p:cNvPicPr>
                <a:picLocks noChangeAspect="1"/>
              </p:cNvPicPr>
              <p:nvPr/>
            </p:nvPicPr>
            <p:blipFill>
              <a:blip r:embed="rId8"/>
              <a:stretch>
                <a:fillRect/>
              </a:stretch>
            </p:blipFill>
            <p:spPr>
              <a:xfrm>
                <a:off x="9639190" y="4294218"/>
                <a:ext cx="1140237" cy="890657"/>
              </a:xfrm>
              <a:prstGeom prst="rect">
                <a:avLst/>
              </a:prstGeom>
            </p:spPr>
          </p:pic>
          <p:pic>
            <p:nvPicPr>
              <p:cNvPr id="11" name="Bilde 10" descr="Et bilde som inneholder Grafikk, skjermbilde, grønn, grafisk design&#10;&#10;Automatisk generert beskrivelse">
                <a:extLst>
                  <a:ext uri="{FF2B5EF4-FFF2-40B4-BE49-F238E27FC236}">
                    <a16:creationId xmlns:a16="http://schemas.microsoft.com/office/drawing/2014/main" id="{E4A309F4-53CE-E253-2B56-BEA957803548}"/>
                  </a:ext>
                </a:extLst>
              </p:cNvPr>
              <p:cNvPicPr>
                <a:picLocks noChangeAspect="1"/>
              </p:cNvPicPr>
              <p:nvPr/>
            </p:nvPicPr>
            <p:blipFill>
              <a:blip r:embed="rId9"/>
              <a:stretch>
                <a:fillRect/>
              </a:stretch>
            </p:blipFill>
            <p:spPr>
              <a:xfrm>
                <a:off x="8991767" y="5238406"/>
                <a:ext cx="1308814" cy="1328204"/>
              </a:xfrm>
              <a:prstGeom prst="rect">
                <a:avLst/>
              </a:prstGeom>
            </p:spPr>
          </p:pic>
          <p:pic>
            <p:nvPicPr>
              <p:cNvPr id="14" name="Bilde 13" descr="Et bilde som inneholder tegnefilm, flaske&#10;&#10;Automatisk generert beskrivelse">
                <a:extLst>
                  <a:ext uri="{FF2B5EF4-FFF2-40B4-BE49-F238E27FC236}">
                    <a16:creationId xmlns:a16="http://schemas.microsoft.com/office/drawing/2014/main" id="{6D4F6F34-2B19-BDB1-FE38-36A06A754544}"/>
                  </a:ext>
                </a:extLst>
              </p:cNvPr>
              <p:cNvPicPr>
                <a:picLocks noChangeAspect="1"/>
              </p:cNvPicPr>
              <p:nvPr/>
            </p:nvPicPr>
            <p:blipFill>
              <a:blip r:embed="rId10"/>
              <a:stretch>
                <a:fillRect/>
              </a:stretch>
            </p:blipFill>
            <p:spPr>
              <a:xfrm>
                <a:off x="10498793" y="5184875"/>
                <a:ext cx="850659" cy="1466030"/>
              </a:xfrm>
              <a:prstGeom prst="rect">
                <a:avLst/>
              </a:prstGeom>
            </p:spPr>
          </p:pic>
        </p:grpSp>
        <p:pic>
          <p:nvPicPr>
            <p:cNvPr id="17" name="Bilde 16" descr="Et bilde som inneholder clip art, Grafikk, kreativitet, design&#10;&#10;Automatisk generert beskrivelse">
              <a:extLst>
                <a:ext uri="{FF2B5EF4-FFF2-40B4-BE49-F238E27FC236}">
                  <a16:creationId xmlns:a16="http://schemas.microsoft.com/office/drawing/2014/main" id="{FF845DE0-96BD-7C61-C2FE-3DC99312B5F5}"/>
                </a:ext>
              </a:extLst>
            </p:cNvPr>
            <p:cNvPicPr>
              <a:picLocks noChangeAspect="1"/>
            </p:cNvPicPr>
            <p:nvPr/>
          </p:nvPicPr>
          <p:blipFill>
            <a:blip r:embed="rId11"/>
            <a:stretch>
              <a:fillRect/>
            </a:stretch>
          </p:blipFill>
          <p:spPr>
            <a:xfrm>
              <a:off x="9827664" y="3425666"/>
              <a:ext cx="525658" cy="614406"/>
            </a:xfrm>
            <a:prstGeom prst="rect">
              <a:avLst/>
            </a:prstGeom>
          </p:spPr>
        </p:pic>
        <p:grpSp>
          <p:nvGrpSpPr>
            <p:cNvPr id="34" name="Gruppe 33">
              <a:extLst>
                <a:ext uri="{FF2B5EF4-FFF2-40B4-BE49-F238E27FC236}">
                  <a16:creationId xmlns:a16="http://schemas.microsoft.com/office/drawing/2014/main" id="{FD1B2119-13C5-E7D3-1D53-EFE0B8835B72}"/>
                </a:ext>
              </a:extLst>
            </p:cNvPr>
            <p:cNvGrpSpPr/>
            <p:nvPr/>
          </p:nvGrpSpPr>
          <p:grpSpPr>
            <a:xfrm>
              <a:off x="9458895" y="903159"/>
              <a:ext cx="2131287" cy="2131287"/>
              <a:chOff x="8867504" y="424095"/>
              <a:chExt cx="2495236" cy="2495236"/>
            </a:xfrm>
          </p:grpSpPr>
          <p:sp>
            <p:nvSpPr>
              <p:cNvPr id="33" name="Ellipse 32">
                <a:extLst>
                  <a:ext uri="{FF2B5EF4-FFF2-40B4-BE49-F238E27FC236}">
                    <a16:creationId xmlns:a16="http://schemas.microsoft.com/office/drawing/2014/main" id="{9AC53F65-F71D-8071-A255-640A8CC3C340}"/>
                  </a:ext>
                </a:extLst>
              </p:cNvPr>
              <p:cNvSpPr/>
              <p:nvPr/>
            </p:nvSpPr>
            <p:spPr>
              <a:xfrm>
                <a:off x="8867504" y="424095"/>
                <a:ext cx="2495236" cy="2495236"/>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5" name="Bilde 24" descr="Et bilde som inneholder design, kunst&#10;&#10;Automatisk generert beskrivelse">
                <a:extLst>
                  <a:ext uri="{FF2B5EF4-FFF2-40B4-BE49-F238E27FC236}">
                    <a16:creationId xmlns:a16="http://schemas.microsoft.com/office/drawing/2014/main" id="{A7C6875A-C19E-E17E-DC87-0F6DBA157515}"/>
                  </a:ext>
                </a:extLst>
              </p:cNvPr>
              <p:cNvPicPr>
                <a:picLocks noChangeAspect="1"/>
              </p:cNvPicPr>
              <p:nvPr/>
            </p:nvPicPr>
            <p:blipFill>
              <a:blip r:embed="rId12"/>
              <a:stretch>
                <a:fillRect/>
              </a:stretch>
            </p:blipFill>
            <p:spPr>
              <a:xfrm>
                <a:off x="9306121" y="1052885"/>
                <a:ext cx="1618001" cy="1075704"/>
              </a:xfrm>
              <a:prstGeom prst="rect">
                <a:avLst/>
              </a:prstGeom>
            </p:spPr>
          </p:pic>
        </p:grpSp>
        <p:sp>
          <p:nvSpPr>
            <p:cNvPr id="26" name="Pil høyre 25">
              <a:extLst>
                <a:ext uri="{FF2B5EF4-FFF2-40B4-BE49-F238E27FC236}">
                  <a16:creationId xmlns:a16="http://schemas.microsoft.com/office/drawing/2014/main" id="{93640EE7-BF7B-F44B-2C79-4E03F158F707}"/>
                </a:ext>
              </a:extLst>
            </p:cNvPr>
            <p:cNvSpPr/>
            <p:nvPr/>
          </p:nvSpPr>
          <p:spPr>
            <a:xfrm rot="5400000">
              <a:off x="9958200" y="3619754"/>
              <a:ext cx="1132678" cy="391831"/>
            </a:xfrm>
            <a:prstGeom prst="rightArrow">
              <a:avLst>
                <a:gd name="adj1" fmla="val 43303"/>
                <a:gd name="adj2" fmla="val 75282"/>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7" name="TekstSylinder 26">
              <a:extLst>
                <a:ext uri="{FF2B5EF4-FFF2-40B4-BE49-F238E27FC236}">
                  <a16:creationId xmlns:a16="http://schemas.microsoft.com/office/drawing/2014/main" id="{1AEFDF02-68D4-30D9-600D-2F49916D13B4}"/>
                </a:ext>
              </a:extLst>
            </p:cNvPr>
            <p:cNvSpPr txBox="1"/>
            <p:nvPr/>
          </p:nvSpPr>
          <p:spPr>
            <a:xfrm rot="16200000">
              <a:off x="10225744" y="3485641"/>
              <a:ext cx="1307060" cy="358623"/>
            </a:xfrm>
            <a:prstGeom prst="rect">
              <a:avLst/>
            </a:prstGeom>
            <a:noFill/>
          </p:spPr>
          <p:txBody>
            <a:bodyPr wrap="square" rtlCol="0">
              <a:spAutoFit/>
            </a:bodyPr>
            <a:lstStyle/>
            <a:p>
              <a:r>
                <a:rPr lang="nb-NO" sz="1600" b="1" dirty="0">
                  <a:solidFill>
                    <a:srgbClr val="007075"/>
                  </a:solidFill>
                  <a:latin typeface="Myriad Pro" panose="020B0503030403020204" pitchFamily="34" charset="0"/>
                  <a:cs typeface="Calibri" panose="020F0502020204030204" pitchFamily="34" charset="0"/>
                </a:rPr>
                <a:t>500-600</a:t>
              </a:r>
              <a:r>
                <a:rPr lang="nb-NO" sz="1600" b="1" dirty="0">
                  <a:solidFill>
                    <a:srgbClr val="007075"/>
                  </a:solidFill>
                  <a:effectLst/>
                  <a:latin typeface="Myriad Pro" panose="020B0503030403020204" pitchFamily="34" charset="0"/>
                  <a:cs typeface="Calibri" panose="020F0502020204030204" pitchFamily="34" charset="0"/>
                </a:rPr>
                <a:t>°</a:t>
              </a:r>
              <a:r>
                <a:rPr lang="nb-NO" sz="1600" b="1" dirty="0">
                  <a:solidFill>
                    <a:srgbClr val="007075"/>
                  </a:solidFill>
                  <a:latin typeface="Myriad Pro" panose="020B0503030403020204" pitchFamily="34" charset="0"/>
                  <a:cs typeface="Calibri" panose="020F0502020204030204" pitchFamily="34" charset="0"/>
                </a:rPr>
                <a:t>C</a:t>
              </a:r>
            </a:p>
          </p:txBody>
        </p:sp>
      </p:grpSp>
      <p:grpSp>
        <p:nvGrpSpPr>
          <p:cNvPr id="3" name="Gruppe 2">
            <a:extLst>
              <a:ext uri="{FF2B5EF4-FFF2-40B4-BE49-F238E27FC236}">
                <a16:creationId xmlns:a16="http://schemas.microsoft.com/office/drawing/2014/main" id="{7EE2220E-885B-31C8-1EAA-B1DE68389A8D}"/>
              </a:ext>
            </a:extLst>
          </p:cNvPr>
          <p:cNvGrpSpPr/>
          <p:nvPr/>
        </p:nvGrpSpPr>
        <p:grpSpPr>
          <a:xfrm>
            <a:off x="2832509" y="347282"/>
            <a:ext cx="4314880" cy="6206608"/>
            <a:chOff x="2931627" y="320394"/>
            <a:chExt cx="4314880" cy="6206608"/>
          </a:xfrm>
        </p:grpSpPr>
        <p:sp>
          <p:nvSpPr>
            <p:cNvPr id="7" name="TextBox 9">
              <a:extLst>
                <a:ext uri="{FF2B5EF4-FFF2-40B4-BE49-F238E27FC236}">
                  <a16:creationId xmlns:a16="http://schemas.microsoft.com/office/drawing/2014/main" id="{211B6A55-358D-DF4E-7DC5-75306D1C6461}"/>
                </a:ext>
              </a:extLst>
            </p:cNvPr>
            <p:cNvSpPr txBox="1"/>
            <p:nvPr/>
          </p:nvSpPr>
          <p:spPr>
            <a:xfrm>
              <a:off x="3710245" y="320394"/>
              <a:ext cx="3536262" cy="826124"/>
            </a:xfrm>
            <a:prstGeom prst="rect">
              <a:avLst/>
            </a:prstGeom>
          </p:spPr>
          <p:txBody>
            <a:bodyPr wrap="square" lIns="0" tIns="0" rIns="0" bIns="0" rtlCol="0" anchor="t">
              <a:spAutoFit/>
            </a:bodyPr>
            <a:lstStyle/>
            <a:p>
              <a:pPr>
                <a:lnSpc>
                  <a:spcPts val="6250"/>
                </a:lnSpc>
              </a:pPr>
              <a:r>
                <a:rPr lang="en-US" sz="5896" dirty="0" err="1">
                  <a:solidFill>
                    <a:schemeClr val="bg1"/>
                  </a:solidFill>
                  <a:latin typeface="Myriad Pro" panose="020B0503030403020204" pitchFamily="34" charset="0"/>
                </a:rPr>
                <a:t>Biokull</a:t>
              </a:r>
              <a:endParaRPr lang="en-US" sz="5896" dirty="0">
                <a:solidFill>
                  <a:schemeClr val="bg1"/>
                </a:solidFill>
                <a:latin typeface="Myriad Pro" panose="020B0503030403020204" pitchFamily="34" charset="0"/>
              </a:endParaRPr>
            </a:p>
          </p:txBody>
        </p:sp>
        <p:pic>
          <p:nvPicPr>
            <p:cNvPr id="9" name="Bilde 8" descr="Et bilde som inneholder kunst, design&#10;&#10;Automatisk generert beskrivelse">
              <a:extLst>
                <a:ext uri="{FF2B5EF4-FFF2-40B4-BE49-F238E27FC236}">
                  <a16:creationId xmlns:a16="http://schemas.microsoft.com/office/drawing/2014/main" id="{DFD46AD7-D2E3-FD31-4677-DC400D937BCB}"/>
                </a:ext>
              </a:extLst>
            </p:cNvPr>
            <p:cNvPicPr>
              <a:picLocks noChangeAspect="1"/>
            </p:cNvPicPr>
            <p:nvPr/>
          </p:nvPicPr>
          <p:blipFill>
            <a:blip r:embed="rId8"/>
            <a:stretch>
              <a:fillRect/>
            </a:stretch>
          </p:blipFill>
          <p:spPr>
            <a:xfrm>
              <a:off x="3664837" y="2080793"/>
              <a:ext cx="2067835" cy="1615218"/>
            </a:xfrm>
            <a:prstGeom prst="rect">
              <a:avLst/>
            </a:prstGeom>
          </p:spPr>
        </p:pic>
        <p:sp>
          <p:nvSpPr>
            <p:cNvPr id="12" name="Avrundet rektangel 11">
              <a:extLst>
                <a:ext uri="{FF2B5EF4-FFF2-40B4-BE49-F238E27FC236}">
                  <a16:creationId xmlns:a16="http://schemas.microsoft.com/office/drawing/2014/main" id="{A3D94CDE-BA39-803B-D1E1-0639AE73A4AE}"/>
                </a:ext>
              </a:extLst>
            </p:cNvPr>
            <p:cNvSpPr/>
            <p:nvPr/>
          </p:nvSpPr>
          <p:spPr>
            <a:xfrm>
              <a:off x="3139783" y="4074291"/>
              <a:ext cx="3403600" cy="2452711"/>
            </a:xfrm>
            <a:prstGeom prst="roundRect">
              <a:avLst/>
            </a:prstGeom>
            <a:solidFill>
              <a:srgbClr val="F4FBFB"/>
            </a:solidFill>
            <a:ln w="22225">
              <a:noFill/>
            </a:ln>
          </p:spPr>
          <p:txBody>
            <a:bodyPr rtlCol="0" anchor="ctr"/>
            <a:lstStyle/>
            <a:p>
              <a:pPr algn="ctr">
                <a:lnSpc>
                  <a:spcPct val="150000"/>
                </a:lnSpc>
              </a:pPr>
              <a:r>
                <a:rPr lang="nb-NO" sz="2000" u="sng" dirty="0">
                  <a:solidFill>
                    <a:srgbClr val="196873"/>
                  </a:solidFill>
                  <a:latin typeface="Myriad Pro" panose="020B0503030403020204" pitchFamily="34" charset="0"/>
                </a:rPr>
                <a:t>Bruksområder</a:t>
              </a:r>
            </a:p>
            <a:p>
              <a:pPr algn="ctr">
                <a:lnSpc>
                  <a:spcPct val="150000"/>
                </a:lnSpc>
              </a:pPr>
              <a:r>
                <a:rPr lang="nb-NO" sz="2000" dirty="0">
                  <a:solidFill>
                    <a:srgbClr val="196873"/>
                  </a:solidFill>
                  <a:latin typeface="Myriad Pro" panose="020B0503030403020204" pitchFamily="34" charset="0"/>
                </a:rPr>
                <a:t>Jordforbedring</a:t>
              </a:r>
            </a:p>
            <a:p>
              <a:pPr algn="ctr">
                <a:lnSpc>
                  <a:spcPct val="150000"/>
                </a:lnSpc>
              </a:pPr>
              <a:r>
                <a:rPr lang="nb-NO" sz="2000" dirty="0">
                  <a:solidFill>
                    <a:srgbClr val="196873"/>
                  </a:solidFill>
                  <a:latin typeface="Myriad Pro" panose="020B0503030403020204" pitchFamily="34" charset="0"/>
                </a:rPr>
                <a:t>Karbonbinding</a:t>
              </a:r>
            </a:p>
            <a:p>
              <a:pPr algn="ctr">
                <a:lnSpc>
                  <a:spcPct val="150000"/>
                </a:lnSpc>
              </a:pPr>
              <a:r>
                <a:rPr lang="nb-NO" sz="2000" dirty="0">
                  <a:solidFill>
                    <a:srgbClr val="196873"/>
                  </a:solidFill>
                  <a:latin typeface="Myriad Pro" panose="020B0503030403020204" pitchFamily="34" charset="0"/>
                </a:rPr>
                <a:t>Energiproduksjon</a:t>
              </a:r>
            </a:p>
          </p:txBody>
        </p:sp>
        <p:sp>
          <p:nvSpPr>
            <p:cNvPr id="15" name="Avrundet rektangel 14">
              <a:extLst>
                <a:ext uri="{FF2B5EF4-FFF2-40B4-BE49-F238E27FC236}">
                  <a16:creationId xmlns:a16="http://schemas.microsoft.com/office/drawing/2014/main" id="{F1B53A43-43F5-9554-5D8F-332C625C5DB9}"/>
                </a:ext>
              </a:extLst>
            </p:cNvPr>
            <p:cNvSpPr/>
            <p:nvPr/>
          </p:nvSpPr>
          <p:spPr>
            <a:xfrm>
              <a:off x="2931627" y="1213263"/>
              <a:ext cx="4007386" cy="623069"/>
            </a:xfrm>
            <a:prstGeom prst="roundRect">
              <a:avLst/>
            </a:prstGeom>
            <a:solidFill>
              <a:srgbClr val="F4FBFB"/>
            </a:solidFill>
            <a:ln w="22225">
              <a:noFill/>
            </a:ln>
          </p:spPr>
          <p:txBody>
            <a:bodyPr rtlCol="0" anchor="ctr"/>
            <a:lstStyle/>
            <a:p>
              <a:pPr algn="ctr"/>
              <a:r>
                <a:rPr lang="nb-NO" dirty="0">
                  <a:solidFill>
                    <a:srgbClr val="196873"/>
                  </a:solidFill>
                  <a:latin typeface="Myriad Pro" panose="020B0503030403020204" pitchFamily="34" charset="0"/>
                </a:rPr>
                <a:t>Porøst, karbonrikt og stabilt materiale</a:t>
              </a:r>
            </a:p>
          </p:txBody>
        </p:sp>
      </p:grpSp>
      <p:grpSp>
        <p:nvGrpSpPr>
          <p:cNvPr id="5" name="Gruppe 4">
            <a:extLst>
              <a:ext uri="{FF2B5EF4-FFF2-40B4-BE49-F238E27FC236}">
                <a16:creationId xmlns:a16="http://schemas.microsoft.com/office/drawing/2014/main" id="{5FCE953D-A455-F9DF-4997-F60FAD67B092}"/>
              </a:ext>
            </a:extLst>
          </p:cNvPr>
          <p:cNvGrpSpPr/>
          <p:nvPr/>
        </p:nvGrpSpPr>
        <p:grpSpPr>
          <a:xfrm>
            <a:off x="81909" y="0"/>
            <a:ext cx="7520048" cy="6884301"/>
            <a:chOff x="-5214938" y="12241"/>
            <a:chExt cx="7520048" cy="6857998"/>
          </a:xfrm>
        </p:grpSpPr>
        <p:grpSp>
          <p:nvGrpSpPr>
            <p:cNvPr id="24" name="Gruppe 23">
              <a:extLst>
                <a:ext uri="{FF2B5EF4-FFF2-40B4-BE49-F238E27FC236}">
                  <a16:creationId xmlns:a16="http://schemas.microsoft.com/office/drawing/2014/main" id="{401D5918-8FEF-D3F2-F72B-AB9758045D8E}"/>
                </a:ext>
              </a:extLst>
            </p:cNvPr>
            <p:cNvGrpSpPr/>
            <p:nvPr/>
          </p:nvGrpSpPr>
          <p:grpSpPr>
            <a:xfrm>
              <a:off x="-5214938" y="12241"/>
              <a:ext cx="7520048" cy="6857998"/>
              <a:chOff x="0" y="-1"/>
              <a:chExt cx="13331386" cy="10286997"/>
            </a:xfrm>
          </p:grpSpPr>
          <p:sp>
            <p:nvSpPr>
              <p:cNvPr id="13" name="Rektangel 12">
                <a:extLst>
                  <a:ext uri="{FF2B5EF4-FFF2-40B4-BE49-F238E27FC236}">
                    <a16:creationId xmlns:a16="http://schemas.microsoft.com/office/drawing/2014/main" id="{869338DD-5CF5-B333-D90F-B30E2D69EE46}"/>
                  </a:ext>
                </a:extLst>
              </p:cNvPr>
              <p:cNvSpPr/>
              <p:nvPr/>
            </p:nvSpPr>
            <p:spPr>
              <a:xfrm>
                <a:off x="0" y="-1"/>
                <a:ext cx="12266580" cy="10286997"/>
              </a:xfrm>
              <a:prstGeom prst="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0" name="Avrundet rektangel 19">
                <a:extLst>
                  <a:ext uri="{FF2B5EF4-FFF2-40B4-BE49-F238E27FC236}">
                    <a16:creationId xmlns:a16="http://schemas.microsoft.com/office/drawing/2014/main" id="{EAA90958-5F06-4F25-A4C6-30303A19C965}"/>
                  </a:ext>
                </a:extLst>
              </p:cNvPr>
              <p:cNvSpPr/>
              <p:nvPr/>
            </p:nvSpPr>
            <p:spPr>
              <a:xfrm>
                <a:off x="12067749" y="5892191"/>
                <a:ext cx="1263637" cy="1151444"/>
              </a:xfrm>
              <a:prstGeom prst="round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6" name="TekstSylinder 55">
              <a:extLst>
                <a:ext uri="{FF2B5EF4-FFF2-40B4-BE49-F238E27FC236}">
                  <a16:creationId xmlns:a16="http://schemas.microsoft.com/office/drawing/2014/main" id="{ED4227C1-22C8-494D-F899-F2F5D8AEE63B}"/>
                </a:ext>
              </a:extLst>
            </p:cNvPr>
            <p:cNvSpPr txBox="1"/>
            <p:nvPr/>
          </p:nvSpPr>
          <p:spPr>
            <a:xfrm>
              <a:off x="1793080" y="3874308"/>
              <a:ext cx="351152" cy="847668"/>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2</a:t>
              </a:r>
              <a:endParaRPr lang="en-US" sz="1200" dirty="0">
                <a:solidFill>
                  <a:srgbClr val="FFFDF8"/>
                </a:solidFill>
                <a:latin typeface="Myriad Pro" panose="020B0503030403020204" pitchFamily="34" charset="0"/>
              </a:endParaRPr>
            </a:p>
          </p:txBody>
        </p:sp>
      </p:grpSp>
      <p:grpSp>
        <p:nvGrpSpPr>
          <p:cNvPr id="19" name="Gruppe 18">
            <a:extLst>
              <a:ext uri="{FF2B5EF4-FFF2-40B4-BE49-F238E27FC236}">
                <a16:creationId xmlns:a16="http://schemas.microsoft.com/office/drawing/2014/main" id="{FB1F6801-6905-63E9-7019-51F5C5FCF251}"/>
              </a:ext>
            </a:extLst>
          </p:cNvPr>
          <p:cNvGrpSpPr/>
          <p:nvPr/>
        </p:nvGrpSpPr>
        <p:grpSpPr>
          <a:xfrm>
            <a:off x="1485554" y="475227"/>
            <a:ext cx="4868892" cy="5997774"/>
            <a:chOff x="1113755" y="210734"/>
            <a:chExt cx="5340310" cy="6578495"/>
          </a:xfrm>
        </p:grpSpPr>
        <p:sp>
          <p:nvSpPr>
            <p:cNvPr id="31" name="TextBox 9">
              <a:extLst>
                <a:ext uri="{FF2B5EF4-FFF2-40B4-BE49-F238E27FC236}">
                  <a16:creationId xmlns:a16="http://schemas.microsoft.com/office/drawing/2014/main" id="{E4CEC4ED-6669-A7F9-D782-1770C3F108BF}"/>
                </a:ext>
              </a:extLst>
            </p:cNvPr>
            <p:cNvSpPr txBox="1"/>
            <p:nvPr/>
          </p:nvSpPr>
          <p:spPr>
            <a:xfrm>
              <a:off x="2509947" y="210734"/>
              <a:ext cx="3775573" cy="906112"/>
            </a:xfrm>
            <a:prstGeom prst="rect">
              <a:avLst/>
            </a:prstGeom>
          </p:spPr>
          <p:txBody>
            <a:bodyPr wrap="square" lIns="0" tIns="0" rIns="0" bIns="0" rtlCol="0" anchor="t">
              <a:spAutoFit/>
            </a:bodyPr>
            <a:lstStyle/>
            <a:p>
              <a:pPr>
                <a:lnSpc>
                  <a:spcPts val="6250"/>
                </a:lnSpc>
              </a:pPr>
              <a:r>
                <a:rPr lang="en-US" sz="5896" dirty="0" err="1">
                  <a:solidFill>
                    <a:srgbClr val="007075"/>
                  </a:solidFill>
                  <a:latin typeface="Myriad Pro" panose="020B0503030403020204" pitchFamily="34" charset="0"/>
                </a:rPr>
                <a:t>Bioolja</a:t>
              </a:r>
              <a:endParaRPr lang="en-US" sz="5896" dirty="0">
                <a:solidFill>
                  <a:srgbClr val="007075"/>
                </a:solidFill>
                <a:latin typeface="Myriad Pro" panose="020B0503030403020204" pitchFamily="34" charset="0"/>
              </a:endParaRPr>
            </a:p>
          </p:txBody>
        </p:sp>
        <p:sp>
          <p:nvSpPr>
            <p:cNvPr id="32" name="Avrundet rektangel 31">
              <a:extLst>
                <a:ext uri="{FF2B5EF4-FFF2-40B4-BE49-F238E27FC236}">
                  <a16:creationId xmlns:a16="http://schemas.microsoft.com/office/drawing/2014/main" id="{D23A8C9F-A506-A85F-9C57-2C624BB459CA}"/>
                </a:ext>
              </a:extLst>
            </p:cNvPr>
            <p:cNvSpPr/>
            <p:nvPr/>
          </p:nvSpPr>
          <p:spPr>
            <a:xfrm>
              <a:off x="1287567" y="1332990"/>
              <a:ext cx="4997953" cy="609489"/>
            </a:xfrm>
            <a:prstGeom prst="roundRect">
              <a:avLst/>
            </a:prstGeom>
            <a:solidFill>
              <a:srgbClr val="F4FBFB"/>
            </a:solidFill>
            <a:ln w="22225">
              <a:noFill/>
            </a:ln>
          </p:spPr>
          <p:txBody>
            <a:bodyPr rtlCol="0" anchor="ctr"/>
            <a:lstStyle/>
            <a:p>
              <a:pPr algn="ctr">
                <a:lnSpc>
                  <a:spcPct val="150000"/>
                </a:lnSpc>
              </a:pPr>
              <a:r>
                <a:rPr lang="sv-SE" dirty="0">
                  <a:solidFill>
                    <a:srgbClr val="196873"/>
                  </a:solidFill>
                  <a:latin typeface="Myriad Pro" panose="020B0503030403020204" pitchFamily="34" charset="0"/>
                </a:rPr>
                <a:t>Innehåller tjära, kolväten och vatten</a:t>
              </a:r>
              <a:endParaRPr lang="nb-NO" dirty="0">
                <a:solidFill>
                  <a:srgbClr val="196873"/>
                </a:solidFill>
                <a:latin typeface="Myriad Pro" panose="020B0503030403020204" pitchFamily="34" charset="0"/>
              </a:endParaRPr>
            </a:p>
          </p:txBody>
        </p:sp>
        <p:grpSp>
          <p:nvGrpSpPr>
            <p:cNvPr id="37" name="Gruppe 36">
              <a:extLst>
                <a:ext uri="{FF2B5EF4-FFF2-40B4-BE49-F238E27FC236}">
                  <a16:creationId xmlns:a16="http://schemas.microsoft.com/office/drawing/2014/main" id="{0ECD5764-97FF-276F-BB56-4EEE71F0D02F}"/>
                </a:ext>
              </a:extLst>
            </p:cNvPr>
            <p:cNvGrpSpPr/>
            <p:nvPr/>
          </p:nvGrpSpPr>
          <p:grpSpPr>
            <a:xfrm>
              <a:off x="1113755" y="2058667"/>
              <a:ext cx="5340310" cy="4730562"/>
              <a:chOff x="1070106" y="2189266"/>
              <a:chExt cx="5340308" cy="4730562"/>
            </a:xfrm>
          </p:grpSpPr>
          <p:sp>
            <p:nvSpPr>
              <p:cNvPr id="38" name="Avrundet rektangel 37">
                <a:extLst>
                  <a:ext uri="{FF2B5EF4-FFF2-40B4-BE49-F238E27FC236}">
                    <a16:creationId xmlns:a16="http://schemas.microsoft.com/office/drawing/2014/main" id="{CA40E319-FE38-CE0F-FBCC-A03267AB8E3C}"/>
                  </a:ext>
                </a:extLst>
              </p:cNvPr>
              <p:cNvSpPr/>
              <p:nvPr/>
            </p:nvSpPr>
            <p:spPr>
              <a:xfrm>
                <a:off x="4005615" y="4237956"/>
                <a:ext cx="2404799" cy="2681872"/>
              </a:xfrm>
              <a:prstGeom prst="roundRect">
                <a:avLst/>
              </a:prstGeom>
              <a:solidFill>
                <a:srgbClr val="F4FBFB"/>
              </a:solidFill>
              <a:ln w="22225">
                <a:noFill/>
              </a:ln>
            </p:spPr>
            <p:txBody>
              <a:bodyPr rtlCol="0" anchor="t"/>
              <a:lstStyle/>
              <a:p>
                <a:pPr algn="ctr">
                  <a:lnSpc>
                    <a:spcPct val="150000"/>
                  </a:lnSpc>
                </a:pPr>
                <a:r>
                  <a:rPr lang="sv-SE" u="sng" dirty="0">
                    <a:solidFill>
                      <a:srgbClr val="196873"/>
                    </a:solidFill>
                    <a:latin typeface="Myriad Pro" panose="020B0503030403020204" pitchFamily="34" charset="0"/>
                  </a:rPr>
                  <a:t>Fördelar</a:t>
                </a:r>
              </a:p>
              <a:p>
                <a:pPr algn="ctr">
                  <a:lnSpc>
                    <a:spcPct val="150000"/>
                  </a:lnSpc>
                </a:pPr>
                <a:r>
                  <a:rPr lang="sv-SE" sz="1600" dirty="0">
                    <a:solidFill>
                      <a:srgbClr val="196873"/>
                    </a:solidFill>
                    <a:latin typeface="Myriad Pro" panose="020B0503030403020204" pitchFamily="34" charset="0"/>
                  </a:rPr>
                  <a:t>Flexibilitet, energieffektivitet och enkel att integrera</a:t>
                </a:r>
                <a:endParaRPr lang="nb-NO" sz="1600" dirty="0">
                  <a:solidFill>
                    <a:srgbClr val="196873"/>
                  </a:solidFill>
                  <a:latin typeface="Myriad Pro" panose="020B0503030403020204" pitchFamily="34" charset="0"/>
                </a:endParaRPr>
              </a:p>
            </p:txBody>
          </p:sp>
          <p:sp>
            <p:nvSpPr>
              <p:cNvPr id="39" name="Avrundet rektangel 38">
                <a:extLst>
                  <a:ext uri="{FF2B5EF4-FFF2-40B4-BE49-F238E27FC236}">
                    <a16:creationId xmlns:a16="http://schemas.microsoft.com/office/drawing/2014/main" id="{46BE36AC-21CC-8761-1E92-CCA05DB9180F}"/>
                  </a:ext>
                </a:extLst>
              </p:cNvPr>
              <p:cNvSpPr/>
              <p:nvPr/>
            </p:nvSpPr>
            <p:spPr>
              <a:xfrm>
                <a:off x="1070106" y="4218832"/>
                <a:ext cx="2404799" cy="2700996"/>
              </a:xfrm>
              <a:prstGeom prst="roundRect">
                <a:avLst/>
              </a:prstGeom>
              <a:solidFill>
                <a:srgbClr val="F4FBFB"/>
              </a:solidFill>
              <a:ln w="22225">
                <a:noFill/>
              </a:ln>
            </p:spPr>
            <p:txBody>
              <a:bodyPr rtlCol="0" anchor="t"/>
              <a:lstStyle/>
              <a:p>
                <a:pPr algn="ctr">
                  <a:lnSpc>
                    <a:spcPct val="150000"/>
                  </a:lnSpc>
                </a:pPr>
                <a:r>
                  <a:rPr lang="en-US" u="sng" dirty="0" err="1">
                    <a:solidFill>
                      <a:srgbClr val="196873"/>
                    </a:solidFill>
                    <a:latin typeface="Myriad Pro" panose="020B0503030403020204" pitchFamily="34" charset="0"/>
                  </a:rPr>
                  <a:t>Användningsområden</a:t>
                </a:r>
                <a:endParaRPr lang="en-US" u="sng" dirty="0">
                  <a:solidFill>
                    <a:srgbClr val="196873"/>
                  </a:solidFill>
                  <a:latin typeface="Myriad Pro" panose="020B0503030403020204" pitchFamily="34" charset="0"/>
                </a:endParaRPr>
              </a:p>
              <a:p>
                <a:pPr algn="ctr">
                  <a:lnSpc>
                    <a:spcPct val="150000"/>
                  </a:lnSpc>
                </a:pPr>
                <a:r>
                  <a:rPr lang="en-US" sz="1600" dirty="0" err="1">
                    <a:solidFill>
                      <a:srgbClr val="196873"/>
                    </a:solidFill>
                    <a:latin typeface="Myriad Pro" panose="020B0503030403020204" pitchFamily="34" charset="0"/>
                  </a:rPr>
                  <a:t>Uppvärmning</a:t>
                </a:r>
                <a:r>
                  <a:rPr lang="en-US" sz="1600" dirty="0">
                    <a:solidFill>
                      <a:srgbClr val="196873"/>
                    </a:solidFill>
                    <a:latin typeface="Myriad Pro" panose="020B0503030403020204" pitchFamily="34" charset="0"/>
                  </a:rPr>
                  <a:t>, </a:t>
                </a:r>
                <a:r>
                  <a:rPr lang="en-US" sz="1600" dirty="0" err="1">
                    <a:solidFill>
                      <a:srgbClr val="196873"/>
                    </a:solidFill>
                    <a:latin typeface="Myriad Pro" panose="020B0503030403020204" pitchFamily="34" charset="0"/>
                  </a:rPr>
                  <a:t>kraftgenerering</a:t>
                </a:r>
                <a:r>
                  <a:rPr lang="en-US" sz="1600" dirty="0">
                    <a:solidFill>
                      <a:srgbClr val="196873"/>
                    </a:solidFill>
                    <a:latin typeface="Myriad Pro" panose="020B0503030403020204" pitchFamily="34" charset="0"/>
                  </a:rPr>
                  <a:t>,</a:t>
                </a:r>
              </a:p>
              <a:p>
                <a:pPr algn="ctr">
                  <a:lnSpc>
                    <a:spcPct val="150000"/>
                  </a:lnSpc>
                </a:pPr>
                <a:r>
                  <a:rPr lang="en-US" sz="1600" dirty="0" err="1">
                    <a:solidFill>
                      <a:srgbClr val="196873"/>
                    </a:solidFill>
                    <a:latin typeface="Myriad Pro" panose="020B0503030403020204" pitchFamily="34" charset="0"/>
                  </a:rPr>
                  <a:t>bränsle</a:t>
                </a:r>
                <a:r>
                  <a:rPr lang="en-US" sz="1600" dirty="0">
                    <a:solidFill>
                      <a:srgbClr val="196873"/>
                    </a:solidFill>
                    <a:latin typeface="Myriad Pro" panose="020B0503030403020204" pitchFamily="34" charset="0"/>
                  </a:rPr>
                  <a:t>, </a:t>
                </a:r>
                <a:r>
                  <a:rPr lang="en-US" sz="1600" dirty="0" err="1">
                    <a:solidFill>
                      <a:srgbClr val="196873"/>
                    </a:solidFill>
                    <a:latin typeface="Myriad Pro" panose="020B0503030403020204" pitchFamily="34" charset="0"/>
                  </a:rPr>
                  <a:t>matlagning</a:t>
                </a:r>
                <a:endParaRPr lang="nb-NO" sz="1600" dirty="0">
                  <a:solidFill>
                    <a:srgbClr val="196873"/>
                  </a:solidFill>
                  <a:latin typeface="Myriad Pro" panose="020B0503030403020204" pitchFamily="34" charset="0"/>
                </a:endParaRPr>
              </a:p>
            </p:txBody>
          </p:sp>
          <p:pic>
            <p:nvPicPr>
              <p:cNvPr id="40" name="Bilde 39" descr="Et bilde som inneholder tegnefilm, flaske&#10;&#10;Automatisk generert beskrivelse">
                <a:extLst>
                  <a:ext uri="{FF2B5EF4-FFF2-40B4-BE49-F238E27FC236}">
                    <a16:creationId xmlns:a16="http://schemas.microsoft.com/office/drawing/2014/main" id="{B1A0E81A-E3AB-2107-5A39-85D520ADB415}"/>
                  </a:ext>
                </a:extLst>
              </p:cNvPr>
              <p:cNvPicPr>
                <a:picLocks noChangeAspect="1"/>
              </p:cNvPicPr>
              <p:nvPr/>
            </p:nvPicPr>
            <p:blipFill>
              <a:blip r:embed="rId10"/>
              <a:stretch>
                <a:fillRect/>
              </a:stretch>
            </p:blipFill>
            <p:spPr>
              <a:xfrm>
                <a:off x="3022278" y="2189266"/>
                <a:ext cx="1451406" cy="2501363"/>
              </a:xfrm>
              <a:prstGeom prst="rect">
                <a:avLst/>
              </a:prstGeom>
            </p:spPr>
          </p:pic>
        </p:grpSp>
      </p:grpSp>
      <p:grpSp>
        <p:nvGrpSpPr>
          <p:cNvPr id="6" name="Gruppe 5">
            <a:extLst>
              <a:ext uri="{FF2B5EF4-FFF2-40B4-BE49-F238E27FC236}">
                <a16:creationId xmlns:a16="http://schemas.microsoft.com/office/drawing/2014/main" id="{1C5B1F04-3670-3074-4B9B-B1C241EB261E}"/>
              </a:ext>
            </a:extLst>
          </p:cNvPr>
          <p:cNvGrpSpPr/>
          <p:nvPr/>
        </p:nvGrpSpPr>
        <p:grpSpPr>
          <a:xfrm>
            <a:off x="-5607437" y="-4712"/>
            <a:ext cx="6813858" cy="6879585"/>
            <a:chOff x="-5244919" y="-7808"/>
            <a:chExt cx="6813858" cy="6858001"/>
          </a:xfrm>
          <a:solidFill>
            <a:srgbClr val="B1E2D6"/>
          </a:solidFill>
        </p:grpSpPr>
        <p:grpSp>
          <p:nvGrpSpPr>
            <p:cNvPr id="23" name="Gruppe 22">
              <a:extLst>
                <a:ext uri="{FF2B5EF4-FFF2-40B4-BE49-F238E27FC236}">
                  <a16:creationId xmlns:a16="http://schemas.microsoft.com/office/drawing/2014/main" id="{47230AA7-558D-BFAE-DA52-3D0D05EBA527}"/>
                </a:ext>
              </a:extLst>
            </p:cNvPr>
            <p:cNvGrpSpPr/>
            <p:nvPr/>
          </p:nvGrpSpPr>
          <p:grpSpPr>
            <a:xfrm>
              <a:off x="-5244919" y="-7808"/>
              <a:ext cx="6813858" cy="6858001"/>
              <a:chOff x="-1" y="-3"/>
              <a:chExt cx="11811164" cy="10287001"/>
            </a:xfrm>
            <a:grpFill/>
          </p:grpSpPr>
          <p:sp>
            <p:nvSpPr>
              <p:cNvPr id="16" name="Rektangel 15">
                <a:extLst>
                  <a:ext uri="{FF2B5EF4-FFF2-40B4-BE49-F238E27FC236}">
                    <a16:creationId xmlns:a16="http://schemas.microsoft.com/office/drawing/2014/main" id="{6FB87D28-A40F-696E-228F-4B9056F3A4F1}"/>
                  </a:ext>
                </a:extLst>
              </p:cNvPr>
              <p:cNvSpPr/>
              <p:nvPr/>
            </p:nvSpPr>
            <p:spPr>
              <a:xfrm>
                <a:off x="-1" y="-3"/>
                <a:ext cx="10992857" cy="10287001"/>
              </a:xfrm>
              <a:prstGeom prst="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1" name="Avrundet rektangel 20">
                <a:extLst>
                  <a:ext uri="{FF2B5EF4-FFF2-40B4-BE49-F238E27FC236}">
                    <a16:creationId xmlns:a16="http://schemas.microsoft.com/office/drawing/2014/main" id="{BE3F1075-84C4-0D3A-AE6E-4B2C7122558A}"/>
                  </a:ext>
                </a:extLst>
              </p:cNvPr>
              <p:cNvSpPr/>
              <p:nvPr/>
            </p:nvSpPr>
            <p:spPr>
              <a:xfrm>
                <a:off x="10575593" y="4362048"/>
                <a:ext cx="1235570" cy="1150200"/>
              </a:xfrm>
              <a:prstGeom prst="round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7" name="TekstSylinder 56">
              <a:extLst>
                <a:ext uri="{FF2B5EF4-FFF2-40B4-BE49-F238E27FC236}">
                  <a16:creationId xmlns:a16="http://schemas.microsoft.com/office/drawing/2014/main" id="{BEF0D334-BD0D-3B8E-DEC9-02D265BD50B7}"/>
                </a:ext>
              </a:extLst>
            </p:cNvPr>
            <p:cNvSpPr txBox="1"/>
            <p:nvPr/>
          </p:nvSpPr>
          <p:spPr>
            <a:xfrm>
              <a:off x="1046027" y="2827244"/>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3</a:t>
              </a:r>
              <a:endParaRPr lang="en-US" sz="1200" dirty="0">
                <a:solidFill>
                  <a:srgbClr val="FFFDF8"/>
                </a:solidFill>
                <a:latin typeface="Myriad Pro" panose="020B0503030403020204" pitchFamily="34" charset="0"/>
              </a:endParaRPr>
            </a:p>
          </p:txBody>
        </p:sp>
      </p:grpSp>
    </p:spTree>
    <p:extLst>
      <p:ext uri="{BB962C8B-B14F-4D97-AF65-F5344CB8AC3E}">
        <p14:creationId xmlns:p14="http://schemas.microsoft.com/office/powerpoint/2010/main" val="19057183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FFFA"/>
        </a:solidFill>
        <a:effectLst/>
      </p:bgPr>
    </p:bg>
    <p:spTree>
      <p:nvGrpSpPr>
        <p:cNvPr id="1" name=""/>
        <p:cNvGrpSpPr/>
        <p:nvPr/>
      </p:nvGrpSpPr>
      <p:grpSpPr>
        <a:xfrm>
          <a:off x="0" y="0"/>
          <a:ext cx="0" cy="0"/>
          <a:chOff x="0" y="0"/>
          <a:chExt cx="0" cy="0"/>
        </a:xfrm>
      </p:grpSpPr>
      <p:graphicFrame>
        <p:nvGraphicFramePr>
          <p:cNvPr id="36" name="Diagram 35">
            <a:extLst>
              <a:ext uri="{FF2B5EF4-FFF2-40B4-BE49-F238E27FC236}">
                <a16:creationId xmlns:a16="http://schemas.microsoft.com/office/drawing/2014/main" id="{FD8B3F17-E310-C209-1429-3093B594FF7A}"/>
              </a:ext>
            </a:extLst>
          </p:cNvPr>
          <p:cNvGraphicFramePr/>
          <p:nvPr/>
        </p:nvGraphicFramePr>
        <p:xfrm>
          <a:off x="3924235" y="1258465"/>
          <a:ext cx="3801134" cy="5124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uppe 3">
            <a:extLst>
              <a:ext uri="{FF2B5EF4-FFF2-40B4-BE49-F238E27FC236}">
                <a16:creationId xmlns:a16="http://schemas.microsoft.com/office/drawing/2014/main" id="{1690417A-F53D-47AF-5C45-39C74918A5B5}"/>
              </a:ext>
            </a:extLst>
          </p:cNvPr>
          <p:cNvGrpSpPr/>
          <p:nvPr/>
        </p:nvGrpSpPr>
        <p:grpSpPr>
          <a:xfrm>
            <a:off x="682851" y="0"/>
            <a:ext cx="7657611" cy="6879586"/>
            <a:chOff x="-610145" y="32765"/>
            <a:chExt cx="4976602" cy="6858000"/>
          </a:xfrm>
        </p:grpSpPr>
        <p:sp>
          <p:nvSpPr>
            <p:cNvPr id="10" name="Rektangel 9">
              <a:extLst>
                <a:ext uri="{FF2B5EF4-FFF2-40B4-BE49-F238E27FC236}">
                  <a16:creationId xmlns:a16="http://schemas.microsoft.com/office/drawing/2014/main" id="{5FAFCB8E-B5FB-7521-04C8-8CB0F66C37B6}"/>
                </a:ext>
              </a:extLst>
            </p:cNvPr>
            <p:cNvSpPr/>
            <p:nvPr/>
          </p:nvSpPr>
          <p:spPr>
            <a:xfrm>
              <a:off x="-610145" y="32765"/>
              <a:ext cx="4568400" cy="6858000"/>
            </a:xfrm>
            <a:prstGeom prst="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nvGrpSpPr>
            <p:cNvPr id="2" name="Gruppe 1">
              <a:extLst>
                <a:ext uri="{FF2B5EF4-FFF2-40B4-BE49-F238E27FC236}">
                  <a16:creationId xmlns:a16="http://schemas.microsoft.com/office/drawing/2014/main" id="{B9AEB9EF-3485-DC54-341F-4C2AA398D3F2}"/>
                </a:ext>
              </a:extLst>
            </p:cNvPr>
            <p:cNvGrpSpPr>
              <a:grpSpLocks noChangeAspect="1"/>
            </p:cNvGrpSpPr>
            <p:nvPr/>
          </p:nvGrpSpPr>
          <p:grpSpPr>
            <a:xfrm>
              <a:off x="3835665" y="5021615"/>
              <a:ext cx="530792" cy="873936"/>
              <a:chOff x="3835665" y="5021615"/>
              <a:chExt cx="530792" cy="873936"/>
            </a:xfrm>
          </p:grpSpPr>
          <p:sp>
            <p:nvSpPr>
              <p:cNvPr id="18" name="Avrundet rektangel 17">
                <a:extLst>
                  <a:ext uri="{FF2B5EF4-FFF2-40B4-BE49-F238E27FC236}">
                    <a16:creationId xmlns:a16="http://schemas.microsoft.com/office/drawing/2014/main" id="{013E68AC-2B65-9B04-FCAB-F38113332AF7}"/>
                  </a:ext>
                </a:extLst>
              </p:cNvPr>
              <p:cNvSpPr>
                <a:spLocks/>
              </p:cNvSpPr>
              <p:nvPr/>
            </p:nvSpPr>
            <p:spPr>
              <a:xfrm>
                <a:off x="3835665" y="5128751"/>
                <a:ext cx="463241" cy="766800"/>
              </a:xfrm>
              <a:prstGeom prst="round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55" name="TekstSylinder 54">
                <a:extLst>
                  <a:ext uri="{FF2B5EF4-FFF2-40B4-BE49-F238E27FC236}">
                    <a16:creationId xmlns:a16="http://schemas.microsoft.com/office/drawing/2014/main" id="{239F2A28-A056-1500-454D-8F53FCFFCE5B}"/>
                  </a:ext>
                </a:extLst>
              </p:cNvPr>
              <p:cNvSpPr txBox="1"/>
              <p:nvPr/>
            </p:nvSpPr>
            <p:spPr>
              <a:xfrm>
                <a:off x="4015305" y="5021615"/>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1</a:t>
                </a:r>
                <a:endParaRPr lang="en-US" sz="1200" dirty="0">
                  <a:solidFill>
                    <a:srgbClr val="FFFDF8"/>
                  </a:solidFill>
                  <a:latin typeface="Myriad Pro" panose="020B0503030403020204" pitchFamily="34" charset="0"/>
                </a:endParaRPr>
              </a:p>
            </p:txBody>
          </p:sp>
        </p:grpSp>
      </p:grpSp>
      <p:sp>
        <p:nvSpPr>
          <p:cNvPr id="28" name="TextBox 10">
            <a:extLst>
              <a:ext uri="{FF2B5EF4-FFF2-40B4-BE49-F238E27FC236}">
                <a16:creationId xmlns:a16="http://schemas.microsoft.com/office/drawing/2014/main" id="{330EEA4D-9505-6746-57FD-29D4B71E38AB}"/>
              </a:ext>
            </a:extLst>
          </p:cNvPr>
          <p:cNvSpPr txBox="1"/>
          <p:nvPr/>
        </p:nvSpPr>
        <p:spPr>
          <a:xfrm>
            <a:off x="8538803" y="171679"/>
            <a:ext cx="3436471" cy="826124"/>
          </a:xfrm>
          <a:prstGeom prst="rect">
            <a:avLst/>
          </a:prstGeom>
        </p:spPr>
        <p:txBody>
          <a:bodyPr wrap="square" lIns="0" tIns="0" rIns="0" bIns="0" rtlCol="0" anchor="t">
            <a:spAutoFit/>
          </a:bodyPr>
          <a:lstStyle/>
          <a:p>
            <a:pPr>
              <a:lnSpc>
                <a:spcPts val="6250"/>
              </a:lnSpc>
            </a:pPr>
            <a:r>
              <a:rPr lang="en-US" sz="5896" dirty="0">
                <a:solidFill>
                  <a:srgbClr val="196873"/>
                </a:solidFill>
                <a:latin typeface="Myriad Pro" panose="020B0503030403020204" pitchFamily="34" charset="0"/>
              </a:rPr>
              <a:t>Pyrolysis</a:t>
            </a:r>
          </a:p>
        </p:txBody>
      </p:sp>
      <p:grpSp>
        <p:nvGrpSpPr>
          <p:cNvPr id="35" name="Gruppe 34">
            <a:extLst>
              <a:ext uri="{FF2B5EF4-FFF2-40B4-BE49-F238E27FC236}">
                <a16:creationId xmlns:a16="http://schemas.microsoft.com/office/drawing/2014/main" id="{42918646-F754-0A7D-E32B-7B481C5D42F2}"/>
              </a:ext>
            </a:extLst>
          </p:cNvPr>
          <p:cNvGrpSpPr/>
          <p:nvPr/>
        </p:nvGrpSpPr>
        <p:grpSpPr>
          <a:xfrm>
            <a:off x="8817095" y="1149265"/>
            <a:ext cx="2188511" cy="5499043"/>
            <a:chOff x="9458895" y="903159"/>
            <a:chExt cx="2318244" cy="5825021"/>
          </a:xfrm>
        </p:grpSpPr>
        <p:sp>
          <p:nvSpPr>
            <p:cNvPr id="22" name="TekstSylinder 21">
              <a:extLst>
                <a:ext uri="{FF2B5EF4-FFF2-40B4-BE49-F238E27FC236}">
                  <a16:creationId xmlns:a16="http://schemas.microsoft.com/office/drawing/2014/main" id="{8359708F-C0B5-0E08-CDE5-7A97952162CE}"/>
                </a:ext>
              </a:extLst>
            </p:cNvPr>
            <p:cNvSpPr txBox="1"/>
            <p:nvPr/>
          </p:nvSpPr>
          <p:spPr>
            <a:xfrm>
              <a:off x="11547566" y="203780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grpSp>
          <p:nvGrpSpPr>
            <p:cNvPr id="30" name="Gruppe 29">
              <a:extLst>
                <a:ext uri="{FF2B5EF4-FFF2-40B4-BE49-F238E27FC236}">
                  <a16:creationId xmlns:a16="http://schemas.microsoft.com/office/drawing/2014/main" id="{64A49382-13A1-8B7F-5B86-70C49E8360E8}"/>
                </a:ext>
              </a:extLst>
            </p:cNvPr>
            <p:cNvGrpSpPr/>
            <p:nvPr/>
          </p:nvGrpSpPr>
          <p:grpSpPr>
            <a:xfrm>
              <a:off x="9518338" y="4596893"/>
              <a:ext cx="2131287" cy="2131287"/>
              <a:chOff x="8579852" y="3936044"/>
              <a:chExt cx="3258912" cy="3258912"/>
            </a:xfrm>
          </p:grpSpPr>
          <p:sp>
            <p:nvSpPr>
              <p:cNvPr id="29" name="Ellipse 28">
                <a:extLst>
                  <a:ext uri="{FF2B5EF4-FFF2-40B4-BE49-F238E27FC236}">
                    <a16:creationId xmlns:a16="http://schemas.microsoft.com/office/drawing/2014/main" id="{E19740CF-35AF-36A3-4EC1-BC9A8B0296F8}"/>
                  </a:ext>
                </a:extLst>
              </p:cNvPr>
              <p:cNvSpPr/>
              <p:nvPr/>
            </p:nvSpPr>
            <p:spPr>
              <a:xfrm>
                <a:off x="8579852" y="3936044"/>
                <a:ext cx="3258912" cy="3258912"/>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8" name="Bilde 7" descr="Et bilde som inneholder kunst, design&#10;&#10;Automatisk generert beskrivelse">
                <a:extLst>
                  <a:ext uri="{FF2B5EF4-FFF2-40B4-BE49-F238E27FC236}">
                    <a16:creationId xmlns:a16="http://schemas.microsoft.com/office/drawing/2014/main" id="{6E98461B-2F3B-8110-B6A3-A8E406D1132F}"/>
                  </a:ext>
                </a:extLst>
              </p:cNvPr>
              <p:cNvPicPr>
                <a:picLocks noChangeAspect="1"/>
              </p:cNvPicPr>
              <p:nvPr/>
            </p:nvPicPr>
            <p:blipFill>
              <a:blip r:embed="rId8"/>
              <a:stretch>
                <a:fillRect/>
              </a:stretch>
            </p:blipFill>
            <p:spPr>
              <a:xfrm>
                <a:off x="9639190" y="4294218"/>
                <a:ext cx="1140237" cy="890657"/>
              </a:xfrm>
              <a:prstGeom prst="rect">
                <a:avLst/>
              </a:prstGeom>
            </p:spPr>
          </p:pic>
          <p:pic>
            <p:nvPicPr>
              <p:cNvPr id="11" name="Bilde 10" descr="Et bilde som inneholder Grafikk, skjermbilde, grønn, grafisk design&#10;&#10;Automatisk generert beskrivelse">
                <a:extLst>
                  <a:ext uri="{FF2B5EF4-FFF2-40B4-BE49-F238E27FC236}">
                    <a16:creationId xmlns:a16="http://schemas.microsoft.com/office/drawing/2014/main" id="{E4A309F4-53CE-E253-2B56-BEA957803548}"/>
                  </a:ext>
                </a:extLst>
              </p:cNvPr>
              <p:cNvPicPr>
                <a:picLocks noChangeAspect="1"/>
              </p:cNvPicPr>
              <p:nvPr/>
            </p:nvPicPr>
            <p:blipFill>
              <a:blip r:embed="rId9"/>
              <a:stretch>
                <a:fillRect/>
              </a:stretch>
            </p:blipFill>
            <p:spPr>
              <a:xfrm>
                <a:off x="8991767" y="5238406"/>
                <a:ext cx="1308814" cy="1328204"/>
              </a:xfrm>
              <a:prstGeom prst="rect">
                <a:avLst/>
              </a:prstGeom>
            </p:spPr>
          </p:pic>
          <p:pic>
            <p:nvPicPr>
              <p:cNvPr id="14" name="Bilde 13" descr="Et bilde som inneholder tegnefilm, flaske&#10;&#10;Automatisk generert beskrivelse">
                <a:extLst>
                  <a:ext uri="{FF2B5EF4-FFF2-40B4-BE49-F238E27FC236}">
                    <a16:creationId xmlns:a16="http://schemas.microsoft.com/office/drawing/2014/main" id="{6D4F6F34-2B19-BDB1-FE38-36A06A754544}"/>
                  </a:ext>
                </a:extLst>
              </p:cNvPr>
              <p:cNvPicPr>
                <a:picLocks noChangeAspect="1"/>
              </p:cNvPicPr>
              <p:nvPr/>
            </p:nvPicPr>
            <p:blipFill>
              <a:blip r:embed="rId10"/>
              <a:stretch>
                <a:fillRect/>
              </a:stretch>
            </p:blipFill>
            <p:spPr>
              <a:xfrm>
                <a:off x="10498793" y="5184875"/>
                <a:ext cx="850659" cy="1466030"/>
              </a:xfrm>
              <a:prstGeom prst="rect">
                <a:avLst/>
              </a:prstGeom>
            </p:spPr>
          </p:pic>
        </p:grpSp>
        <p:pic>
          <p:nvPicPr>
            <p:cNvPr id="17" name="Bilde 16" descr="Et bilde som inneholder clip art, Grafikk, kreativitet, design&#10;&#10;Automatisk generert beskrivelse">
              <a:extLst>
                <a:ext uri="{FF2B5EF4-FFF2-40B4-BE49-F238E27FC236}">
                  <a16:creationId xmlns:a16="http://schemas.microsoft.com/office/drawing/2014/main" id="{FF845DE0-96BD-7C61-C2FE-3DC99312B5F5}"/>
                </a:ext>
              </a:extLst>
            </p:cNvPr>
            <p:cNvPicPr>
              <a:picLocks noChangeAspect="1"/>
            </p:cNvPicPr>
            <p:nvPr/>
          </p:nvPicPr>
          <p:blipFill>
            <a:blip r:embed="rId11"/>
            <a:stretch>
              <a:fillRect/>
            </a:stretch>
          </p:blipFill>
          <p:spPr>
            <a:xfrm>
              <a:off x="9827664" y="3425666"/>
              <a:ext cx="525658" cy="614406"/>
            </a:xfrm>
            <a:prstGeom prst="rect">
              <a:avLst/>
            </a:prstGeom>
          </p:spPr>
        </p:pic>
        <p:grpSp>
          <p:nvGrpSpPr>
            <p:cNvPr id="34" name="Gruppe 33">
              <a:extLst>
                <a:ext uri="{FF2B5EF4-FFF2-40B4-BE49-F238E27FC236}">
                  <a16:creationId xmlns:a16="http://schemas.microsoft.com/office/drawing/2014/main" id="{FD1B2119-13C5-E7D3-1D53-EFE0B8835B72}"/>
                </a:ext>
              </a:extLst>
            </p:cNvPr>
            <p:cNvGrpSpPr/>
            <p:nvPr/>
          </p:nvGrpSpPr>
          <p:grpSpPr>
            <a:xfrm>
              <a:off x="9458895" y="903159"/>
              <a:ext cx="2131287" cy="2131287"/>
              <a:chOff x="8867504" y="424095"/>
              <a:chExt cx="2495236" cy="2495236"/>
            </a:xfrm>
          </p:grpSpPr>
          <p:sp>
            <p:nvSpPr>
              <p:cNvPr id="33" name="Ellipse 32">
                <a:extLst>
                  <a:ext uri="{FF2B5EF4-FFF2-40B4-BE49-F238E27FC236}">
                    <a16:creationId xmlns:a16="http://schemas.microsoft.com/office/drawing/2014/main" id="{9AC53F65-F71D-8071-A255-640A8CC3C340}"/>
                  </a:ext>
                </a:extLst>
              </p:cNvPr>
              <p:cNvSpPr/>
              <p:nvPr/>
            </p:nvSpPr>
            <p:spPr>
              <a:xfrm>
                <a:off x="8867504" y="424095"/>
                <a:ext cx="2495236" cy="2495236"/>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5" name="Bilde 24" descr="Et bilde som inneholder design, kunst&#10;&#10;Automatisk generert beskrivelse">
                <a:extLst>
                  <a:ext uri="{FF2B5EF4-FFF2-40B4-BE49-F238E27FC236}">
                    <a16:creationId xmlns:a16="http://schemas.microsoft.com/office/drawing/2014/main" id="{A7C6875A-C19E-E17E-DC87-0F6DBA157515}"/>
                  </a:ext>
                </a:extLst>
              </p:cNvPr>
              <p:cNvPicPr>
                <a:picLocks noChangeAspect="1"/>
              </p:cNvPicPr>
              <p:nvPr/>
            </p:nvPicPr>
            <p:blipFill>
              <a:blip r:embed="rId12"/>
              <a:stretch>
                <a:fillRect/>
              </a:stretch>
            </p:blipFill>
            <p:spPr>
              <a:xfrm>
                <a:off x="9306121" y="1052885"/>
                <a:ext cx="1618001" cy="1075704"/>
              </a:xfrm>
              <a:prstGeom prst="rect">
                <a:avLst/>
              </a:prstGeom>
            </p:spPr>
          </p:pic>
        </p:grpSp>
        <p:sp>
          <p:nvSpPr>
            <p:cNvPr id="26" name="Pil høyre 25">
              <a:extLst>
                <a:ext uri="{FF2B5EF4-FFF2-40B4-BE49-F238E27FC236}">
                  <a16:creationId xmlns:a16="http://schemas.microsoft.com/office/drawing/2014/main" id="{93640EE7-BF7B-F44B-2C79-4E03F158F707}"/>
                </a:ext>
              </a:extLst>
            </p:cNvPr>
            <p:cNvSpPr/>
            <p:nvPr/>
          </p:nvSpPr>
          <p:spPr>
            <a:xfrm rot="5400000">
              <a:off x="9958200" y="3619754"/>
              <a:ext cx="1132678" cy="391831"/>
            </a:xfrm>
            <a:prstGeom prst="rightArrow">
              <a:avLst>
                <a:gd name="adj1" fmla="val 43303"/>
                <a:gd name="adj2" fmla="val 75282"/>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7" name="TekstSylinder 26">
              <a:extLst>
                <a:ext uri="{FF2B5EF4-FFF2-40B4-BE49-F238E27FC236}">
                  <a16:creationId xmlns:a16="http://schemas.microsoft.com/office/drawing/2014/main" id="{1AEFDF02-68D4-30D9-600D-2F49916D13B4}"/>
                </a:ext>
              </a:extLst>
            </p:cNvPr>
            <p:cNvSpPr txBox="1"/>
            <p:nvPr/>
          </p:nvSpPr>
          <p:spPr>
            <a:xfrm rot="16200000">
              <a:off x="10225744" y="3485641"/>
              <a:ext cx="1307060" cy="358623"/>
            </a:xfrm>
            <a:prstGeom prst="rect">
              <a:avLst/>
            </a:prstGeom>
            <a:noFill/>
          </p:spPr>
          <p:txBody>
            <a:bodyPr wrap="square" rtlCol="0">
              <a:spAutoFit/>
            </a:bodyPr>
            <a:lstStyle/>
            <a:p>
              <a:r>
                <a:rPr lang="nb-NO" sz="1600" b="1" dirty="0">
                  <a:solidFill>
                    <a:srgbClr val="007075"/>
                  </a:solidFill>
                  <a:latin typeface="Myriad Pro" panose="020B0503030403020204" pitchFamily="34" charset="0"/>
                  <a:cs typeface="Calibri" panose="020F0502020204030204" pitchFamily="34" charset="0"/>
                </a:rPr>
                <a:t>500-600</a:t>
              </a:r>
              <a:r>
                <a:rPr lang="nb-NO" sz="1600" b="1" dirty="0">
                  <a:solidFill>
                    <a:srgbClr val="007075"/>
                  </a:solidFill>
                  <a:effectLst/>
                  <a:latin typeface="Myriad Pro" panose="020B0503030403020204" pitchFamily="34" charset="0"/>
                  <a:cs typeface="Calibri" panose="020F0502020204030204" pitchFamily="34" charset="0"/>
                </a:rPr>
                <a:t>°</a:t>
              </a:r>
              <a:r>
                <a:rPr lang="nb-NO" sz="1600" b="1" dirty="0">
                  <a:solidFill>
                    <a:srgbClr val="007075"/>
                  </a:solidFill>
                  <a:latin typeface="Myriad Pro" panose="020B0503030403020204" pitchFamily="34" charset="0"/>
                  <a:cs typeface="Calibri" panose="020F0502020204030204" pitchFamily="34" charset="0"/>
                </a:rPr>
                <a:t>C</a:t>
              </a:r>
            </a:p>
          </p:txBody>
        </p:sp>
      </p:grpSp>
      <p:grpSp>
        <p:nvGrpSpPr>
          <p:cNvPr id="3" name="Gruppe 2">
            <a:extLst>
              <a:ext uri="{FF2B5EF4-FFF2-40B4-BE49-F238E27FC236}">
                <a16:creationId xmlns:a16="http://schemas.microsoft.com/office/drawing/2014/main" id="{7EE2220E-885B-31C8-1EAA-B1DE68389A8D}"/>
              </a:ext>
            </a:extLst>
          </p:cNvPr>
          <p:cNvGrpSpPr/>
          <p:nvPr/>
        </p:nvGrpSpPr>
        <p:grpSpPr>
          <a:xfrm>
            <a:off x="2832509" y="347282"/>
            <a:ext cx="4314880" cy="6206608"/>
            <a:chOff x="2931627" y="320394"/>
            <a:chExt cx="4314880" cy="6206608"/>
          </a:xfrm>
        </p:grpSpPr>
        <p:sp>
          <p:nvSpPr>
            <p:cNvPr id="7" name="TextBox 9">
              <a:extLst>
                <a:ext uri="{FF2B5EF4-FFF2-40B4-BE49-F238E27FC236}">
                  <a16:creationId xmlns:a16="http://schemas.microsoft.com/office/drawing/2014/main" id="{211B6A55-358D-DF4E-7DC5-75306D1C6461}"/>
                </a:ext>
              </a:extLst>
            </p:cNvPr>
            <p:cNvSpPr txBox="1"/>
            <p:nvPr/>
          </p:nvSpPr>
          <p:spPr>
            <a:xfrm>
              <a:off x="3710245" y="320394"/>
              <a:ext cx="3536262" cy="826124"/>
            </a:xfrm>
            <a:prstGeom prst="rect">
              <a:avLst/>
            </a:prstGeom>
          </p:spPr>
          <p:txBody>
            <a:bodyPr wrap="square" lIns="0" tIns="0" rIns="0" bIns="0" rtlCol="0" anchor="t">
              <a:spAutoFit/>
            </a:bodyPr>
            <a:lstStyle/>
            <a:p>
              <a:pPr>
                <a:lnSpc>
                  <a:spcPts val="6250"/>
                </a:lnSpc>
              </a:pPr>
              <a:r>
                <a:rPr lang="en-US" sz="5896" dirty="0" err="1">
                  <a:solidFill>
                    <a:schemeClr val="bg1"/>
                  </a:solidFill>
                  <a:latin typeface="Myriad Pro" panose="020B0503030403020204" pitchFamily="34" charset="0"/>
                </a:rPr>
                <a:t>Biokull</a:t>
              </a:r>
              <a:endParaRPr lang="en-US" sz="5896" dirty="0">
                <a:solidFill>
                  <a:schemeClr val="bg1"/>
                </a:solidFill>
                <a:latin typeface="Myriad Pro" panose="020B0503030403020204" pitchFamily="34" charset="0"/>
              </a:endParaRPr>
            </a:p>
          </p:txBody>
        </p:sp>
        <p:pic>
          <p:nvPicPr>
            <p:cNvPr id="9" name="Bilde 8" descr="Et bilde som inneholder kunst, design&#10;&#10;Automatisk generert beskrivelse">
              <a:extLst>
                <a:ext uri="{FF2B5EF4-FFF2-40B4-BE49-F238E27FC236}">
                  <a16:creationId xmlns:a16="http://schemas.microsoft.com/office/drawing/2014/main" id="{DFD46AD7-D2E3-FD31-4677-DC400D937BCB}"/>
                </a:ext>
              </a:extLst>
            </p:cNvPr>
            <p:cNvPicPr>
              <a:picLocks noChangeAspect="1"/>
            </p:cNvPicPr>
            <p:nvPr/>
          </p:nvPicPr>
          <p:blipFill>
            <a:blip r:embed="rId8"/>
            <a:stretch>
              <a:fillRect/>
            </a:stretch>
          </p:blipFill>
          <p:spPr>
            <a:xfrm>
              <a:off x="3664837" y="2080793"/>
              <a:ext cx="2067835" cy="1615218"/>
            </a:xfrm>
            <a:prstGeom prst="rect">
              <a:avLst/>
            </a:prstGeom>
          </p:spPr>
        </p:pic>
        <p:sp>
          <p:nvSpPr>
            <p:cNvPr id="12" name="Avrundet rektangel 11">
              <a:extLst>
                <a:ext uri="{FF2B5EF4-FFF2-40B4-BE49-F238E27FC236}">
                  <a16:creationId xmlns:a16="http://schemas.microsoft.com/office/drawing/2014/main" id="{A3D94CDE-BA39-803B-D1E1-0639AE73A4AE}"/>
                </a:ext>
              </a:extLst>
            </p:cNvPr>
            <p:cNvSpPr/>
            <p:nvPr/>
          </p:nvSpPr>
          <p:spPr>
            <a:xfrm>
              <a:off x="3139783" y="4074291"/>
              <a:ext cx="3403600" cy="2452711"/>
            </a:xfrm>
            <a:prstGeom prst="roundRect">
              <a:avLst/>
            </a:prstGeom>
            <a:solidFill>
              <a:srgbClr val="F4FBFB"/>
            </a:solidFill>
            <a:ln w="22225">
              <a:noFill/>
            </a:ln>
          </p:spPr>
          <p:txBody>
            <a:bodyPr rtlCol="0" anchor="ctr"/>
            <a:lstStyle/>
            <a:p>
              <a:pPr algn="ctr">
                <a:lnSpc>
                  <a:spcPct val="150000"/>
                </a:lnSpc>
              </a:pPr>
              <a:r>
                <a:rPr lang="nb-NO" sz="2000" u="sng" dirty="0">
                  <a:solidFill>
                    <a:srgbClr val="196873"/>
                  </a:solidFill>
                  <a:latin typeface="Myriad Pro" panose="020B0503030403020204" pitchFamily="34" charset="0"/>
                </a:rPr>
                <a:t>Bruksområder</a:t>
              </a:r>
            </a:p>
            <a:p>
              <a:pPr algn="ctr">
                <a:lnSpc>
                  <a:spcPct val="150000"/>
                </a:lnSpc>
              </a:pPr>
              <a:r>
                <a:rPr lang="nb-NO" sz="2000" dirty="0">
                  <a:solidFill>
                    <a:srgbClr val="196873"/>
                  </a:solidFill>
                  <a:latin typeface="Myriad Pro" panose="020B0503030403020204" pitchFamily="34" charset="0"/>
                </a:rPr>
                <a:t>Jordforbedring</a:t>
              </a:r>
            </a:p>
            <a:p>
              <a:pPr algn="ctr">
                <a:lnSpc>
                  <a:spcPct val="150000"/>
                </a:lnSpc>
              </a:pPr>
              <a:r>
                <a:rPr lang="nb-NO" sz="2000" dirty="0">
                  <a:solidFill>
                    <a:srgbClr val="196873"/>
                  </a:solidFill>
                  <a:latin typeface="Myriad Pro" panose="020B0503030403020204" pitchFamily="34" charset="0"/>
                </a:rPr>
                <a:t>Karbonbinding</a:t>
              </a:r>
            </a:p>
            <a:p>
              <a:pPr algn="ctr">
                <a:lnSpc>
                  <a:spcPct val="150000"/>
                </a:lnSpc>
              </a:pPr>
              <a:r>
                <a:rPr lang="nb-NO" sz="2000" dirty="0">
                  <a:solidFill>
                    <a:srgbClr val="196873"/>
                  </a:solidFill>
                  <a:latin typeface="Myriad Pro" panose="020B0503030403020204" pitchFamily="34" charset="0"/>
                </a:rPr>
                <a:t>Energiproduksjon</a:t>
              </a:r>
            </a:p>
          </p:txBody>
        </p:sp>
        <p:sp>
          <p:nvSpPr>
            <p:cNvPr id="15" name="Avrundet rektangel 14">
              <a:extLst>
                <a:ext uri="{FF2B5EF4-FFF2-40B4-BE49-F238E27FC236}">
                  <a16:creationId xmlns:a16="http://schemas.microsoft.com/office/drawing/2014/main" id="{F1B53A43-43F5-9554-5D8F-332C625C5DB9}"/>
                </a:ext>
              </a:extLst>
            </p:cNvPr>
            <p:cNvSpPr/>
            <p:nvPr/>
          </p:nvSpPr>
          <p:spPr>
            <a:xfrm>
              <a:off x="2931627" y="1213263"/>
              <a:ext cx="4007386" cy="623069"/>
            </a:xfrm>
            <a:prstGeom prst="roundRect">
              <a:avLst/>
            </a:prstGeom>
            <a:solidFill>
              <a:srgbClr val="F4FBFB"/>
            </a:solidFill>
            <a:ln w="22225">
              <a:noFill/>
            </a:ln>
          </p:spPr>
          <p:txBody>
            <a:bodyPr rtlCol="0" anchor="ctr"/>
            <a:lstStyle/>
            <a:p>
              <a:pPr algn="ctr"/>
              <a:r>
                <a:rPr lang="nb-NO" dirty="0">
                  <a:solidFill>
                    <a:srgbClr val="196873"/>
                  </a:solidFill>
                  <a:latin typeface="Myriad Pro" panose="020B0503030403020204" pitchFamily="34" charset="0"/>
                </a:rPr>
                <a:t>Porøst, karbonrikt og stabilt materiale</a:t>
              </a:r>
            </a:p>
          </p:txBody>
        </p:sp>
      </p:grpSp>
      <p:grpSp>
        <p:nvGrpSpPr>
          <p:cNvPr id="5" name="Gruppe 4">
            <a:extLst>
              <a:ext uri="{FF2B5EF4-FFF2-40B4-BE49-F238E27FC236}">
                <a16:creationId xmlns:a16="http://schemas.microsoft.com/office/drawing/2014/main" id="{5FCE953D-A455-F9DF-4997-F60FAD67B092}"/>
              </a:ext>
            </a:extLst>
          </p:cNvPr>
          <p:cNvGrpSpPr/>
          <p:nvPr/>
        </p:nvGrpSpPr>
        <p:grpSpPr>
          <a:xfrm>
            <a:off x="81909" y="0"/>
            <a:ext cx="7520048" cy="6884301"/>
            <a:chOff x="-5214938" y="12241"/>
            <a:chExt cx="7520048" cy="6857998"/>
          </a:xfrm>
        </p:grpSpPr>
        <p:grpSp>
          <p:nvGrpSpPr>
            <p:cNvPr id="24" name="Gruppe 23">
              <a:extLst>
                <a:ext uri="{FF2B5EF4-FFF2-40B4-BE49-F238E27FC236}">
                  <a16:creationId xmlns:a16="http://schemas.microsoft.com/office/drawing/2014/main" id="{401D5918-8FEF-D3F2-F72B-AB9758045D8E}"/>
                </a:ext>
              </a:extLst>
            </p:cNvPr>
            <p:cNvGrpSpPr/>
            <p:nvPr/>
          </p:nvGrpSpPr>
          <p:grpSpPr>
            <a:xfrm>
              <a:off x="-5214938" y="12241"/>
              <a:ext cx="7520048" cy="6857998"/>
              <a:chOff x="0" y="-1"/>
              <a:chExt cx="13331386" cy="10286997"/>
            </a:xfrm>
          </p:grpSpPr>
          <p:sp>
            <p:nvSpPr>
              <p:cNvPr id="13" name="Rektangel 12">
                <a:extLst>
                  <a:ext uri="{FF2B5EF4-FFF2-40B4-BE49-F238E27FC236}">
                    <a16:creationId xmlns:a16="http://schemas.microsoft.com/office/drawing/2014/main" id="{869338DD-5CF5-B333-D90F-B30E2D69EE46}"/>
                  </a:ext>
                </a:extLst>
              </p:cNvPr>
              <p:cNvSpPr/>
              <p:nvPr/>
            </p:nvSpPr>
            <p:spPr>
              <a:xfrm>
                <a:off x="0" y="-1"/>
                <a:ext cx="12266580" cy="10286997"/>
              </a:xfrm>
              <a:prstGeom prst="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0" name="Avrundet rektangel 19">
                <a:extLst>
                  <a:ext uri="{FF2B5EF4-FFF2-40B4-BE49-F238E27FC236}">
                    <a16:creationId xmlns:a16="http://schemas.microsoft.com/office/drawing/2014/main" id="{EAA90958-5F06-4F25-A4C6-30303A19C965}"/>
                  </a:ext>
                </a:extLst>
              </p:cNvPr>
              <p:cNvSpPr/>
              <p:nvPr/>
            </p:nvSpPr>
            <p:spPr>
              <a:xfrm>
                <a:off x="12067749" y="5892191"/>
                <a:ext cx="1263637" cy="1151444"/>
              </a:xfrm>
              <a:prstGeom prst="round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6" name="TekstSylinder 55">
              <a:extLst>
                <a:ext uri="{FF2B5EF4-FFF2-40B4-BE49-F238E27FC236}">
                  <a16:creationId xmlns:a16="http://schemas.microsoft.com/office/drawing/2014/main" id="{ED4227C1-22C8-494D-F899-F2F5D8AEE63B}"/>
                </a:ext>
              </a:extLst>
            </p:cNvPr>
            <p:cNvSpPr txBox="1"/>
            <p:nvPr/>
          </p:nvSpPr>
          <p:spPr>
            <a:xfrm>
              <a:off x="1793080" y="3874308"/>
              <a:ext cx="351152" cy="847668"/>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2</a:t>
              </a:r>
              <a:endParaRPr lang="en-US" sz="1200" dirty="0">
                <a:solidFill>
                  <a:srgbClr val="FFFDF8"/>
                </a:solidFill>
                <a:latin typeface="Myriad Pro" panose="020B0503030403020204" pitchFamily="34" charset="0"/>
              </a:endParaRPr>
            </a:p>
          </p:txBody>
        </p:sp>
      </p:grpSp>
      <p:grpSp>
        <p:nvGrpSpPr>
          <p:cNvPr id="19" name="Gruppe 18">
            <a:extLst>
              <a:ext uri="{FF2B5EF4-FFF2-40B4-BE49-F238E27FC236}">
                <a16:creationId xmlns:a16="http://schemas.microsoft.com/office/drawing/2014/main" id="{FB1F6801-6905-63E9-7019-51F5C5FCF251}"/>
              </a:ext>
            </a:extLst>
          </p:cNvPr>
          <p:cNvGrpSpPr/>
          <p:nvPr/>
        </p:nvGrpSpPr>
        <p:grpSpPr>
          <a:xfrm>
            <a:off x="1485554" y="475227"/>
            <a:ext cx="4868892" cy="5997774"/>
            <a:chOff x="1113755" y="210734"/>
            <a:chExt cx="5340310" cy="6578495"/>
          </a:xfrm>
        </p:grpSpPr>
        <p:sp>
          <p:nvSpPr>
            <p:cNvPr id="31" name="TextBox 9">
              <a:extLst>
                <a:ext uri="{FF2B5EF4-FFF2-40B4-BE49-F238E27FC236}">
                  <a16:creationId xmlns:a16="http://schemas.microsoft.com/office/drawing/2014/main" id="{E4CEC4ED-6669-A7F9-D782-1770C3F108BF}"/>
                </a:ext>
              </a:extLst>
            </p:cNvPr>
            <p:cNvSpPr txBox="1"/>
            <p:nvPr/>
          </p:nvSpPr>
          <p:spPr>
            <a:xfrm>
              <a:off x="2509947" y="210734"/>
              <a:ext cx="3775573" cy="906112"/>
            </a:xfrm>
            <a:prstGeom prst="rect">
              <a:avLst/>
            </a:prstGeom>
          </p:spPr>
          <p:txBody>
            <a:bodyPr wrap="square" lIns="0" tIns="0" rIns="0" bIns="0" rtlCol="0" anchor="t">
              <a:spAutoFit/>
            </a:bodyPr>
            <a:lstStyle/>
            <a:p>
              <a:pPr>
                <a:lnSpc>
                  <a:spcPts val="6250"/>
                </a:lnSpc>
              </a:pPr>
              <a:r>
                <a:rPr lang="en-US" sz="5896" dirty="0">
                  <a:solidFill>
                    <a:srgbClr val="007075"/>
                  </a:solidFill>
                  <a:latin typeface="Myriad Pro" panose="020B0503030403020204" pitchFamily="34" charset="0"/>
                </a:rPr>
                <a:t>Bio-</a:t>
              </a:r>
              <a:r>
                <a:rPr lang="en-US" sz="5896" dirty="0" err="1">
                  <a:solidFill>
                    <a:srgbClr val="007075"/>
                  </a:solidFill>
                  <a:latin typeface="Myriad Pro" panose="020B0503030403020204" pitchFamily="34" charset="0"/>
                </a:rPr>
                <a:t>olje</a:t>
              </a:r>
              <a:endParaRPr lang="en-US" sz="5896" dirty="0">
                <a:solidFill>
                  <a:srgbClr val="007075"/>
                </a:solidFill>
                <a:latin typeface="Myriad Pro" panose="020B0503030403020204" pitchFamily="34" charset="0"/>
              </a:endParaRPr>
            </a:p>
          </p:txBody>
        </p:sp>
        <p:sp>
          <p:nvSpPr>
            <p:cNvPr id="32" name="Avrundet rektangel 31">
              <a:extLst>
                <a:ext uri="{FF2B5EF4-FFF2-40B4-BE49-F238E27FC236}">
                  <a16:creationId xmlns:a16="http://schemas.microsoft.com/office/drawing/2014/main" id="{D23A8C9F-A506-A85F-9C57-2C624BB459CA}"/>
                </a:ext>
              </a:extLst>
            </p:cNvPr>
            <p:cNvSpPr/>
            <p:nvPr/>
          </p:nvSpPr>
          <p:spPr>
            <a:xfrm>
              <a:off x="1287567" y="1332990"/>
              <a:ext cx="4997953" cy="609489"/>
            </a:xfrm>
            <a:prstGeom prst="roundRect">
              <a:avLst/>
            </a:prstGeom>
            <a:solidFill>
              <a:srgbClr val="F4FBFB"/>
            </a:solidFill>
            <a:ln w="22225">
              <a:noFill/>
            </a:ln>
          </p:spPr>
          <p:txBody>
            <a:bodyPr rtlCol="0" anchor="ctr"/>
            <a:lstStyle/>
            <a:p>
              <a:pPr algn="ctr">
                <a:lnSpc>
                  <a:spcPct val="150000"/>
                </a:lnSpc>
              </a:pPr>
              <a:r>
                <a:rPr lang="nb-NO" dirty="0">
                  <a:solidFill>
                    <a:srgbClr val="196873"/>
                  </a:solidFill>
                  <a:latin typeface="Myriad Pro" panose="020B0503030403020204" pitchFamily="34" charset="0"/>
                </a:rPr>
                <a:t>Inneholder tjære, hydrokarboner og vann</a:t>
              </a:r>
            </a:p>
          </p:txBody>
        </p:sp>
        <p:grpSp>
          <p:nvGrpSpPr>
            <p:cNvPr id="37" name="Gruppe 36">
              <a:extLst>
                <a:ext uri="{FF2B5EF4-FFF2-40B4-BE49-F238E27FC236}">
                  <a16:creationId xmlns:a16="http://schemas.microsoft.com/office/drawing/2014/main" id="{0ECD5764-97FF-276F-BB56-4EEE71F0D02F}"/>
                </a:ext>
              </a:extLst>
            </p:cNvPr>
            <p:cNvGrpSpPr/>
            <p:nvPr/>
          </p:nvGrpSpPr>
          <p:grpSpPr>
            <a:xfrm>
              <a:off x="1113755" y="2095668"/>
              <a:ext cx="5340310" cy="4693561"/>
              <a:chOff x="1070106" y="2226267"/>
              <a:chExt cx="5340308" cy="4693561"/>
            </a:xfrm>
          </p:grpSpPr>
          <p:sp>
            <p:nvSpPr>
              <p:cNvPr id="38" name="Avrundet rektangel 37">
                <a:extLst>
                  <a:ext uri="{FF2B5EF4-FFF2-40B4-BE49-F238E27FC236}">
                    <a16:creationId xmlns:a16="http://schemas.microsoft.com/office/drawing/2014/main" id="{CA40E319-FE38-CE0F-FBCC-A03267AB8E3C}"/>
                  </a:ext>
                </a:extLst>
              </p:cNvPr>
              <p:cNvSpPr/>
              <p:nvPr/>
            </p:nvSpPr>
            <p:spPr>
              <a:xfrm>
                <a:off x="4005615" y="4237956"/>
                <a:ext cx="2404799" cy="2681872"/>
              </a:xfrm>
              <a:prstGeom prst="roundRect">
                <a:avLst/>
              </a:prstGeom>
              <a:solidFill>
                <a:srgbClr val="F4FBFB"/>
              </a:solidFill>
              <a:ln w="22225">
                <a:noFill/>
              </a:ln>
            </p:spPr>
            <p:txBody>
              <a:bodyPr rtlCol="0" anchor="t"/>
              <a:lstStyle/>
              <a:p>
                <a:pPr algn="ctr">
                  <a:lnSpc>
                    <a:spcPct val="150000"/>
                  </a:lnSpc>
                </a:pPr>
                <a:r>
                  <a:rPr lang="nb-NO" u="sng" dirty="0">
                    <a:solidFill>
                      <a:srgbClr val="196873"/>
                    </a:solidFill>
                    <a:latin typeface="Myriad Pro" panose="020B0503030403020204" pitchFamily="34" charset="0"/>
                  </a:rPr>
                  <a:t>Fordeler </a:t>
                </a:r>
              </a:p>
              <a:p>
                <a:pPr algn="ctr">
                  <a:lnSpc>
                    <a:spcPct val="150000"/>
                  </a:lnSpc>
                </a:pPr>
                <a:r>
                  <a:rPr lang="nb-NO" dirty="0">
                    <a:solidFill>
                      <a:srgbClr val="196873"/>
                    </a:solidFill>
                    <a:latin typeface="Myriad Pro" panose="020B0503030403020204" pitchFamily="34" charset="0"/>
                  </a:rPr>
                  <a:t>Fleksibilitet, energieffektiv og enkel å integrere</a:t>
                </a:r>
              </a:p>
            </p:txBody>
          </p:sp>
          <p:sp>
            <p:nvSpPr>
              <p:cNvPr id="39" name="Avrundet rektangel 38">
                <a:extLst>
                  <a:ext uri="{FF2B5EF4-FFF2-40B4-BE49-F238E27FC236}">
                    <a16:creationId xmlns:a16="http://schemas.microsoft.com/office/drawing/2014/main" id="{46BE36AC-21CC-8761-1E92-CCA05DB9180F}"/>
                  </a:ext>
                </a:extLst>
              </p:cNvPr>
              <p:cNvSpPr/>
              <p:nvPr/>
            </p:nvSpPr>
            <p:spPr>
              <a:xfrm>
                <a:off x="1070106" y="4218832"/>
                <a:ext cx="2404799" cy="2700996"/>
              </a:xfrm>
              <a:prstGeom prst="roundRect">
                <a:avLst/>
              </a:prstGeom>
              <a:solidFill>
                <a:srgbClr val="F4FBFB"/>
              </a:solidFill>
              <a:ln w="22225">
                <a:noFill/>
              </a:ln>
            </p:spPr>
            <p:txBody>
              <a:bodyPr rtlCol="0" anchor="t"/>
              <a:lstStyle/>
              <a:p>
                <a:pPr algn="ctr">
                  <a:lnSpc>
                    <a:spcPct val="150000"/>
                  </a:lnSpc>
                </a:pPr>
                <a:r>
                  <a:rPr lang="nb-NO" u="sng" dirty="0">
                    <a:solidFill>
                      <a:srgbClr val="196873"/>
                    </a:solidFill>
                    <a:latin typeface="Myriad Pro" panose="020B0503030403020204" pitchFamily="34" charset="0"/>
                  </a:rPr>
                  <a:t>Bruksområder</a:t>
                </a:r>
                <a:r>
                  <a:rPr lang="nb-NO" dirty="0">
                    <a:solidFill>
                      <a:srgbClr val="196873"/>
                    </a:solidFill>
                    <a:latin typeface="Myriad Pro" panose="020B0503030403020204" pitchFamily="34" charset="0"/>
                  </a:rPr>
                  <a:t> </a:t>
                </a:r>
              </a:p>
              <a:p>
                <a:pPr algn="ctr">
                  <a:lnSpc>
                    <a:spcPct val="150000"/>
                  </a:lnSpc>
                </a:pPr>
                <a:r>
                  <a:rPr lang="nb-NO" dirty="0">
                    <a:solidFill>
                      <a:srgbClr val="196873"/>
                    </a:solidFill>
                    <a:latin typeface="Myriad Pro" panose="020B0503030403020204" pitchFamily="34" charset="0"/>
                  </a:rPr>
                  <a:t>Oppvarming, kraftproduksjon, drivstoff, matlaging</a:t>
                </a:r>
              </a:p>
            </p:txBody>
          </p:sp>
          <p:pic>
            <p:nvPicPr>
              <p:cNvPr id="40" name="Bilde 39" descr="Et bilde som inneholder tegnefilm, flaske&#10;&#10;Automatisk generert beskrivelse">
                <a:extLst>
                  <a:ext uri="{FF2B5EF4-FFF2-40B4-BE49-F238E27FC236}">
                    <a16:creationId xmlns:a16="http://schemas.microsoft.com/office/drawing/2014/main" id="{B1A0E81A-E3AB-2107-5A39-85D520ADB415}"/>
                  </a:ext>
                </a:extLst>
              </p:cNvPr>
              <p:cNvPicPr>
                <a:picLocks noChangeAspect="1"/>
              </p:cNvPicPr>
              <p:nvPr/>
            </p:nvPicPr>
            <p:blipFill>
              <a:blip r:embed="rId10"/>
              <a:stretch>
                <a:fillRect/>
              </a:stretch>
            </p:blipFill>
            <p:spPr>
              <a:xfrm>
                <a:off x="3012219" y="2226267"/>
                <a:ext cx="1451406" cy="2501363"/>
              </a:xfrm>
              <a:prstGeom prst="rect">
                <a:avLst/>
              </a:prstGeom>
            </p:spPr>
          </p:pic>
        </p:grpSp>
      </p:grpSp>
      <p:grpSp>
        <p:nvGrpSpPr>
          <p:cNvPr id="6" name="Gruppe 5">
            <a:extLst>
              <a:ext uri="{FF2B5EF4-FFF2-40B4-BE49-F238E27FC236}">
                <a16:creationId xmlns:a16="http://schemas.microsoft.com/office/drawing/2014/main" id="{1C5B1F04-3670-3074-4B9B-B1C241EB261E}"/>
              </a:ext>
            </a:extLst>
          </p:cNvPr>
          <p:cNvGrpSpPr/>
          <p:nvPr/>
        </p:nvGrpSpPr>
        <p:grpSpPr>
          <a:xfrm>
            <a:off x="0" y="1"/>
            <a:ext cx="6813858" cy="6889018"/>
            <a:chOff x="-5244919" y="-7808"/>
            <a:chExt cx="6813858" cy="6858001"/>
          </a:xfrm>
          <a:solidFill>
            <a:srgbClr val="B1E2D6"/>
          </a:solidFill>
        </p:grpSpPr>
        <p:grpSp>
          <p:nvGrpSpPr>
            <p:cNvPr id="23" name="Gruppe 22">
              <a:extLst>
                <a:ext uri="{FF2B5EF4-FFF2-40B4-BE49-F238E27FC236}">
                  <a16:creationId xmlns:a16="http://schemas.microsoft.com/office/drawing/2014/main" id="{47230AA7-558D-BFAE-DA52-3D0D05EBA527}"/>
                </a:ext>
              </a:extLst>
            </p:cNvPr>
            <p:cNvGrpSpPr/>
            <p:nvPr/>
          </p:nvGrpSpPr>
          <p:grpSpPr>
            <a:xfrm>
              <a:off x="-5244919" y="-7808"/>
              <a:ext cx="6813858" cy="6858001"/>
              <a:chOff x="-1" y="-3"/>
              <a:chExt cx="11811164" cy="10287001"/>
            </a:xfrm>
            <a:grpFill/>
          </p:grpSpPr>
          <p:sp>
            <p:nvSpPr>
              <p:cNvPr id="16" name="Rektangel 15">
                <a:extLst>
                  <a:ext uri="{FF2B5EF4-FFF2-40B4-BE49-F238E27FC236}">
                    <a16:creationId xmlns:a16="http://schemas.microsoft.com/office/drawing/2014/main" id="{6FB87D28-A40F-696E-228F-4B9056F3A4F1}"/>
                  </a:ext>
                </a:extLst>
              </p:cNvPr>
              <p:cNvSpPr/>
              <p:nvPr/>
            </p:nvSpPr>
            <p:spPr>
              <a:xfrm>
                <a:off x="-1" y="-3"/>
                <a:ext cx="10992857" cy="10287001"/>
              </a:xfrm>
              <a:prstGeom prst="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21" name="Avrundet rektangel 20">
                <a:extLst>
                  <a:ext uri="{FF2B5EF4-FFF2-40B4-BE49-F238E27FC236}">
                    <a16:creationId xmlns:a16="http://schemas.microsoft.com/office/drawing/2014/main" id="{BE3F1075-84C4-0D3A-AE6E-4B2C7122558A}"/>
                  </a:ext>
                </a:extLst>
              </p:cNvPr>
              <p:cNvSpPr/>
              <p:nvPr/>
            </p:nvSpPr>
            <p:spPr>
              <a:xfrm>
                <a:off x="10575593" y="4362048"/>
                <a:ext cx="1235570" cy="1150200"/>
              </a:xfrm>
              <a:prstGeom prst="roundRect">
                <a:avLst/>
              </a:prstGeom>
              <a:grpFill/>
              <a:effectLst>
                <a:outerShdw blurRad="50800" dist="38100" algn="l"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sp>
          <p:nvSpPr>
            <p:cNvPr id="57" name="TekstSylinder 56">
              <a:extLst>
                <a:ext uri="{FF2B5EF4-FFF2-40B4-BE49-F238E27FC236}">
                  <a16:creationId xmlns:a16="http://schemas.microsoft.com/office/drawing/2014/main" id="{BEF0D334-BD0D-3B8E-DEC9-02D265BD50B7}"/>
                </a:ext>
              </a:extLst>
            </p:cNvPr>
            <p:cNvSpPr txBox="1"/>
            <p:nvPr/>
          </p:nvSpPr>
          <p:spPr>
            <a:xfrm>
              <a:off x="1046027" y="2827244"/>
              <a:ext cx="351152" cy="852156"/>
            </a:xfrm>
            <a:prstGeom prst="rect">
              <a:avLst/>
            </a:prstGeom>
            <a:noFill/>
          </p:spPr>
          <p:txBody>
            <a:bodyPr wrap="square">
              <a:spAutoFit/>
            </a:bodyPr>
            <a:lstStyle/>
            <a:p>
              <a:pPr>
                <a:lnSpc>
                  <a:spcPts val="6250"/>
                </a:lnSpc>
              </a:pPr>
              <a:r>
                <a:rPr lang="en-US" sz="4000" dirty="0">
                  <a:solidFill>
                    <a:srgbClr val="FFFDF8"/>
                  </a:solidFill>
                  <a:latin typeface="Myriad Pro" panose="020B0503030403020204" pitchFamily="34" charset="0"/>
                </a:rPr>
                <a:t>3</a:t>
              </a:r>
              <a:endParaRPr lang="en-US" sz="1200" dirty="0">
                <a:solidFill>
                  <a:srgbClr val="FFFDF8"/>
                </a:solidFill>
                <a:latin typeface="Myriad Pro" panose="020B0503030403020204" pitchFamily="34" charset="0"/>
              </a:endParaRPr>
            </a:p>
          </p:txBody>
        </p:sp>
      </p:grpSp>
      <p:grpSp>
        <p:nvGrpSpPr>
          <p:cNvPr id="41" name="Gruppe 40">
            <a:extLst>
              <a:ext uri="{FF2B5EF4-FFF2-40B4-BE49-F238E27FC236}">
                <a16:creationId xmlns:a16="http://schemas.microsoft.com/office/drawing/2014/main" id="{5D69D1E7-0691-A5F8-B730-95BA0A72BC2E}"/>
              </a:ext>
            </a:extLst>
          </p:cNvPr>
          <p:cNvGrpSpPr/>
          <p:nvPr/>
        </p:nvGrpSpPr>
        <p:grpSpPr>
          <a:xfrm>
            <a:off x="735855" y="352869"/>
            <a:ext cx="4785609" cy="6307124"/>
            <a:chOff x="735855" y="352869"/>
            <a:chExt cx="4785609" cy="6307124"/>
          </a:xfrm>
        </p:grpSpPr>
        <p:sp>
          <p:nvSpPr>
            <p:cNvPr id="42" name="TextBox 9">
              <a:extLst>
                <a:ext uri="{FF2B5EF4-FFF2-40B4-BE49-F238E27FC236}">
                  <a16:creationId xmlns:a16="http://schemas.microsoft.com/office/drawing/2014/main" id="{4C6948A2-6428-8D3B-6CD4-62FA6BE21C27}"/>
                </a:ext>
              </a:extLst>
            </p:cNvPr>
            <p:cNvSpPr txBox="1"/>
            <p:nvPr/>
          </p:nvSpPr>
          <p:spPr>
            <a:xfrm>
              <a:off x="1576191" y="352869"/>
              <a:ext cx="3945273" cy="826124"/>
            </a:xfrm>
            <a:prstGeom prst="rect">
              <a:avLst/>
            </a:prstGeom>
          </p:spPr>
          <p:txBody>
            <a:bodyPr wrap="square" lIns="0" tIns="0" rIns="0" bIns="0" rtlCol="0" anchor="t">
              <a:spAutoFit/>
            </a:bodyPr>
            <a:lstStyle/>
            <a:p>
              <a:pPr>
                <a:lnSpc>
                  <a:spcPts val="6250"/>
                </a:lnSpc>
              </a:pPr>
              <a:r>
                <a:rPr lang="en-US" sz="5896" dirty="0">
                  <a:solidFill>
                    <a:srgbClr val="248587"/>
                  </a:solidFill>
                  <a:latin typeface="Myriad Pro" panose="020B0503030403020204" pitchFamily="34" charset="0"/>
                </a:rPr>
                <a:t>Syngas</a:t>
              </a:r>
            </a:p>
          </p:txBody>
        </p:sp>
        <p:grpSp>
          <p:nvGrpSpPr>
            <p:cNvPr id="43" name="Gruppe 42">
              <a:extLst>
                <a:ext uri="{FF2B5EF4-FFF2-40B4-BE49-F238E27FC236}">
                  <a16:creationId xmlns:a16="http://schemas.microsoft.com/office/drawing/2014/main" id="{8CA7CFC8-1DB0-CE23-A0F7-35523400282D}"/>
                </a:ext>
              </a:extLst>
            </p:cNvPr>
            <p:cNvGrpSpPr/>
            <p:nvPr/>
          </p:nvGrpSpPr>
          <p:grpSpPr>
            <a:xfrm>
              <a:off x="735855" y="1269703"/>
              <a:ext cx="4376136" cy="5390290"/>
              <a:chOff x="915978" y="1280214"/>
              <a:chExt cx="4376136" cy="5390290"/>
            </a:xfrm>
          </p:grpSpPr>
          <p:pic>
            <p:nvPicPr>
              <p:cNvPr id="44" name="Bilde 43" descr="Et bilde som inneholder Grafikk, skjermbilde, grønn, grafisk design&#10;&#10;Automatisk generert beskrivelse">
                <a:extLst>
                  <a:ext uri="{FF2B5EF4-FFF2-40B4-BE49-F238E27FC236}">
                    <a16:creationId xmlns:a16="http://schemas.microsoft.com/office/drawing/2014/main" id="{081FFDDD-7CB3-FB39-356E-08D5BBA79608}"/>
                  </a:ext>
                </a:extLst>
              </p:cNvPr>
              <p:cNvPicPr>
                <a:picLocks noChangeAspect="1"/>
              </p:cNvPicPr>
              <p:nvPr/>
            </p:nvPicPr>
            <p:blipFill>
              <a:blip r:embed="rId9"/>
              <a:stretch>
                <a:fillRect/>
              </a:stretch>
            </p:blipFill>
            <p:spPr>
              <a:xfrm>
                <a:off x="2152259" y="2310160"/>
                <a:ext cx="2132276" cy="2163868"/>
              </a:xfrm>
              <a:prstGeom prst="rect">
                <a:avLst/>
              </a:prstGeom>
            </p:spPr>
          </p:pic>
          <p:sp>
            <p:nvSpPr>
              <p:cNvPr id="45" name="Avrundet rektangel 44">
                <a:extLst>
                  <a:ext uri="{FF2B5EF4-FFF2-40B4-BE49-F238E27FC236}">
                    <a16:creationId xmlns:a16="http://schemas.microsoft.com/office/drawing/2014/main" id="{C9E49800-C130-3D05-13FE-149896E21911}"/>
                  </a:ext>
                </a:extLst>
              </p:cNvPr>
              <p:cNvSpPr/>
              <p:nvPr/>
            </p:nvSpPr>
            <p:spPr>
              <a:xfrm>
                <a:off x="915978" y="1280214"/>
                <a:ext cx="4376136" cy="991789"/>
              </a:xfrm>
              <a:prstGeom prst="roundRect">
                <a:avLst/>
              </a:prstGeom>
              <a:solidFill>
                <a:srgbClr val="F4FBFB"/>
              </a:solidFill>
              <a:ln w="22225">
                <a:noFill/>
              </a:ln>
            </p:spPr>
            <p:txBody>
              <a:bodyPr rtlCol="0" anchor="ctr"/>
              <a:lstStyle/>
              <a:p>
                <a:pPr algn="ctr">
                  <a:lnSpc>
                    <a:spcPct val="150000"/>
                  </a:lnSpc>
                </a:pPr>
                <a:r>
                  <a:rPr lang="sv-SE" sz="1600" dirty="0">
                    <a:solidFill>
                      <a:srgbClr val="196873"/>
                    </a:solidFill>
                    <a:latin typeface="Myriad Pro" panose="020B0503030403020204" pitchFamily="34" charset="0"/>
                  </a:rPr>
                  <a:t>Innehåller metan, kolmonoxid, väte samt en del koldioxid och kväve</a:t>
                </a:r>
                <a:endParaRPr lang="nb-NO" sz="1600" dirty="0">
                  <a:solidFill>
                    <a:srgbClr val="196873"/>
                  </a:solidFill>
                  <a:latin typeface="Myriad Pro" panose="020B0503030403020204" pitchFamily="34" charset="0"/>
                </a:endParaRPr>
              </a:p>
            </p:txBody>
          </p:sp>
          <p:sp>
            <p:nvSpPr>
              <p:cNvPr id="46" name="Avrundet rektangel 45">
                <a:extLst>
                  <a:ext uri="{FF2B5EF4-FFF2-40B4-BE49-F238E27FC236}">
                    <a16:creationId xmlns:a16="http://schemas.microsoft.com/office/drawing/2014/main" id="{E6B91369-67DA-D52B-DAF2-B6602735CE3B}"/>
                  </a:ext>
                </a:extLst>
              </p:cNvPr>
              <p:cNvSpPr/>
              <p:nvPr/>
            </p:nvSpPr>
            <p:spPr>
              <a:xfrm>
                <a:off x="1455459" y="4607019"/>
                <a:ext cx="3305994" cy="2063485"/>
              </a:xfrm>
              <a:prstGeom prst="roundRect">
                <a:avLst/>
              </a:prstGeom>
              <a:solidFill>
                <a:srgbClr val="F4FBFB"/>
              </a:solidFill>
              <a:ln w="22225">
                <a:noFill/>
              </a:ln>
            </p:spPr>
            <p:txBody>
              <a:bodyPr rtlCol="0" anchor="ctr"/>
              <a:lstStyle/>
              <a:p>
                <a:pPr algn="ctr">
                  <a:lnSpc>
                    <a:spcPct val="150000"/>
                  </a:lnSpc>
                </a:pPr>
                <a:r>
                  <a:rPr lang="en-US" sz="2000" u="sng" dirty="0" err="1">
                    <a:solidFill>
                      <a:srgbClr val="196873"/>
                    </a:solidFill>
                    <a:latin typeface="Myriad Pro" panose="020B0503030403020204" pitchFamily="34" charset="0"/>
                  </a:rPr>
                  <a:t>Användningsområden</a:t>
                </a:r>
                <a:endParaRPr lang="en-US" sz="2000" u="sng" dirty="0">
                  <a:solidFill>
                    <a:srgbClr val="196873"/>
                  </a:solidFill>
                  <a:latin typeface="Myriad Pro" panose="020B0503030403020204" pitchFamily="34" charset="0"/>
                </a:endParaRPr>
              </a:p>
              <a:p>
                <a:pPr algn="ctr">
                  <a:lnSpc>
                    <a:spcPct val="150000"/>
                  </a:lnSpc>
                </a:pPr>
                <a:r>
                  <a:rPr lang="en-US" sz="2000" dirty="0" err="1">
                    <a:solidFill>
                      <a:srgbClr val="196873"/>
                    </a:solidFill>
                    <a:latin typeface="Myriad Pro" panose="020B0503030403020204" pitchFamily="34" charset="0"/>
                  </a:rPr>
                  <a:t>Ersättning</a:t>
                </a:r>
                <a:r>
                  <a:rPr lang="en-US" sz="2000" dirty="0">
                    <a:solidFill>
                      <a:srgbClr val="196873"/>
                    </a:solidFill>
                    <a:latin typeface="Myriad Pro" panose="020B0503030403020204" pitchFamily="34" charset="0"/>
                  </a:rPr>
                  <a:t> av </a:t>
                </a:r>
                <a:r>
                  <a:rPr lang="en-US" sz="2000" dirty="0" err="1">
                    <a:solidFill>
                      <a:srgbClr val="196873"/>
                    </a:solidFill>
                    <a:latin typeface="Myriad Pro" panose="020B0503030403020204" pitchFamily="34" charset="0"/>
                  </a:rPr>
                  <a:t>naturgas</a:t>
                </a:r>
                <a:endParaRPr lang="en-US" sz="2000" dirty="0">
                  <a:solidFill>
                    <a:srgbClr val="196873"/>
                  </a:solidFill>
                  <a:latin typeface="Myriad Pro" panose="020B0503030403020204" pitchFamily="34" charset="0"/>
                </a:endParaRPr>
              </a:p>
              <a:p>
                <a:pPr algn="ctr">
                  <a:lnSpc>
                    <a:spcPct val="150000"/>
                  </a:lnSpc>
                </a:pPr>
                <a:r>
                  <a:rPr lang="en-US" sz="2000" dirty="0" err="1">
                    <a:solidFill>
                      <a:srgbClr val="196873"/>
                    </a:solidFill>
                    <a:latin typeface="Myriad Pro" panose="020B0503030403020204" pitchFamily="34" charset="0"/>
                  </a:rPr>
                  <a:t>Energikälla</a:t>
                </a:r>
                <a:endParaRPr lang="en-US" sz="2000" dirty="0">
                  <a:solidFill>
                    <a:srgbClr val="196873"/>
                  </a:solidFill>
                  <a:latin typeface="Myriad Pro" panose="020B0503030403020204" pitchFamily="34" charset="0"/>
                </a:endParaRPr>
              </a:p>
              <a:p>
                <a:pPr algn="ctr">
                  <a:lnSpc>
                    <a:spcPct val="150000"/>
                  </a:lnSpc>
                </a:pPr>
                <a:r>
                  <a:rPr lang="en-US" sz="2000" dirty="0" err="1">
                    <a:solidFill>
                      <a:srgbClr val="196873"/>
                    </a:solidFill>
                    <a:latin typeface="Myriad Pro" panose="020B0503030403020204" pitchFamily="34" charset="0"/>
                  </a:rPr>
                  <a:t>Råmaterial</a:t>
                </a:r>
                <a:endParaRPr lang="nb-NO" dirty="0">
                  <a:solidFill>
                    <a:srgbClr val="196873"/>
                  </a:solidFill>
                  <a:latin typeface="Myriad Pro" panose="020B0503030403020204" pitchFamily="34" charset="0"/>
                </a:endParaRPr>
              </a:p>
            </p:txBody>
          </p:sp>
        </p:grpSp>
      </p:grpSp>
    </p:spTree>
    <p:extLst>
      <p:ext uri="{BB962C8B-B14F-4D97-AF65-F5344CB8AC3E}">
        <p14:creationId xmlns:p14="http://schemas.microsoft.com/office/powerpoint/2010/main" val="1846016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0-#ppt_w/2"/>
                                          </p:val>
                                        </p:tav>
                                        <p:tav tm="100000">
                                          <p:val>
                                            <p:strVal val="#ppt_x"/>
                                          </p:val>
                                        </p:tav>
                                      </p:tavLst>
                                    </p:anim>
                                    <p:anim calcmode="lin" valueType="num">
                                      <p:cBhvr additive="base">
                                        <p:cTn id="16" dur="5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5" name="AutoShape 5"/>
          <p:cNvSpPr/>
          <p:nvPr/>
        </p:nvSpPr>
        <p:spPr>
          <a:xfrm>
            <a:off x="0" y="-19050"/>
            <a:ext cx="12192000" cy="0"/>
          </a:xfrm>
          <a:prstGeom prst="line">
            <a:avLst/>
          </a:prstGeom>
          <a:ln w="85725" cap="flat">
            <a:solidFill>
              <a:srgbClr val="007074"/>
            </a:solidFill>
            <a:prstDash val="solid"/>
            <a:headEnd type="none" w="sm" len="sm"/>
            <a:tailEnd type="none" w="sm" len="sm"/>
          </a:ln>
        </p:spPr>
        <p:txBody>
          <a:bodyPr/>
          <a:lstStyle/>
          <a:p>
            <a:endParaRPr lang="sv-SE"/>
          </a:p>
        </p:txBody>
      </p:sp>
      <p:sp>
        <p:nvSpPr>
          <p:cNvPr id="4" name="TekstSylinder 3">
            <a:extLst>
              <a:ext uri="{FF2B5EF4-FFF2-40B4-BE49-F238E27FC236}">
                <a16:creationId xmlns:a16="http://schemas.microsoft.com/office/drawing/2014/main" id="{17849E7B-9BBC-D49A-CA9D-7E29B52FACD5}"/>
              </a:ext>
            </a:extLst>
          </p:cNvPr>
          <p:cNvSpPr txBox="1"/>
          <p:nvPr/>
        </p:nvSpPr>
        <p:spPr>
          <a:xfrm>
            <a:off x="5363739" y="4195183"/>
            <a:ext cx="1349296" cy="276999"/>
          </a:xfrm>
          <a:prstGeom prst="rect">
            <a:avLst/>
          </a:prstGeom>
          <a:solidFill>
            <a:srgbClr val="007075"/>
          </a:solidFill>
        </p:spPr>
        <p:txBody>
          <a:bodyPr wrap="square" rtlCol="0">
            <a:spAutoFit/>
          </a:bodyPr>
          <a:lstStyle/>
          <a:p>
            <a:r>
              <a:rPr lang="nb-NO" sz="1200">
                <a:solidFill>
                  <a:srgbClr val="007075"/>
                </a:solidFill>
              </a:rPr>
              <a:t>BIOØKONOMI</a:t>
            </a:r>
            <a:endParaRPr lang="nb-NO" sz="1200" dirty="0">
              <a:solidFill>
                <a:srgbClr val="007075"/>
              </a:solidFill>
            </a:endParaRPr>
          </a:p>
        </p:txBody>
      </p:sp>
      <p:sp>
        <p:nvSpPr>
          <p:cNvPr id="20" name="Rektangel 19">
            <a:extLst>
              <a:ext uri="{FF2B5EF4-FFF2-40B4-BE49-F238E27FC236}">
                <a16:creationId xmlns:a16="http://schemas.microsoft.com/office/drawing/2014/main" id="{1C302AEB-2480-4917-2F65-B67EB07A1B41}"/>
              </a:ext>
            </a:extLst>
          </p:cNvPr>
          <p:cNvSpPr/>
          <p:nvPr/>
        </p:nvSpPr>
        <p:spPr>
          <a:xfrm>
            <a:off x="1564005" y="2571750"/>
            <a:ext cx="1931670" cy="1623433"/>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Vad  är biogas och biorötrester?</a:t>
            </a:r>
          </a:p>
        </p:txBody>
      </p:sp>
      <p:sp>
        <p:nvSpPr>
          <p:cNvPr id="21" name="Rektangel 20">
            <a:extLst>
              <a:ext uri="{FF2B5EF4-FFF2-40B4-BE49-F238E27FC236}">
                <a16:creationId xmlns:a16="http://schemas.microsoft.com/office/drawing/2014/main" id="{C91C8301-0E30-4E70-07E0-CB9673800D0C}"/>
              </a:ext>
            </a:extLst>
          </p:cNvPr>
          <p:cNvSpPr/>
          <p:nvPr/>
        </p:nvSpPr>
        <p:spPr>
          <a:xfrm>
            <a:off x="5130165" y="2571750"/>
            <a:ext cx="1931670" cy="1623433"/>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Hur kan biomassa omvandlas till energi?</a:t>
            </a:r>
          </a:p>
        </p:txBody>
      </p:sp>
      <p:sp>
        <p:nvSpPr>
          <p:cNvPr id="22" name="Rektangel 21">
            <a:extLst>
              <a:ext uri="{FF2B5EF4-FFF2-40B4-BE49-F238E27FC236}">
                <a16:creationId xmlns:a16="http://schemas.microsoft.com/office/drawing/2014/main" id="{B93B0453-C60B-D3C9-C8C5-2BA011274772}"/>
              </a:ext>
            </a:extLst>
          </p:cNvPr>
          <p:cNvSpPr/>
          <p:nvPr/>
        </p:nvSpPr>
        <p:spPr>
          <a:xfrm>
            <a:off x="8696325" y="2571750"/>
            <a:ext cx="1931670" cy="1623433"/>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Skillnaden mellan den linjära och den cirkulära bioekonomi </a:t>
            </a:r>
          </a:p>
        </p:txBody>
      </p:sp>
      <p:sp>
        <p:nvSpPr>
          <p:cNvPr id="23" name="Rektangel 22">
            <a:extLst>
              <a:ext uri="{FF2B5EF4-FFF2-40B4-BE49-F238E27FC236}">
                <a16:creationId xmlns:a16="http://schemas.microsoft.com/office/drawing/2014/main" id="{BE35EE11-7DCF-9EDD-F692-9DA52A652DBB}"/>
              </a:ext>
            </a:extLst>
          </p:cNvPr>
          <p:cNvSpPr/>
          <p:nvPr/>
        </p:nvSpPr>
        <p:spPr>
          <a:xfrm>
            <a:off x="3326130" y="4724400"/>
            <a:ext cx="1931670" cy="1623433"/>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Användningsområden för biogas och biorötrester </a:t>
            </a:r>
          </a:p>
        </p:txBody>
      </p:sp>
      <p:sp>
        <p:nvSpPr>
          <p:cNvPr id="24" name="Rektangel 23">
            <a:extLst>
              <a:ext uri="{FF2B5EF4-FFF2-40B4-BE49-F238E27FC236}">
                <a16:creationId xmlns:a16="http://schemas.microsoft.com/office/drawing/2014/main" id="{18ED5C15-822E-A9CE-EFD5-2BDE2569336F}"/>
              </a:ext>
            </a:extLst>
          </p:cNvPr>
          <p:cNvSpPr/>
          <p:nvPr/>
        </p:nvSpPr>
        <p:spPr>
          <a:xfrm>
            <a:off x="7185660" y="4724400"/>
            <a:ext cx="1931670" cy="1623433"/>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Näringsämnenas kretslopp </a:t>
            </a:r>
          </a:p>
        </p:txBody>
      </p:sp>
      <p:sp>
        <p:nvSpPr>
          <p:cNvPr id="25" name="textruta 24">
            <a:extLst>
              <a:ext uri="{FF2B5EF4-FFF2-40B4-BE49-F238E27FC236}">
                <a16:creationId xmlns:a16="http://schemas.microsoft.com/office/drawing/2014/main" id="{C5B75B3B-8035-990E-9B48-FF96ED3F54F0}"/>
              </a:ext>
            </a:extLst>
          </p:cNvPr>
          <p:cNvSpPr txBox="1"/>
          <p:nvPr/>
        </p:nvSpPr>
        <p:spPr>
          <a:xfrm>
            <a:off x="4181476" y="596351"/>
            <a:ext cx="4791074" cy="769441"/>
          </a:xfrm>
          <a:prstGeom prst="rect">
            <a:avLst/>
          </a:prstGeom>
          <a:noFill/>
        </p:spPr>
        <p:txBody>
          <a:bodyPr wrap="square" rtlCol="0">
            <a:spAutoFit/>
          </a:bodyPr>
          <a:lstStyle/>
          <a:p>
            <a:r>
              <a:rPr lang="sv-SE" sz="4400" dirty="0">
                <a:solidFill>
                  <a:srgbClr val="B1E2D6"/>
                </a:solidFill>
              </a:rPr>
              <a:t>Lärandemål  </a:t>
            </a:r>
          </a:p>
        </p:txBody>
      </p:sp>
    </p:spTree>
    <p:extLst>
      <p:ext uri="{BB962C8B-B14F-4D97-AF65-F5344CB8AC3E}">
        <p14:creationId xmlns:p14="http://schemas.microsoft.com/office/powerpoint/2010/main" val="172222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5" name="Avrundet rektangel 4">
            <a:extLst>
              <a:ext uri="{FF2B5EF4-FFF2-40B4-BE49-F238E27FC236}">
                <a16:creationId xmlns:a16="http://schemas.microsoft.com/office/drawing/2014/main" id="{4A0A6A3F-4A2F-A078-AEEB-A9DD478E5D56}"/>
              </a:ext>
            </a:extLst>
          </p:cNvPr>
          <p:cNvSpPr/>
          <p:nvPr/>
        </p:nvSpPr>
        <p:spPr>
          <a:xfrm>
            <a:off x="1317447" y="3600081"/>
            <a:ext cx="6965552" cy="2936631"/>
          </a:xfrm>
          <a:prstGeom prst="roundRect">
            <a:avLst/>
          </a:prstGeom>
          <a:solidFill>
            <a:srgbClr val="06878B"/>
          </a:solidFill>
          <a:ln>
            <a:noFill/>
          </a:ln>
        </p:spPr>
        <p:txBody>
          <a:bodyPr rtlCol="0" anchor="ctr"/>
          <a:lstStyle/>
          <a:p>
            <a:endParaRPr lang="nb-NO" sz="2800" dirty="0">
              <a:solidFill>
                <a:srgbClr val="009499"/>
              </a:solidFill>
              <a:latin typeface="Myriad Pro" panose="020B0503030403020204" pitchFamily="34" charset="0"/>
            </a:endParaRPr>
          </a:p>
          <a:p>
            <a:pPr marL="304815" indent="-304815">
              <a:buFont typeface="Arial" panose="020B0604020202020204" pitchFamily="34" charset="0"/>
              <a:buChar char="•"/>
            </a:pPr>
            <a:endParaRPr lang="nb-NO" sz="2400" dirty="0">
              <a:solidFill>
                <a:srgbClr val="009499"/>
              </a:solidFill>
              <a:latin typeface="Myriad Pro" panose="020B0503030403020204" pitchFamily="34" charset="0"/>
            </a:endParaRPr>
          </a:p>
          <a:p>
            <a:pPr marL="304815" indent="-304815">
              <a:lnSpc>
                <a:spcPct val="150000"/>
              </a:lnSpc>
              <a:buFont typeface="Arial" panose="020B0604020202020204" pitchFamily="34" charset="0"/>
              <a:buChar char="•"/>
            </a:pPr>
            <a:r>
              <a:rPr lang="nb-NO" sz="2400" dirty="0">
                <a:solidFill>
                  <a:srgbClr val="009499"/>
                </a:solidFill>
                <a:latin typeface="Myriad Pro" panose="020B0503030403020204" pitchFamily="34" charset="0"/>
              </a:rPr>
              <a:t>Ekonomiskt utmanande  </a:t>
            </a:r>
          </a:p>
          <a:p>
            <a:pPr marL="304815" indent="-304815">
              <a:lnSpc>
                <a:spcPct val="150000"/>
              </a:lnSpc>
              <a:buFont typeface="Arial" panose="020B0604020202020204" pitchFamily="34" charset="0"/>
              <a:buChar char="•"/>
            </a:pPr>
            <a:r>
              <a:rPr lang="nb-NO" sz="2400" dirty="0">
                <a:solidFill>
                  <a:srgbClr val="009499"/>
                </a:solidFill>
                <a:latin typeface="Myriad Pro" panose="020B0503030403020204" pitchFamily="34" charset="0"/>
              </a:rPr>
              <a:t>Transport kostnader</a:t>
            </a:r>
          </a:p>
          <a:p>
            <a:pPr marL="304815" indent="-304815">
              <a:lnSpc>
                <a:spcPct val="150000"/>
              </a:lnSpc>
              <a:buFont typeface="Arial" panose="020B0604020202020204" pitchFamily="34" charset="0"/>
              <a:buChar char="•"/>
            </a:pPr>
            <a:r>
              <a:rPr lang="nb-NO" sz="2400" dirty="0">
                <a:solidFill>
                  <a:srgbClr val="009499"/>
                </a:solidFill>
                <a:latin typeface="Myriad Pro" panose="020B0503030403020204" pitchFamily="34" charset="0"/>
              </a:rPr>
              <a:t>Risk för avskogning  </a:t>
            </a:r>
          </a:p>
          <a:p>
            <a:endParaRPr lang="nb-NO" sz="2133" dirty="0">
              <a:solidFill>
                <a:srgbClr val="009499"/>
              </a:solidFill>
              <a:latin typeface="Myriad Pro" panose="020B0503030403020204" pitchFamily="34" charset="0"/>
            </a:endParaRPr>
          </a:p>
          <a:p>
            <a:endParaRPr lang="nb-NO" sz="1200" dirty="0">
              <a:solidFill>
                <a:srgbClr val="4A7C28"/>
              </a:solidFill>
              <a:latin typeface="Myriad Pro" panose="020B0503030403020204" pitchFamily="34" charset="0"/>
            </a:endParaRPr>
          </a:p>
        </p:txBody>
      </p:sp>
      <p:grpSp>
        <p:nvGrpSpPr>
          <p:cNvPr id="16" name="Gruppe 15">
            <a:extLst>
              <a:ext uri="{FF2B5EF4-FFF2-40B4-BE49-F238E27FC236}">
                <a16:creationId xmlns:a16="http://schemas.microsoft.com/office/drawing/2014/main" id="{47FE8A69-AC68-3AC4-CA28-EB44EAC2D532}"/>
              </a:ext>
            </a:extLst>
          </p:cNvPr>
          <p:cNvGrpSpPr/>
          <p:nvPr/>
        </p:nvGrpSpPr>
        <p:grpSpPr>
          <a:xfrm>
            <a:off x="1317446" y="406120"/>
            <a:ext cx="6965552" cy="2936631"/>
            <a:chOff x="1598693" y="1337066"/>
            <a:chExt cx="6768426" cy="6301844"/>
          </a:xfrm>
        </p:grpSpPr>
        <p:sp>
          <p:nvSpPr>
            <p:cNvPr id="4" name="Avrundet rektangel 3">
              <a:extLst>
                <a:ext uri="{FF2B5EF4-FFF2-40B4-BE49-F238E27FC236}">
                  <a16:creationId xmlns:a16="http://schemas.microsoft.com/office/drawing/2014/main" id="{7E3E1156-64FA-46F1-14D2-A29AF91E0CF0}"/>
                </a:ext>
              </a:extLst>
            </p:cNvPr>
            <p:cNvSpPr/>
            <p:nvPr/>
          </p:nvSpPr>
          <p:spPr>
            <a:xfrm>
              <a:off x="1598693" y="1337066"/>
              <a:ext cx="6768426" cy="6301844"/>
            </a:xfrm>
            <a:prstGeom prst="roundRect">
              <a:avLst/>
            </a:prstGeom>
            <a:solidFill>
              <a:srgbClr val="90D581"/>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237502" lvl="1">
                <a:lnSpc>
                  <a:spcPct val="150000"/>
                </a:lnSpc>
              </a:pPr>
              <a:endParaRPr lang="nb-NO" sz="1600" dirty="0">
                <a:solidFill>
                  <a:srgbClr val="248587"/>
                </a:solidFill>
                <a:latin typeface="Myriad Pro" panose="020B0503030403020204" pitchFamily="34" charset="0"/>
              </a:endParaRPr>
            </a:p>
            <a:p>
              <a:pPr marL="237502" lvl="1"/>
              <a:endParaRPr lang="nb-NO" sz="24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sv-SE" sz="2400" dirty="0">
                  <a:solidFill>
                    <a:srgbClr val="4A7C28"/>
                  </a:solidFill>
                  <a:latin typeface="Myriad Pro" panose="020B0503030403020204" pitchFamily="34" charset="0"/>
                </a:rPr>
                <a:t>Utnyttjande av mindre använda resurser</a:t>
              </a:r>
            </a:p>
            <a:p>
              <a:pPr marL="542317" lvl="1" indent="-304815">
                <a:lnSpc>
                  <a:spcPct val="150000"/>
                </a:lnSpc>
                <a:buFont typeface="Arial" panose="020B0604020202020204" pitchFamily="34" charset="0"/>
                <a:buChar char="•"/>
              </a:pPr>
              <a:r>
                <a:rPr lang="sv-SE" sz="2400" dirty="0">
                  <a:solidFill>
                    <a:srgbClr val="4A7C28"/>
                  </a:solidFill>
                  <a:latin typeface="Myriad Pro" panose="020B0503030403020204" pitchFamily="34" charset="0"/>
                </a:rPr>
                <a:t>Lokal produktion</a:t>
              </a:r>
            </a:p>
            <a:p>
              <a:pPr marL="542317" lvl="1" indent="-304815">
                <a:lnSpc>
                  <a:spcPct val="150000"/>
                </a:lnSpc>
                <a:buFont typeface="Arial" panose="020B0604020202020204" pitchFamily="34" charset="0"/>
                <a:buChar char="•"/>
              </a:pPr>
              <a:r>
                <a:rPr lang="sv-SE" sz="2400" dirty="0">
                  <a:solidFill>
                    <a:srgbClr val="4A7C28"/>
                  </a:solidFill>
                  <a:latin typeface="Myriad Pro" panose="020B0503030403020204" pitchFamily="34" charset="0"/>
                </a:rPr>
                <a:t>Miljövänligt</a:t>
              </a:r>
              <a:endParaRPr lang="nb-NO" sz="1200" dirty="0">
                <a:solidFill>
                  <a:srgbClr val="248587"/>
                </a:solidFill>
                <a:latin typeface="Myriad Pro" panose="020B0503030403020204" pitchFamily="34" charset="0"/>
              </a:endParaRPr>
            </a:p>
          </p:txBody>
        </p:sp>
        <p:sp>
          <p:nvSpPr>
            <p:cNvPr id="12" name="TextBox 9">
              <a:extLst>
                <a:ext uri="{FF2B5EF4-FFF2-40B4-BE49-F238E27FC236}">
                  <a16:creationId xmlns:a16="http://schemas.microsoft.com/office/drawing/2014/main" id="{F3F701B4-6219-ACEF-8837-B8681E6C6336}"/>
                </a:ext>
              </a:extLst>
            </p:cNvPr>
            <p:cNvSpPr txBox="1"/>
            <p:nvPr/>
          </p:nvSpPr>
          <p:spPr>
            <a:xfrm>
              <a:off x="3246655" y="1498235"/>
              <a:ext cx="3908562" cy="1591185"/>
            </a:xfrm>
            <a:prstGeom prst="rect">
              <a:avLst/>
            </a:prstGeom>
          </p:spPr>
          <p:txBody>
            <a:bodyPr wrap="square" lIns="0" tIns="0" rIns="0" bIns="0" rtlCol="0" anchor="t">
              <a:spAutoFit/>
            </a:bodyPr>
            <a:lstStyle/>
            <a:p>
              <a:pPr lvl="2">
                <a:lnSpc>
                  <a:spcPts val="6250"/>
                </a:lnSpc>
              </a:pPr>
              <a:r>
                <a:rPr lang="nb-NO" sz="4667" dirty="0">
                  <a:solidFill>
                    <a:srgbClr val="497C28"/>
                  </a:solidFill>
                  <a:latin typeface="Myriad Pro" panose="020B0503030403020204" pitchFamily="34" charset="0"/>
                </a:rPr>
                <a:t>Fördelar</a:t>
              </a:r>
            </a:p>
          </p:txBody>
        </p:sp>
      </p:grpSp>
      <p:sp>
        <p:nvSpPr>
          <p:cNvPr id="13" name="TextBox 9">
            <a:extLst>
              <a:ext uri="{FF2B5EF4-FFF2-40B4-BE49-F238E27FC236}">
                <a16:creationId xmlns:a16="http://schemas.microsoft.com/office/drawing/2014/main" id="{389B502F-65E3-786D-9211-00C686F2CB60}"/>
              </a:ext>
            </a:extLst>
          </p:cNvPr>
          <p:cNvSpPr txBox="1"/>
          <p:nvPr/>
        </p:nvSpPr>
        <p:spPr>
          <a:xfrm>
            <a:off x="3598804" y="3683239"/>
            <a:ext cx="3132195" cy="741485"/>
          </a:xfrm>
          <a:prstGeom prst="rect">
            <a:avLst/>
          </a:prstGeom>
        </p:spPr>
        <p:txBody>
          <a:bodyPr wrap="square" lIns="0" tIns="0" rIns="0" bIns="0" rtlCol="0" anchor="t">
            <a:spAutoFit/>
          </a:bodyPr>
          <a:lstStyle/>
          <a:p>
            <a:pPr>
              <a:lnSpc>
                <a:spcPts val="6250"/>
              </a:lnSpc>
            </a:pPr>
            <a:r>
              <a:rPr lang="nb-NO" sz="4667" dirty="0">
                <a:solidFill>
                  <a:srgbClr val="009498"/>
                </a:solidFill>
                <a:latin typeface="Myriad Pro" panose="020B0503030403020204" pitchFamily="34" charset="0"/>
              </a:rPr>
              <a:t>Cons </a:t>
            </a:r>
          </a:p>
        </p:txBody>
      </p:sp>
      <p:sp>
        <p:nvSpPr>
          <p:cNvPr id="15" name="Avrundet rektangel 14">
            <a:extLst>
              <a:ext uri="{FF2B5EF4-FFF2-40B4-BE49-F238E27FC236}">
                <a16:creationId xmlns:a16="http://schemas.microsoft.com/office/drawing/2014/main" id="{04925B64-07C9-80C9-0264-9FCE614B8AE2}"/>
              </a:ext>
            </a:extLst>
          </p:cNvPr>
          <p:cNvSpPr/>
          <p:nvPr/>
        </p:nvSpPr>
        <p:spPr>
          <a:xfrm rot="5400000">
            <a:off x="8153823" y="3060700"/>
            <a:ext cx="6223279" cy="736599"/>
          </a:xfrm>
          <a:prstGeom prst="roundRect">
            <a:avLst>
              <a:gd name="adj" fmla="val 50000"/>
            </a:avLst>
          </a:prstGeom>
          <a:solidFill>
            <a:srgbClr val="06878B"/>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1" name="Ellipse 10">
            <a:extLst>
              <a:ext uri="{FF2B5EF4-FFF2-40B4-BE49-F238E27FC236}">
                <a16:creationId xmlns:a16="http://schemas.microsoft.com/office/drawing/2014/main" id="{497956C1-8E1B-05A6-8B4C-745C7D28DEE0}"/>
              </a:ext>
            </a:extLst>
          </p:cNvPr>
          <p:cNvSpPr/>
          <p:nvPr/>
        </p:nvSpPr>
        <p:spPr>
          <a:xfrm>
            <a:off x="10897162" y="955066"/>
            <a:ext cx="736598" cy="726521"/>
          </a:xfrm>
          <a:prstGeom prst="ellipse">
            <a:avLst/>
          </a:prstGeom>
          <a:solidFill>
            <a:srgbClr val="90D581"/>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9" name="Bilde 8" descr="Et bilde som inneholder symbol, Grafikk, design, kreativitet&#10;&#10;Automatisk generert beskrivelse">
            <a:extLst>
              <a:ext uri="{FF2B5EF4-FFF2-40B4-BE49-F238E27FC236}">
                <a16:creationId xmlns:a16="http://schemas.microsoft.com/office/drawing/2014/main" id="{B109AA3F-01BA-C1CC-1110-D5FC6DDD6998}"/>
              </a:ext>
            </a:extLst>
          </p:cNvPr>
          <p:cNvPicPr>
            <a:picLocks noChangeAspect="1"/>
          </p:cNvPicPr>
          <p:nvPr/>
        </p:nvPicPr>
        <p:blipFill rotWithShape="1">
          <a:blip r:embed="rId3">
            <a:duotone>
              <a:prstClr val="black"/>
              <a:schemeClr val="accent3">
                <a:tint val="45000"/>
                <a:satMod val="400000"/>
              </a:schemeClr>
            </a:duotone>
          </a:blip>
          <a:srcRect l="47620"/>
          <a:stretch/>
        </p:blipFill>
        <p:spPr>
          <a:xfrm>
            <a:off x="253642" y="4039696"/>
            <a:ext cx="858131" cy="2057400"/>
          </a:xfrm>
          <a:prstGeom prst="rect">
            <a:avLst/>
          </a:prstGeom>
          <a:noFill/>
        </p:spPr>
      </p:pic>
      <p:pic>
        <p:nvPicPr>
          <p:cNvPr id="10" name="Bilde 9" descr="Et bilde som inneholder symbol, Grafikk, design, kreativitet&#10;&#10;Automatisk generert beskrivelse">
            <a:extLst>
              <a:ext uri="{FF2B5EF4-FFF2-40B4-BE49-F238E27FC236}">
                <a16:creationId xmlns:a16="http://schemas.microsoft.com/office/drawing/2014/main" id="{BAD44CC7-03C9-51E4-BC0E-DBE0BE1F4DE5}"/>
              </a:ext>
            </a:extLst>
          </p:cNvPr>
          <p:cNvPicPr>
            <a:picLocks noChangeAspect="1"/>
          </p:cNvPicPr>
          <p:nvPr/>
        </p:nvPicPr>
        <p:blipFill rotWithShape="1">
          <a:blip r:embed="rId3"/>
          <a:srcRect r="48632"/>
          <a:stretch/>
        </p:blipFill>
        <p:spPr>
          <a:xfrm>
            <a:off x="372971" y="760904"/>
            <a:ext cx="841557" cy="2057400"/>
          </a:xfrm>
          <a:prstGeom prst="rect">
            <a:avLst/>
          </a:prstGeom>
        </p:spPr>
      </p:pic>
      <p:pic>
        <p:nvPicPr>
          <p:cNvPr id="6" name="Bilde 5" descr="Et bilde som inneholder skjermbilde, clip art, design&#10;&#10;Automatisk generert beskrivelse">
            <a:extLst>
              <a:ext uri="{FF2B5EF4-FFF2-40B4-BE49-F238E27FC236}">
                <a16:creationId xmlns:a16="http://schemas.microsoft.com/office/drawing/2014/main" id="{85332F92-27BF-9ADF-0F4C-78334D60DF03}"/>
              </a:ext>
            </a:extLst>
          </p:cNvPr>
          <p:cNvPicPr>
            <a:picLocks noChangeAspect="1"/>
          </p:cNvPicPr>
          <p:nvPr/>
        </p:nvPicPr>
        <p:blipFill>
          <a:blip r:embed="rId4"/>
          <a:stretch>
            <a:fillRect/>
          </a:stretch>
        </p:blipFill>
        <p:spPr>
          <a:xfrm>
            <a:off x="8695584" y="4064198"/>
            <a:ext cx="1689100" cy="1689100"/>
          </a:xfrm>
          <a:prstGeom prst="rect">
            <a:avLst/>
          </a:prstGeom>
        </p:spPr>
      </p:pic>
      <p:pic>
        <p:nvPicPr>
          <p:cNvPr id="8" name="Bilde 7" descr="Et bilde som inneholder clip art, Grafikk, grafisk design, illustrasjon&#10;&#10;Automatisk generert beskrivelse">
            <a:extLst>
              <a:ext uri="{FF2B5EF4-FFF2-40B4-BE49-F238E27FC236}">
                <a16:creationId xmlns:a16="http://schemas.microsoft.com/office/drawing/2014/main" id="{B0EC5F7B-CE35-196C-8AB1-6E158F58CFAB}"/>
              </a:ext>
            </a:extLst>
          </p:cNvPr>
          <p:cNvPicPr>
            <a:picLocks noChangeAspect="1"/>
          </p:cNvPicPr>
          <p:nvPr/>
        </p:nvPicPr>
        <p:blipFill>
          <a:blip r:embed="rId5"/>
          <a:stretch>
            <a:fillRect/>
          </a:stretch>
        </p:blipFill>
        <p:spPr>
          <a:xfrm>
            <a:off x="8488833" y="955066"/>
            <a:ext cx="2100126" cy="1838737"/>
          </a:xfrm>
          <a:prstGeom prst="rect">
            <a:avLst/>
          </a:prstGeom>
        </p:spPr>
      </p:pic>
    </p:spTree>
    <p:extLst>
      <p:ext uri="{BB962C8B-B14F-4D97-AF65-F5344CB8AC3E}">
        <p14:creationId xmlns:p14="http://schemas.microsoft.com/office/powerpoint/2010/main" val="294547117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5" name="Avrundet rektangel 4">
            <a:extLst>
              <a:ext uri="{FF2B5EF4-FFF2-40B4-BE49-F238E27FC236}">
                <a16:creationId xmlns:a16="http://schemas.microsoft.com/office/drawing/2014/main" id="{4A0A6A3F-4A2F-A078-AEEB-A9DD478E5D56}"/>
              </a:ext>
            </a:extLst>
          </p:cNvPr>
          <p:cNvSpPr/>
          <p:nvPr/>
        </p:nvSpPr>
        <p:spPr>
          <a:xfrm>
            <a:off x="1317447" y="3600081"/>
            <a:ext cx="6965552" cy="2936631"/>
          </a:xfrm>
          <a:prstGeom prst="roundRect">
            <a:avLst/>
          </a:prstGeom>
          <a:solidFill>
            <a:srgbClr val="EE6F7C"/>
          </a:solidFill>
          <a:ln>
            <a:noFill/>
          </a:ln>
        </p:spPr>
        <p:txBody>
          <a:bodyPr rtlCol="0" anchor="ctr"/>
          <a:lstStyle/>
          <a:p>
            <a:endParaRPr lang="nb-NO" sz="2800" dirty="0">
              <a:solidFill>
                <a:srgbClr val="009499"/>
              </a:solidFill>
              <a:latin typeface="Myriad Pro" panose="020B0503030403020204" pitchFamily="34" charset="0"/>
            </a:endParaRPr>
          </a:p>
          <a:p>
            <a:pPr marL="304815" indent="-304815">
              <a:buFont typeface="Arial" panose="020B0604020202020204" pitchFamily="34" charset="0"/>
              <a:buChar char="•"/>
            </a:pPr>
            <a:endParaRPr lang="nb-NO" sz="2400" dirty="0">
              <a:solidFill>
                <a:srgbClr val="009499"/>
              </a:solidFill>
              <a:latin typeface="Myriad Pro" panose="020B0503030403020204" pitchFamily="34" charset="0"/>
            </a:endParaRPr>
          </a:p>
          <a:p>
            <a:pPr marL="304815" indent="-304815">
              <a:lnSpc>
                <a:spcPct val="150000"/>
              </a:lnSpc>
              <a:buFont typeface="Arial" panose="020B0604020202020204" pitchFamily="34" charset="0"/>
              <a:buChar char="•"/>
            </a:pPr>
            <a:r>
              <a:rPr lang="en-US" sz="2400" dirty="0" err="1">
                <a:solidFill>
                  <a:srgbClr val="A43F3E"/>
                </a:solidFill>
                <a:latin typeface="Myriad Pro" panose="020B0503030403020204" pitchFamily="34" charset="0"/>
              </a:rPr>
              <a:t>Ekonomiskt</a:t>
            </a:r>
            <a:r>
              <a:rPr lang="en-US" sz="2400" dirty="0">
                <a:solidFill>
                  <a:srgbClr val="A43F3E"/>
                </a:solidFill>
                <a:latin typeface="Myriad Pro" panose="020B0503030403020204" pitchFamily="34" charset="0"/>
              </a:rPr>
              <a:t> </a:t>
            </a:r>
            <a:r>
              <a:rPr lang="en-US" sz="2400" dirty="0" err="1">
                <a:solidFill>
                  <a:srgbClr val="A43F3E"/>
                </a:solidFill>
                <a:latin typeface="Myriad Pro" panose="020B0503030403020204" pitchFamily="34" charset="0"/>
              </a:rPr>
              <a:t>utmanande</a:t>
            </a:r>
            <a:endParaRPr lang="en-US" sz="2400" dirty="0">
              <a:solidFill>
                <a:srgbClr val="A43F3E"/>
              </a:solidFill>
              <a:latin typeface="Myriad Pro" panose="020B0503030403020204" pitchFamily="34" charset="0"/>
            </a:endParaRPr>
          </a:p>
          <a:p>
            <a:pPr marL="304815" indent="-304815">
              <a:lnSpc>
                <a:spcPct val="150000"/>
              </a:lnSpc>
              <a:buFont typeface="Arial" panose="020B0604020202020204" pitchFamily="34" charset="0"/>
              <a:buChar char="•"/>
            </a:pPr>
            <a:r>
              <a:rPr lang="en-US" sz="2400" dirty="0" err="1">
                <a:solidFill>
                  <a:srgbClr val="A43F3E"/>
                </a:solidFill>
                <a:latin typeface="Myriad Pro" panose="020B0503030403020204" pitchFamily="34" charset="0"/>
              </a:rPr>
              <a:t>Transportkostnader</a:t>
            </a:r>
            <a:endParaRPr lang="en-US" sz="2400" dirty="0">
              <a:solidFill>
                <a:srgbClr val="A43F3E"/>
              </a:solidFill>
              <a:latin typeface="Myriad Pro" panose="020B0503030403020204" pitchFamily="34" charset="0"/>
            </a:endParaRPr>
          </a:p>
          <a:p>
            <a:pPr marL="304815" indent="-304815">
              <a:lnSpc>
                <a:spcPct val="150000"/>
              </a:lnSpc>
              <a:buFont typeface="Arial" panose="020B0604020202020204" pitchFamily="34" charset="0"/>
              <a:buChar char="•"/>
            </a:pPr>
            <a:r>
              <a:rPr lang="en-US" sz="2400" dirty="0">
                <a:solidFill>
                  <a:srgbClr val="A43F3E"/>
                </a:solidFill>
                <a:latin typeface="Myriad Pro" panose="020B0503030403020204" pitchFamily="34" charset="0"/>
              </a:rPr>
              <a:t>Risk för </a:t>
            </a:r>
            <a:r>
              <a:rPr lang="en-US" sz="2400" dirty="0" err="1">
                <a:solidFill>
                  <a:srgbClr val="A43F3E"/>
                </a:solidFill>
                <a:latin typeface="Myriad Pro" panose="020B0503030403020204" pitchFamily="34" charset="0"/>
              </a:rPr>
              <a:t>avskogning</a:t>
            </a:r>
            <a:endParaRPr lang="nb-NO" sz="1200" dirty="0">
              <a:solidFill>
                <a:srgbClr val="4A7C28"/>
              </a:solidFill>
              <a:latin typeface="Myriad Pro" panose="020B0503030403020204" pitchFamily="34" charset="0"/>
            </a:endParaRPr>
          </a:p>
        </p:txBody>
      </p:sp>
      <p:grpSp>
        <p:nvGrpSpPr>
          <p:cNvPr id="16" name="Gruppe 15">
            <a:extLst>
              <a:ext uri="{FF2B5EF4-FFF2-40B4-BE49-F238E27FC236}">
                <a16:creationId xmlns:a16="http://schemas.microsoft.com/office/drawing/2014/main" id="{47FE8A69-AC68-3AC4-CA28-EB44EAC2D532}"/>
              </a:ext>
            </a:extLst>
          </p:cNvPr>
          <p:cNvGrpSpPr/>
          <p:nvPr/>
        </p:nvGrpSpPr>
        <p:grpSpPr>
          <a:xfrm>
            <a:off x="1317446" y="406120"/>
            <a:ext cx="6965552" cy="2936631"/>
            <a:chOff x="1598693" y="1337066"/>
            <a:chExt cx="6768426" cy="6301844"/>
          </a:xfrm>
        </p:grpSpPr>
        <p:sp>
          <p:nvSpPr>
            <p:cNvPr id="4" name="Avrundet rektangel 3">
              <a:extLst>
                <a:ext uri="{FF2B5EF4-FFF2-40B4-BE49-F238E27FC236}">
                  <a16:creationId xmlns:a16="http://schemas.microsoft.com/office/drawing/2014/main" id="{7E3E1156-64FA-46F1-14D2-A29AF91E0CF0}"/>
                </a:ext>
              </a:extLst>
            </p:cNvPr>
            <p:cNvSpPr/>
            <p:nvPr/>
          </p:nvSpPr>
          <p:spPr>
            <a:xfrm>
              <a:off x="1598693" y="1337066"/>
              <a:ext cx="6768426" cy="6301844"/>
            </a:xfrm>
            <a:prstGeom prst="roundRect">
              <a:avLst/>
            </a:prstGeom>
            <a:solidFill>
              <a:srgbClr val="02878A"/>
            </a:solidFill>
            <a:ln>
              <a:noFill/>
            </a:ln>
          </p:spPr>
          <p:txBody>
            <a:bodyPr rtlCol="0" anchor="ctr"/>
            <a:lstStyle/>
            <a:p>
              <a:pPr marL="237502" lvl="1">
                <a:lnSpc>
                  <a:spcPts val="3520"/>
                </a:lnSpc>
              </a:pPr>
              <a:endParaRPr lang="nb-NO" sz="1600" dirty="0">
                <a:solidFill>
                  <a:srgbClr val="00949A"/>
                </a:solidFill>
                <a:latin typeface="Myriad Pro" panose="020B0503030403020204" pitchFamily="34" charset="0"/>
              </a:endParaRPr>
            </a:p>
            <a:p>
              <a:pPr marL="237502" lvl="1">
                <a:lnSpc>
                  <a:spcPct val="150000"/>
                </a:lnSpc>
              </a:pPr>
              <a:endParaRPr lang="nb-NO" sz="1600" dirty="0">
                <a:solidFill>
                  <a:srgbClr val="00949A"/>
                </a:solidFill>
                <a:latin typeface="Myriad Pro" panose="020B0503030403020204" pitchFamily="34" charset="0"/>
              </a:endParaRPr>
            </a:p>
            <a:p>
              <a:pPr marL="237502" lvl="1"/>
              <a:endParaRPr lang="nb-NO" sz="2400" dirty="0">
                <a:solidFill>
                  <a:srgbClr val="00949A"/>
                </a:solidFill>
                <a:latin typeface="Myriad Pro" panose="020B0503030403020204" pitchFamily="34" charset="0"/>
              </a:endParaRPr>
            </a:p>
            <a:p>
              <a:pPr marL="542317" lvl="1" indent="-304815">
                <a:lnSpc>
                  <a:spcPct val="150000"/>
                </a:lnSpc>
                <a:buFont typeface="Arial" panose="020B0604020202020204" pitchFamily="34" charset="0"/>
                <a:buChar char="•"/>
              </a:pPr>
              <a:r>
                <a:rPr lang="nb-NO" sz="2400" dirty="0">
                  <a:solidFill>
                    <a:srgbClr val="00949A"/>
                  </a:solidFill>
                  <a:latin typeface="Myriad Pro" panose="020B0503030403020204" pitchFamily="34" charset="0"/>
                </a:rPr>
                <a:t>Utnyttjande av mindre använda resurser</a:t>
              </a:r>
            </a:p>
            <a:p>
              <a:pPr marL="542317" lvl="1" indent="-304815">
                <a:lnSpc>
                  <a:spcPct val="150000"/>
                </a:lnSpc>
                <a:buFont typeface="Arial" panose="020B0604020202020204" pitchFamily="34" charset="0"/>
                <a:buChar char="•"/>
              </a:pPr>
              <a:r>
                <a:rPr lang="nb-NO" sz="2400" dirty="0">
                  <a:solidFill>
                    <a:srgbClr val="00949A"/>
                  </a:solidFill>
                  <a:latin typeface="Myriad Pro" panose="020B0503030403020204" pitchFamily="34" charset="0"/>
                </a:rPr>
                <a:t>Lokalproduktion </a:t>
              </a:r>
            </a:p>
            <a:p>
              <a:pPr marL="542317" lvl="1" indent="-304815">
                <a:lnSpc>
                  <a:spcPct val="150000"/>
                </a:lnSpc>
                <a:buFont typeface="Arial" panose="020B0604020202020204" pitchFamily="34" charset="0"/>
                <a:buChar char="•"/>
              </a:pPr>
              <a:r>
                <a:rPr lang="nb-NO" sz="2400" dirty="0">
                  <a:solidFill>
                    <a:srgbClr val="00949A"/>
                  </a:solidFill>
                  <a:latin typeface="Myriad Pro" panose="020B0503030403020204" pitchFamily="34" charset="0"/>
                </a:rPr>
                <a:t>Miljövänlig  </a:t>
              </a:r>
            </a:p>
            <a:p>
              <a:pPr marL="542317" lvl="1" indent="-304815">
                <a:lnSpc>
                  <a:spcPct val="150000"/>
                </a:lnSpc>
                <a:buFont typeface="Arial" panose="020B0604020202020204" pitchFamily="34" charset="0"/>
                <a:buChar char="•"/>
              </a:pPr>
              <a:endParaRPr lang="nb-NO" sz="1867" dirty="0">
                <a:solidFill>
                  <a:srgbClr val="00949A"/>
                </a:solidFill>
                <a:latin typeface="Myriad Pro" panose="020B0503030403020204" pitchFamily="34" charset="0"/>
              </a:endParaRPr>
            </a:p>
            <a:p>
              <a:pPr marL="542317" lvl="1" indent="-304815">
                <a:lnSpc>
                  <a:spcPts val="3520"/>
                </a:lnSpc>
                <a:buFont typeface="Arial" panose="020B0604020202020204" pitchFamily="34" charset="0"/>
                <a:buChar char="•"/>
              </a:pPr>
              <a:endParaRPr lang="nb-NO" sz="1200" dirty="0">
                <a:solidFill>
                  <a:srgbClr val="00949A"/>
                </a:solidFill>
                <a:latin typeface="Myriad Pro" panose="020B0503030403020204" pitchFamily="34" charset="0"/>
              </a:endParaRPr>
            </a:p>
          </p:txBody>
        </p:sp>
        <p:sp>
          <p:nvSpPr>
            <p:cNvPr id="12" name="TextBox 9">
              <a:extLst>
                <a:ext uri="{FF2B5EF4-FFF2-40B4-BE49-F238E27FC236}">
                  <a16:creationId xmlns:a16="http://schemas.microsoft.com/office/drawing/2014/main" id="{F3F701B4-6219-ACEF-8837-B8681E6C6336}"/>
                </a:ext>
              </a:extLst>
            </p:cNvPr>
            <p:cNvSpPr txBox="1"/>
            <p:nvPr/>
          </p:nvSpPr>
          <p:spPr>
            <a:xfrm>
              <a:off x="3246655" y="1498235"/>
              <a:ext cx="4500910" cy="1591185"/>
            </a:xfrm>
            <a:prstGeom prst="rect">
              <a:avLst/>
            </a:prstGeom>
          </p:spPr>
          <p:txBody>
            <a:bodyPr wrap="square" lIns="0" tIns="0" rIns="0" bIns="0" rtlCol="0" anchor="t">
              <a:spAutoFit/>
            </a:bodyPr>
            <a:lstStyle/>
            <a:p>
              <a:pPr lvl="2">
                <a:lnSpc>
                  <a:spcPts val="6250"/>
                </a:lnSpc>
              </a:pPr>
              <a:r>
                <a:rPr lang="nb-NO" sz="4667" dirty="0">
                  <a:solidFill>
                    <a:srgbClr val="00949A"/>
                  </a:solidFill>
                  <a:latin typeface="Myriad Pro" panose="020B0503030403020204" pitchFamily="34" charset="0"/>
                </a:rPr>
                <a:t>Pros</a:t>
              </a:r>
            </a:p>
          </p:txBody>
        </p:sp>
      </p:grpSp>
      <p:sp>
        <p:nvSpPr>
          <p:cNvPr id="13" name="TextBox 9">
            <a:extLst>
              <a:ext uri="{FF2B5EF4-FFF2-40B4-BE49-F238E27FC236}">
                <a16:creationId xmlns:a16="http://schemas.microsoft.com/office/drawing/2014/main" id="{389B502F-65E3-786D-9211-00C686F2CB60}"/>
              </a:ext>
            </a:extLst>
          </p:cNvPr>
          <p:cNvSpPr txBox="1"/>
          <p:nvPr/>
        </p:nvSpPr>
        <p:spPr>
          <a:xfrm>
            <a:off x="3598804" y="3683239"/>
            <a:ext cx="3741795" cy="741485"/>
          </a:xfrm>
          <a:prstGeom prst="rect">
            <a:avLst/>
          </a:prstGeom>
        </p:spPr>
        <p:txBody>
          <a:bodyPr wrap="square" lIns="0" tIns="0" rIns="0" bIns="0" rtlCol="0" anchor="t">
            <a:spAutoFit/>
          </a:bodyPr>
          <a:lstStyle/>
          <a:p>
            <a:pPr>
              <a:lnSpc>
                <a:spcPts val="6250"/>
              </a:lnSpc>
            </a:pPr>
            <a:r>
              <a:rPr lang="nb-NO" sz="4667" dirty="0">
                <a:solidFill>
                  <a:srgbClr val="A43F3E"/>
                </a:solidFill>
                <a:latin typeface="Myriad Pro" panose="020B0503030403020204" pitchFamily="34" charset="0"/>
              </a:rPr>
              <a:t>Nackdelar</a:t>
            </a:r>
          </a:p>
        </p:txBody>
      </p:sp>
      <p:sp>
        <p:nvSpPr>
          <p:cNvPr id="15" name="Avrundet rektangel 14">
            <a:extLst>
              <a:ext uri="{FF2B5EF4-FFF2-40B4-BE49-F238E27FC236}">
                <a16:creationId xmlns:a16="http://schemas.microsoft.com/office/drawing/2014/main" id="{04925B64-07C9-80C9-0264-9FCE614B8AE2}"/>
              </a:ext>
            </a:extLst>
          </p:cNvPr>
          <p:cNvSpPr/>
          <p:nvPr/>
        </p:nvSpPr>
        <p:spPr>
          <a:xfrm rot="5400000">
            <a:off x="8153823" y="3060700"/>
            <a:ext cx="6223279" cy="736599"/>
          </a:xfrm>
          <a:prstGeom prst="roundRect">
            <a:avLst>
              <a:gd name="adj" fmla="val 50000"/>
            </a:avLst>
          </a:prstGeom>
          <a:solidFill>
            <a:srgbClr val="06878B"/>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1" name="Ellipse 10">
            <a:extLst>
              <a:ext uri="{FF2B5EF4-FFF2-40B4-BE49-F238E27FC236}">
                <a16:creationId xmlns:a16="http://schemas.microsoft.com/office/drawing/2014/main" id="{497956C1-8E1B-05A6-8B4C-745C7D28DEE0}"/>
              </a:ext>
            </a:extLst>
          </p:cNvPr>
          <p:cNvSpPr/>
          <p:nvPr/>
        </p:nvSpPr>
        <p:spPr>
          <a:xfrm>
            <a:off x="10897164" y="5068396"/>
            <a:ext cx="736598" cy="726521"/>
          </a:xfrm>
          <a:prstGeom prst="ellipse">
            <a:avLst/>
          </a:prstGeom>
          <a:solidFill>
            <a:srgbClr val="EE6F7C"/>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9" name="Bilde 8" descr="Et bilde som inneholder symbol, Grafikk, design, kreativitet&#10;&#10;Automatisk generert beskrivelse">
            <a:extLst>
              <a:ext uri="{FF2B5EF4-FFF2-40B4-BE49-F238E27FC236}">
                <a16:creationId xmlns:a16="http://schemas.microsoft.com/office/drawing/2014/main" id="{B109AA3F-01BA-C1CC-1110-D5FC6DDD6998}"/>
              </a:ext>
            </a:extLst>
          </p:cNvPr>
          <p:cNvPicPr>
            <a:picLocks noChangeAspect="1"/>
          </p:cNvPicPr>
          <p:nvPr/>
        </p:nvPicPr>
        <p:blipFill rotWithShape="1">
          <a:blip r:embed="rId3"/>
          <a:srcRect l="47620"/>
          <a:stretch/>
        </p:blipFill>
        <p:spPr>
          <a:xfrm>
            <a:off x="253642" y="4039696"/>
            <a:ext cx="858131" cy="2057400"/>
          </a:xfrm>
          <a:prstGeom prst="rect">
            <a:avLst/>
          </a:prstGeom>
          <a:noFill/>
        </p:spPr>
      </p:pic>
      <p:pic>
        <p:nvPicPr>
          <p:cNvPr id="10" name="Bilde 9" descr="Et bilde som inneholder symbol, Grafikk, design, kreativitet&#10;&#10;Automatisk generert beskrivelse">
            <a:extLst>
              <a:ext uri="{FF2B5EF4-FFF2-40B4-BE49-F238E27FC236}">
                <a16:creationId xmlns:a16="http://schemas.microsoft.com/office/drawing/2014/main" id="{BAD44CC7-03C9-51E4-BC0E-DBE0BE1F4DE5}"/>
              </a:ext>
            </a:extLst>
          </p:cNvPr>
          <p:cNvPicPr>
            <a:picLocks noChangeAspect="1"/>
          </p:cNvPicPr>
          <p:nvPr/>
        </p:nvPicPr>
        <p:blipFill rotWithShape="1">
          <a:blip r:embed="rId3">
            <a:duotone>
              <a:prstClr val="black"/>
              <a:schemeClr val="accent1">
                <a:tint val="45000"/>
                <a:satMod val="400000"/>
              </a:schemeClr>
            </a:duotone>
          </a:blip>
          <a:srcRect r="48632"/>
          <a:stretch/>
        </p:blipFill>
        <p:spPr>
          <a:xfrm>
            <a:off x="372971" y="760904"/>
            <a:ext cx="841557" cy="2057400"/>
          </a:xfrm>
          <a:prstGeom prst="rect">
            <a:avLst/>
          </a:prstGeom>
        </p:spPr>
      </p:pic>
      <p:pic>
        <p:nvPicPr>
          <p:cNvPr id="6" name="Bilde 5" descr="Et bilde som inneholder skjermbilde, clip art, design&#10;&#10;Automatisk generert beskrivelse">
            <a:extLst>
              <a:ext uri="{FF2B5EF4-FFF2-40B4-BE49-F238E27FC236}">
                <a16:creationId xmlns:a16="http://schemas.microsoft.com/office/drawing/2014/main" id="{85332F92-27BF-9ADF-0F4C-78334D60DF03}"/>
              </a:ext>
            </a:extLst>
          </p:cNvPr>
          <p:cNvPicPr>
            <a:picLocks noChangeAspect="1"/>
          </p:cNvPicPr>
          <p:nvPr/>
        </p:nvPicPr>
        <p:blipFill>
          <a:blip r:embed="rId4"/>
          <a:stretch>
            <a:fillRect/>
          </a:stretch>
        </p:blipFill>
        <p:spPr>
          <a:xfrm>
            <a:off x="8695584" y="4064198"/>
            <a:ext cx="1689100" cy="1689100"/>
          </a:xfrm>
          <a:prstGeom prst="rect">
            <a:avLst/>
          </a:prstGeom>
        </p:spPr>
      </p:pic>
      <p:pic>
        <p:nvPicPr>
          <p:cNvPr id="8" name="Bilde 7" descr="Et bilde som inneholder clip art, Grafikk, grafisk design, illustrasjon&#10;&#10;Automatisk generert beskrivelse">
            <a:extLst>
              <a:ext uri="{FF2B5EF4-FFF2-40B4-BE49-F238E27FC236}">
                <a16:creationId xmlns:a16="http://schemas.microsoft.com/office/drawing/2014/main" id="{B0EC5F7B-CE35-196C-8AB1-6E158F58CFAB}"/>
              </a:ext>
            </a:extLst>
          </p:cNvPr>
          <p:cNvPicPr>
            <a:picLocks noChangeAspect="1"/>
          </p:cNvPicPr>
          <p:nvPr/>
        </p:nvPicPr>
        <p:blipFill>
          <a:blip r:embed="rId5"/>
          <a:stretch>
            <a:fillRect/>
          </a:stretch>
        </p:blipFill>
        <p:spPr>
          <a:xfrm>
            <a:off x="8488833" y="955066"/>
            <a:ext cx="2100126" cy="1838737"/>
          </a:xfrm>
          <a:prstGeom prst="rect">
            <a:avLst/>
          </a:prstGeom>
        </p:spPr>
      </p:pic>
    </p:spTree>
    <p:extLst>
      <p:ext uri="{BB962C8B-B14F-4D97-AF65-F5344CB8AC3E}">
        <p14:creationId xmlns:p14="http://schemas.microsoft.com/office/powerpoint/2010/main" val="4257200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2772C97F-D0DD-1C40-8A2E-94404BF2407A}"/>
              </a:ext>
            </a:extLst>
          </p:cNvPr>
          <p:cNvSpPr/>
          <p:nvPr/>
        </p:nvSpPr>
        <p:spPr>
          <a:xfrm>
            <a:off x="58177" y="0"/>
            <a:ext cx="6093866" cy="6859200"/>
          </a:xfrm>
          <a:prstGeom prst="rect">
            <a:avLst/>
          </a:prstGeom>
          <a:solidFill>
            <a:srgbClr val="248587"/>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8" name="TextBox 10">
            <a:extLst>
              <a:ext uri="{FF2B5EF4-FFF2-40B4-BE49-F238E27FC236}">
                <a16:creationId xmlns:a16="http://schemas.microsoft.com/office/drawing/2014/main" id="{7ABD4681-B5DD-F36B-22F5-762779115D7E}"/>
              </a:ext>
            </a:extLst>
          </p:cNvPr>
          <p:cNvSpPr txBox="1"/>
          <p:nvPr/>
        </p:nvSpPr>
        <p:spPr>
          <a:xfrm>
            <a:off x="1219200" y="464943"/>
            <a:ext cx="5474743" cy="826124"/>
          </a:xfrm>
          <a:prstGeom prst="rect">
            <a:avLst/>
          </a:prstGeom>
        </p:spPr>
        <p:txBody>
          <a:bodyPr wrap="square" lIns="0" tIns="0" rIns="0" bIns="0" rtlCol="0" anchor="t">
            <a:spAutoFit/>
          </a:bodyPr>
          <a:lstStyle/>
          <a:p>
            <a:pPr>
              <a:lnSpc>
                <a:spcPts val="6250"/>
              </a:lnSpc>
            </a:pPr>
            <a:r>
              <a:rPr lang="en-US" sz="5896" dirty="0" err="1">
                <a:solidFill>
                  <a:srgbClr val="D0E7DE"/>
                </a:solidFill>
                <a:latin typeface="Myriad Pro" panose="020B0503030403020204" pitchFamily="34" charset="0"/>
              </a:rPr>
              <a:t>Förgasning</a:t>
            </a:r>
            <a:r>
              <a:rPr lang="en-US" sz="5896" dirty="0">
                <a:solidFill>
                  <a:srgbClr val="D0E7DE"/>
                </a:solidFill>
                <a:latin typeface="Myriad Pro" panose="020B0503030403020204" pitchFamily="34" charset="0"/>
              </a:rPr>
              <a:t> </a:t>
            </a:r>
          </a:p>
        </p:txBody>
      </p:sp>
      <p:grpSp>
        <p:nvGrpSpPr>
          <p:cNvPr id="4" name="Gruppe 3">
            <a:extLst>
              <a:ext uri="{FF2B5EF4-FFF2-40B4-BE49-F238E27FC236}">
                <a16:creationId xmlns:a16="http://schemas.microsoft.com/office/drawing/2014/main" id="{B9497E0E-9EC8-6A16-35D0-3D3C67D8B252}"/>
              </a:ext>
            </a:extLst>
          </p:cNvPr>
          <p:cNvGrpSpPr/>
          <p:nvPr/>
        </p:nvGrpSpPr>
        <p:grpSpPr>
          <a:xfrm>
            <a:off x="7052748" y="263083"/>
            <a:ext cx="3378152" cy="3052831"/>
            <a:chOff x="2692824" y="387677"/>
            <a:chExt cx="7098379" cy="6301844"/>
          </a:xfrm>
        </p:grpSpPr>
        <p:sp>
          <p:nvSpPr>
            <p:cNvPr id="5" name="Avrundet rektangel 4">
              <a:extLst>
                <a:ext uri="{FF2B5EF4-FFF2-40B4-BE49-F238E27FC236}">
                  <a16:creationId xmlns:a16="http://schemas.microsoft.com/office/drawing/2014/main" id="{A1372EB2-B07D-CCAB-6732-81168A402A70}"/>
                </a:ext>
              </a:extLst>
            </p:cNvPr>
            <p:cNvSpPr/>
            <p:nvPr/>
          </p:nvSpPr>
          <p:spPr>
            <a:xfrm>
              <a:off x="2857800" y="387677"/>
              <a:ext cx="6768426" cy="6301844"/>
            </a:xfrm>
            <a:prstGeom prst="roundRect">
              <a:avLst/>
            </a:prstGeom>
            <a:solidFill>
              <a:srgbClr val="00787F"/>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237502" lvl="1">
                <a:lnSpc>
                  <a:spcPct val="150000"/>
                </a:lnSpc>
              </a:pPr>
              <a:endParaRPr lang="nb-NO" sz="1600" dirty="0">
                <a:solidFill>
                  <a:srgbClr val="248587"/>
                </a:solidFill>
                <a:latin typeface="Myriad Pro" panose="020B0503030403020204" pitchFamily="34" charset="0"/>
              </a:endParaRPr>
            </a:p>
            <a:p>
              <a:pPr marL="237502" lvl="1"/>
              <a:endParaRPr lang="nb-NO" sz="24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nb-NO" dirty="0">
                  <a:solidFill>
                    <a:srgbClr val="00949A"/>
                  </a:solidFill>
                  <a:latin typeface="Myriad Pro" panose="020B0503030403020204" pitchFamily="34" charset="0"/>
                </a:rPr>
                <a:t>Minskar utsläppen av farliga ämnen  </a:t>
              </a:r>
            </a:p>
            <a:p>
              <a:pPr marL="542317" lvl="1" indent="-304815">
                <a:lnSpc>
                  <a:spcPct val="150000"/>
                </a:lnSpc>
                <a:buFont typeface="Arial" panose="020B0604020202020204" pitchFamily="34" charset="0"/>
                <a:buChar char="•"/>
              </a:pPr>
              <a:r>
                <a:rPr lang="nb-NO" dirty="0">
                  <a:solidFill>
                    <a:srgbClr val="00949A"/>
                  </a:solidFill>
                  <a:latin typeface="Myriad Pro" panose="020B0503030403020204" pitchFamily="34" charset="0"/>
                </a:rPr>
                <a:t>Utnyttjar avfall på ett positivt sätt </a:t>
              </a:r>
            </a:p>
            <a:p>
              <a:pPr marL="542317" lvl="1" indent="-304815">
                <a:lnSpc>
                  <a:spcPct val="150000"/>
                </a:lnSpc>
                <a:buFont typeface="Arial" panose="020B0604020202020204" pitchFamily="34" charset="0"/>
                <a:buChar char="•"/>
              </a:pPr>
              <a:r>
                <a:rPr lang="nb-NO" dirty="0">
                  <a:solidFill>
                    <a:srgbClr val="00949A"/>
                  </a:solidFill>
                  <a:latin typeface="Myriad Pro" panose="020B0503030403020204" pitchFamily="34" charset="0"/>
                </a:rPr>
                <a:t> Återvinningsbara metaller </a:t>
              </a:r>
            </a:p>
            <a:p>
              <a:pPr marL="542317" lvl="1" indent="-304815">
                <a:lnSpc>
                  <a:spcPct val="150000"/>
                </a:lnSpc>
                <a:buFont typeface="Arial" panose="020B0604020202020204" pitchFamily="34" charset="0"/>
                <a:buChar char="•"/>
              </a:pPr>
              <a:endParaRPr lang="nb-NO" sz="1867" dirty="0">
                <a:solidFill>
                  <a:srgbClr val="4A7C28"/>
                </a:solidFill>
                <a:latin typeface="Myriad Pro" panose="020B0503030403020204" pitchFamily="34" charset="0"/>
              </a:endParaRP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6" name="TextBox 9">
              <a:extLst>
                <a:ext uri="{FF2B5EF4-FFF2-40B4-BE49-F238E27FC236}">
                  <a16:creationId xmlns:a16="http://schemas.microsoft.com/office/drawing/2014/main" id="{14CF4244-645C-669C-A60F-BFAB978CA929}"/>
                </a:ext>
              </a:extLst>
            </p:cNvPr>
            <p:cNvSpPr txBox="1"/>
            <p:nvPr/>
          </p:nvSpPr>
          <p:spPr>
            <a:xfrm>
              <a:off x="2692824" y="387677"/>
              <a:ext cx="7098379" cy="1466557"/>
            </a:xfrm>
            <a:prstGeom prst="rect">
              <a:avLst/>
            </a:prstGeom>
          </p:spPr>
          <p:txBody>
            <a:bodyPr wrap="square" lIns="0" tIns="0" rIns="0" bIns="0" rtlCol="0" anchor="t">
              <a:spAutoFit/>
            </a:bodyPr>
            <a:lstStyle/>
            <a:p>
              <a:pPr lvl="2">
                <a:lnSpc>
                  <a:spcPts val="6250"/>
                </a:lnSpc>
              </a:pPr>
              <a:r>
                <a:rPr lang="nb-NO" sz="3600" dirty="0">
                  <a:solidFill>
                    <a:srgbClr val="00949A"/>
                  </a:solidFill>
                  <a:latin typeface="Myriad Pro" panose="020B0503030403020204" pitchFamily="34" charset="0"/>
                </a:rPr>
                <a:t>Fördelar</a:t>
              </a:r>
            </a:p>
          </p:txBody>
        </p:sp>
      </p:grpSp>
      <p:pic>
        <p:nvPicPr>
          <p:cNvPr id="8" name="Bilde 7" descr="Et bilde som inneholder symbol, Grafikk, design, kreativitet&#10;&#10;Automatisk generert beskrivelse">
            <a:extLst>
              <a:ext uri="{FF2B5EF4-FFF2-40B4-BE49-F238E27FC236}">
                <a16:creationId xmlns:a16="http://schemas.microsoft.com/office/drawing/2014/main" id="{44178D5C-6CE7-CFEB-B930-6D4AC45C74EB}"/>
              </a:ext>
            </a:extLst>
          </p:cNvPr>
          <p:cNvPicPr>
            <a:picLocks noChangeAspect="1"/>
          </p:cNvPicPr>
          <p:nvPr/>
        </p:nvPicPr>
        <p:blipFill rotWithShape="1">
          <a:blip r:embed="rId3">
            <a:duotone>
              <a:prstClr val="black"/>
              <a:schemeClr val="accent3">
                <a:tint val="45000"/>
                <a:satMod val="400000"/>
              </a:schemeClr>
            </a:duotone>
          </a:blip>
          <a:srcRect l="47620"/>
          <a:stretch/>
        </p:blipFill>
        <p:spPr>
          <a:xfrm>
            <a:off x="6197208" y="4282327"/>
            <a:ext cx="731861" cy="1754663"/>
          </a:xfrm>
          <a:prstGeom prst="rect">
            <a:avLst/>
          </a:prstGeom>
          <a:noFill/>
        </p:spPr>
      </p:pic>
      <p:sp>
        <p:nvSpPr>
          <p:cNvPr id="13" name="Avrundet rektangel 12">
            <a:extLst>
              <a:ext uri="{FF2B5EF4-FFF2-40B4-BE49-F238E27FC236}">
                <a16:creationId xmlns:a16="http://schemas.microsoft.com/office/drawing/2014/main" id="{860D4CA3-86F5-EDCE-A609-88466E8B774B}"/>
              </a:ext>
            </a:extLst>
          </p:cNvPr>
          <p:cNvSpPr/>
          <p:nvPr/>
        </p:nvSpPr>
        <p:spPr>
          <a:xfrm>
            <a:off x="7131261" y="3542086"/>
            <a:ext cx="3221126" cy="3052831"/>
          </a:xfrm>
          <a:prstGeom prst="roundRect">
            <a:avLst/>
          </a:prstGeom>
          <a:solidFill>
            <a:srgbClr val="00787F"/>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237502" lvl="1"/>
            <a:endParaRPr lang="nb-NO" sz="2000" dirty="0">
              <a:solidFill>
                <a:srgbClr val="4A7C28"/>
              </a:solidFill>
              <a:latin typeface="Myriad Pro" panose="020B0503030403020204" pitchFamily="34" charset="0"/>
            </a:endParaRPr>
          </a:p>
          <a:p>
            <a:pPr marL="237502" lvl="1"/>
            <a:endParaRPr lang="nb-NO" sz="20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nb-NO" dirty="0">
                <a:solidFill>
                  <a:srgbClr val="00949A"/>
                </a:solidFill>
                <a:latin typeface="Myriad Pro" panose="020B0503030403020204" pitchFamily="34" charset="0"/>
              </a:rPr>
              <a:t>Låg energitäthet  </a:t>
            </a:r>
          </a:p>
          <a:p>
            <a:pPr marL="542317" lvl="1" indent="-304815">
              <a:lnSpc>
                <a:spcPct val="150000"/>
              </a:lnSpc>
              <a:buFont typeface="Arial" panose="020B0604020202020204" pitchFamily="34" charset="0"/>
              <a:buChar char="•"/>
            </a:pPr>
            <a:r>
              <a:rPr lang="nb-NO" dirty="0">
                <a:solidFill>
                  <a:srgbClr val="00949A"/>
                </a:solidFill>
                <a:latin typeface="Myriad Pro" panose="020B0503030403020204" pitchFamily="34" charset="0"/>
              </a:rPr>
              <a:t>Komplicerad process</a:t>
            </a:r>
          </a:p>
          <a:p>
            <a:pPr marL="542317" lvl="1" indent="-304815">
              <a:lnSpc>
                <a:spcPct val="150000"/>
              </a:lnSpc>
              <a:buFont typeface="Arial" panose="020B0604020202020204" pitchFamily="34" charset="0"/>
              <a:buChar char="•"/>
            </a:pPr>
            <a:endParaRPr lang="nb-NO" sz="1867" dirty="0">
              <a:solidFill>
                <a:srgbClr val="4A7C28"/>
              </a:solidFill>
              <a:latin typeface="Myriad Pro" panose="020B0503030403020204" pitchFamily="34" charset="0"/>
            </a:endParaRP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14" name="TextBox 9">
            <a:extLst>
              <a:ext uri="{FF2B5EF4-FFF2-40B4-BE49-F238E27FC236}">
                <a16:creationId xmlns:a16="http://schemas.microsoft.com/office/drawing/2014/main" id="{738BA51F-2D2C-CC34-6561-405942B141C4}"/>
              </a:ext>
            </a:extLst>
          </p:cNvPr>
          <p:cNvSpPr txBox="1"/>
          <p:nvPr/>
        </p:nvSpPr>
        <p:spPr>
          <a:xfrm>
            <a:off x="6974235" y="3606979"/>
            <a:ext cx="3378152" cy="710451"/>
          </a:xfrm>
          <a:prstGeom prst="rect">
            <a:avLst/>
          </a:prstGeom>
        </p:spPr>
        <p:txBody>
          <a:bodyPr wrap="square" lIns="0" tIns="0" rIns="0" bIns="0" rtlCol="0" anchor="t">
            <a:spAutoFit/>
          </a:bodyPr>
          <a:lstStyle/>
          <a:p>
            <a:pPr lvl="2">
              <a:lnSpc>
                <a:spcPts val="6250"/>
              </a:lnSpc>
            </a:pPr>
            <a:r>
              <a:rPr lang="nb-NO" sz="3600" dirty="0">
                <a:solidFill>
                  <a:srgbClr val="00949A"/>
                </a:solidFill>
                <a:latin typeface="Myriad Pro" panose="020B0503030403020204" pitchFamily="34" charset="0"/>
              </a:rPr>
              <a:t>Nackdelar </a:t>
            </a:r>
          </a:p>
        </p:txBody>
      </p:sp>
      <p:sp>
        <p:nvSpPr>
          <p:cNvPr id="15" name="Avrundet rektangel 14">
            <a:extLst>
              <a:ext uri="{FF2B5EF4-FFF2-40B4-BE49-F238E27FC236}">
                <a16:creationId xmlns:a16="http://schemas.microsoft.com/office/drawing/2014/main" id="{6A4DF786-E8FD-B531-6B12-BEB84D2DA02D}"/>
              </a:ext>
            </a:extLst>
          </p:cNvPr>
          <p:cNvSpPr/>
          <p:nvPr/>
        </p:nvSpPr>
        <p:spPr>
          <a:xfrm rot="5400000">
            <a:off x="8229460" y="3173786"/>
            <a:ext cx="6223279" cy="736599"/>
          </a:xfrm>
          <a:prstGeom prst="roundRect">
            <a:avLst>
              <a:gd name="adj" fmla="val 50000"/>
            </a:avLst>
          </a:prstGeom>
          <a:solidFill>
            <a:srgbClr val="007880"/>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6" name="Ellipse 15">
            <a:extLst>
              <a:ext uri="{FF2B5EF4-FFF2-40B4-BE49-F238E27FC236}">
                <a16:creationId xmlns:a16="http://schemas.microsoft.com/office/drawing/2014/main" id="{DCCC9911-B2F2-62A2-6B18-50DC35418C1C}"/>
              </a:ext>
            </a:extLst>
          </p:cNvPr>
          <p:cNvSpPr/>
          <p:nvPr/>
        </p:nvSpPr>
        <p:spPr>
          <a:xfrm>
            <a:off x="10972800" y="3124547"/>
            <a:ext cx="736598" cy="726521"/>
          </a:xfrm>
          <a:prstGeom prst="ellipse">
            <a:avLst/>
          </a:prstGeom>
          <a:solidFill>
            <a:srgbClr val="007075"/>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17" name="Bilde 16" descr="Et bilde som inneholder symbol, Grafikk, design, kreativitet&#10;&#10;Automatisk generert beskrivelse">
            <a:extLst>
              <a:ext uri="{FF2B5EF4-FFF2-40B4-BE49-F238E27FC236}">
                <a16:creationId xmlns:a16="http://schemas.microsoft.com/office/drawing/2014/main" id="{9F4E1D33-1034-4F6C-6387-ACA903ECE2AC}"/>
              </a:ext>
            </a:extLst>
          </p:cNvPr>
          <p:cNvPicPr>
            <a:picLocks noChangeAspect="1"/>
          </p:cNvPicPr>
          <p:nvPr/>
        </p:nvPicPr>
        <p:blipFill rotWithShape="1">
          <a:blip r:embed="rId3">
            <a:duotone>
              <a:prstClr val="black"/>
              <a:schemeClr val="accent6">
                <a:tint val="45000"/>
                <a:satMod val="400000"/>
              </a:schemeClr>
            </a:duotone>
          </a:blip>
          <a:srcRect r="48632"/>
          <a:stretch/>
        </p:blipFill>
        <p:spPr>
          <a:xfrm>
            <a:off x="6374360" y="783107"/>
            <a:ext cx="736364" cy="1800228"/>
          </a:xfrm>
          <a:prstGeom prst="rect">
            <a:avLst/>
          </a:prstGeom>
        </p:spPr>
      </p:pic>
      <p:graphicFrame>
        <p:nvGraphicFramePr>
          <p:cNvPr id="38" name="Diagram 37">
            <a:extLst>
              <a:ext uri="{FF2B5EF4-FFF2-40B4-BE49-F238E27FC236}">
                <a16:creationId xmlns:a16="http://schemas.microsoft.com/office/drawing/2014/main" id="{7D35A27E-24AC-2CBD-8573-299C134EB892}"/>
              </a:ext>
            </a:extLst>
          </p:cNvPr>
          <p:cNvGraphicFramePr/>
          <p:nvPr>
            <p:extLst>
              <p:ext uri="{D42A27DB-BD31-4B8C-83A1-F6EECF244321}">
                <p14:modId xmlns:p14="http://schemas.microsoft.com/office/powerpoint/2010/main" val="2650039145"/>
              </p:ext>
            </p:extLst>
          </p:nvPr>
        </p:nvGraphicFramePr>
        <p:xfrm>
          <a:off x="666941" y="1683221"/>
          <a:ext cx="4799553" cy="22159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7" name="Gruppe 36">
            <a:extLst>
              <a:ext uri="{FF2B5EF4-FFF2-40B4-BE49-F238E27FC236}">
                <a16:creationId xmlns:a16="http://schemas.microsoft.com/office/drawing/2014/main" id="{F2BA6BDE-2B37-AB6E-7705-C8BF34FA732B}"/>
              </a:ext>
            </a:extLst>
          </p:cNvPr>
          <p:cNvGrpSpPr/>
          <p:nvPr/>
        </p:nvGrpSpPr>
        <p:grpSpPr>
          <a:xfrm>
            <a:off x="362247" y="4314141"/>
            <a:ext cx="5485725" cy="2130129"/>
            <a:chOff x="405394" y="4417208"/>
            <a:chExt cx="5485725" cy="2130129"/>
          </a:xfrm>
        </p:grpSpPr>
        <p:grpSp>
          <p:nvGrpSpPr>
            <p:cNvPr id="20" name="Gruppe 19">
              <a:extLst>
                <a:ext uri="{FF2B5EF4-FFF2-40B4-BE49-F238E27FC236}">
                  <a16:creationId xmlns:a16="http://schemas.microsoft.com/office/drawing/2014/main" id="{FE18BD5D-5757-BF29-D0FB-507AA5AE3CD3}"/>
                </a:ext>
              </a:extLst>
            </p:cNvPr>
            <p:cNvGrpSpPr/>
            <p:nvPr/>
          </p:nvGrpSpPr>
          <p:grpSpPr>
            <a:xfrm rot="5400000">
              <a:off x="1521506" y="3301097"/>
              <a:ext cx="2130128" cy="4362352"/>
              <a:chOff x="9517521" y="2029596"/>
              <a:chExt cx="2256401" cy="4620947"/>
            </a:xfrm>
          </p:grpSpPr>
          <p:sp>
            <p:nvSpPr>
              <p:cNvPr id="21" name="TekstSylinder 20">
                <a:extLst>
                  <a:ext uri="{FF2B5EF4-FFF2-40B4-BE49-F238E27FC236}">
                    <a16:creationId xmlns:a16="http://schemas.microsoft.com/office/drawing/2014/main" id="{8EB9D8F8-AA2A-CF9C-B873-D644B42F5A95}"/>
                  </a:ext>
                </a:extLst>
              </p:cNvPr>
              <p:cNvSpPr txBox="1"/>
              <p:nvPr/>
            </p:nvSpPr>
            <p:spPr>
              <a:xfrm>
                <a:off x="11544349" y="202959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sp>
            <p:nvSpPr>
              <p:cNvPr id="29" name="Ellipse 28">
                <a:extLst>
                  <a:ext uri="{FF2B5EF4-FFF2-40B4-BE49-F238E27FC236}">
                    <a16:creationId xmlns:a16="http://schemas.microsoft.com/office/drawing/2014/main" id="{84F7BD46-30C4-107C-DBDA-C55613591FE8}"/>
                  </a:ext>
                </a:extLst>
              </p:cNvPr>
              <p:cNvSpPr/>
              <p:nvPr/>
            </p:nvSpPr>
            <p:spPr>
              <a:xfrm>
                <a:off x="9517521" y="4519256"/>
                <a:ext cx="2131286" cy="2131287"/>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3" name="Bilde 22" descr="Et bilde som inneholder clip art, Grafikk, kreativitet, design&#10;&#10;Automatisk generert beskrivelse">
                <a:extLst>
                  <a:ext uri="{FF2B5EF4-FFF2-40B4-BE49-F238E27FC236}">
                    <a16:creationId xmlns:a16="http://schemas.microsoft.com/office/drawing/2014/main" id="{EFFED12F-1CEA-1124-7514-F00CE4716D4F}"/>
                  </a:ext>
                </a:extLst>
              </p:cNvPr>
              <p:cNvPicPr>
                <a:picLocks noChangeAspect="1"/>
              </p:cNvPicPr>
              <p:nvPr/>
            </p:nvPicPr>
            <p:blipFill>
              <a:blip r:embed="rId9"/>
              <a:stretch>
                <a:fillRect/>
              </a:stretch>
            </p:blipFill>
            <p:spPr>
              <a:xfrm rot="16200000">
                <a:off x="9834877" y="3411478"/>
                <a:ext cx="525658" cy="614406"/>
              </a:xfrm>
              <a:prstGeom prst="rect">
                <a:avLst/>
              </a:prstGeom>
            </p:spPr>
          </p:pic>
          <p:pic>
            <p:nvPicPr>
              <p:cNvPr id="28" name="Bilde 27" descr="Et bilde som inneholder design, kunst&#10;&#10;Automatisk generert beskrivelse">
                <a:extLst>
                  <a:ext uri="{FF2B5EF4-FFF2-40B4-BE49-F238E27FC236}">
                    <a16:creationId xmlns:a16="http://schemas.microsoft.com/office/drawing/2014/main" id="{B16D2144-F5FE-974E-6919-99220526EBF6}"/>
                  </a:ext>
                </a:extLst>
              </p:cNvPr>
              <p:cNvPicPr>
                <a:picLocks noChangeAspect="1"/>
              </p:cNvPicPr>
              <p:nvPr/>
            </p:nvPicPr>
            <p:blipFill>
              <a:blip r:embed="rId10"/>
              <a:stretch>
                <a:fillRect/>
              </a:stretch>
            </p:blipFill>
            <p:spPr>
              <a:xfrm rot="16200000">
                <a:off x="9897048" y="5173488"/>
                <a:ext cx="1222234" cy="812585"/>
              </a:xfrm>
              <a:prstGeom prst="rect">
                <a:avLst/>
              </a:prstGeom>
            </p:spPr>
          </p:pic>
          <p:sp>
            <p:nvSpPr>
              <p:cNvPr id="25" name="Pil høyre 24">
                <a:extLst>
                  <a:ext uri="{FF2B5EF4-FFF2-40B4-BE49-F238E27FC236}">
                    <a16:creationId xmlns:a16="http://schemas.microsoft.com/office/drawing/2014/main" id="{3CB5365B-BAA3-EA43-1A17-AAAEC62EF0D5}"/>
                  </a:ext>
                </a:extLst>
              </p:cNvPr>
              <p:cNvSpPr/>
              <p:nvPr/>
            </p:nvSpPr>
            <p:spPr>
              <a:xfrm rot="16200000">
                <a:off x="10016824" y="3522765"/>
                <a:ext cx="1132679" cy="391831"/>
              </a:xfrm>
              <a:prstGeom prst="rightArrow">
                <a:avLst>
                  <a:gd name="adj1" fmla="val 43303"/>
                  <a:gd name="adj2" fmla="val 75282"/>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6" name="TekstSylinder 25">
                <a:extLst>
                  <a:ext uri="{FF2B5EF4-FFF2-40B4-BE49-F238E27FC236}">
                    <a16:creationId xmlns:a16="http://schemas.microsoft.com/office/drawing/2014/main" id="{F9BC674C-DB3F-0B9D-6114-6458D5C60B3F}"/>
                  </a:ext>
                </a:extLst>
              </p:cNvPr>
              <p:cNvSpPr txBox="1"/>
              <p:nvPr/>
            </p:nvSpPr>
            <p:spPr>
              <a:xfrm rot="16200000">
                <a:off x="10159314" y="3562107"/>
                <a:ext cx="1459990" cy="358623"/>
              </a:xfrm>
              <a:prstGeom prst="rect">
                <a:avLst/>
              </a:prstGeom>
              <a:noFill/>
            </p:spPr>
            <p:txBody>
              <a:bodyPr wrap="square" rtlCol="0">
                <a:spAutoFit/>
              </a:bodyPr>
              <a:lstStyle/>
              <a:p>
                <a:r>
                  <a:rPr lang="nb-NO" sz="1600" b="1" dirty="0">
                    <a:solidFill>
                      <a:schemeClr val="bg1"/>
                    </a:solidFill>
                    <a:latin typeface="Myriad Pro" panose="020B0503030403020204" pitchFamily="34" charset="0"/>
                    <a:cs typeface="Calibri" panose="020F0502020204030204" pitchFamily="34" charset="0"/>
                  </a:rPr>
                  <a:t>800 - 1000</a:t>
                </a:r>
                <a:r>
                  <a:rPr lang="nb-NO" sz="1600" b="1" dirty="0">
                    <a:solidFill>
                      <a:schemeClr val="bg1"/>
                    </a:solidFill>
                    <a:effectLst/>
                    <a:latin typeface="Myriad Pro" panose="020B0503030403020204" pitchFamily="34" charset="0"/>
                    <a:cs typeface="Calibri" panose="020F0502020204030204" pitchFamily="34" charset="0"/>
                  </a:rPr>
                  <a:t>°</a:t>
                </a:r>
                <a:r>
                  <a:rPr lang="nb-NO" sz="1600" b="1" dirty="0">
                    <a:solidFill>
                      <a:schemeClr val="bg1"/>
                    </a:solidFill>
                    <a:latin typeface="Myriad Pro" panose="020B0503030403020204" pitchFamily="34" charset="0"/>
                    <a:cs typeface="Calibri" panose="020F0502020204030204" pitchFamily="34" charset="0"/>
                  </a:rPr>
                  <a:t>C</a:t>
                </a:r>
              </a:p>
            </p:txBody>
          </p:sp>
        </p:grpSp>
        <p:sp>
          <p:nvSpPr>
            <p:cNvPr id="35" name="Ellipse 34">
              <a:extLst>
                <a:ext uri="{FF2B5EF4-FFF2-40B4-BE49-F238E27FC236}">
                  <a16:creationId xmlns:a16="http://schemas.microsoft.com/office/drawing/2014/main" id="{F443BC4E-80D3-206C-A4FE-46189533BCDD}"/>
                </a:ext>
              </a:extLst>
            </p:cNvPr>
            <p:cNvSpPr/>
            <p:nvPr/>
          </p:nvSpPr>
          <p:spPr>
            <a:xfrm>
              <a:off x="3879103" y="4417208"/>
              <a:ext cx="2012016" cy="2012017"/>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36" name="Bilde 35" descr="Et bilde som inneholder tegnefilm, flaske&#10;&#10;Automatisk generert beskrivelse">
              <a:extLst>
                <a:ext uri="{FF2B5EF4-FFF2-40B4-BE49-F238E27FC236}">
                  <a16:creationId xmlns:a16="http://schemas.microsoft.com/office/drawing/2014/main" id="{E74610D6-1203-C495-1B1C-583E0598EAF8}"/>
                </a:ext>
              </a:extLst>
            </p:cNvPr>
            <p:cNvPicPr>
              <a:picLocks noChangeAspect="1"/>
            </p:cNvPicPr>
            <p:nvPr/>
          </p:nvPicPr>
          <p:blipFill>
            <a:blip r:embed="rId11"/>
            <a:stretch>
              <a:fillRect/>
            </a:stretch>
          </p:blipFill>
          <p:spPr>
            <a:xfrm>
              <a:off x="4498498" y="4684430"/>
              <a:ext cx="774930" cy="1335520"/>
            </a:xfrm>
            <a:prstGeom prst="rect">
              <a:avLst/>
            </a:prstGeom>
          </p:spPr>
        </p:pic>
      </p:grpSp>
    </p:spTree>
    <p:extLst>
      <p:ext uri="{BB962C8B-B14F-4D97-AF65-F5344CB8AC3E}">
        <p14:creationId xmlns:p14="http://schemas.microsoft.com/office/powerpoint/2010/main" val="166977651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48587"/>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2772C97F-D0DD-1C40-8A2E-94404BF2407A}"/>
              </a:ext>
            </a:extLst>
          </p:cNvPr>
          <p:cNvSpPr/>
          <p:nvPr/>
        </p:nvSpPr>
        <p:spPr>
          <a:xfrm>
            <a:off x="58177" y="0"/>
            <a:ext cx="6093866" cy="6859200"/>
          </a:xfrm>
          <a:prstGeom prst="rect">
            <a:avLst/>
          </a:prstGeom>
          <a:solidFill>
            <a:srgbClr val="007075"/>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8" name="TextBox 10">
            <a:extLst>
              <a:ext uri="{FF2B5EF4-FFF2-40B4-BE49-F238E27FC236}">
                <a16:creationId xmlns:a16="http://schemas.microsoft.com/office/drawing/2014/main" id="{7ABD4681-B5DD-F36B-22F5-762779115D7E}"/>
              </a:ext>
            </a:extLst>
          </p:cNvPr>
          <p:cNvSpPr txBox="1"/>
          <p:nvPr/>
        </p:nvSpPr>
        <p:spPr>
          <a:xfrm>
            <a:off x="1219200" y="464943"/>
            <a:ext cx="4590991" cy="826124"/>
          </a:xfrm>
          <a:prstGeom prst="rect">
            <a:avLst/>
          </a:prstGeom>
        </p:spPr>
        <p:txBody>
          <a:bodyPr wrap="square" lIns="0" tIns="0" rIns="0" bIns="0" rtlCol="0" anchor="t">
            <a:spAutoFit/>
          </a:bodyPr>
          <a:lstStyle/>
          <a:p>
            <a:pPr>
              <a:lnSpc>
                <a:spcPts val="6250"/>
              </a:lnSpc>
            </a:pPr>
            <a:r>
              <a:rPr lang="en-US" sz="5896" dirty="0" err="1">
                <a:solidFill>
                  <a:srgbClr val="D0E7DE"/>
                </a:solidFill>
                <a:latin typeface="Myriad Pro" panose="020B0503030403020204" pitchFamily="34" charset="0"/>
              </a:rPr>
              <a:t>Gassifiering</a:t>
            </a:r>
            <a:r>
              <a:rPr lang="en-US" sz="5896" dirty="0">
                <a:solidFill>
                  <a:srgbClr val="D0E7DE"/>
                </a:solidFill>
                <a:latin typeface="Myriad Pro" panose="020B0503030403020204" pitchFamily="34" charset="0"/>
              </a:rPr>
              <a:t> </a:t>
            </a:r>
          </a:p>
        </p:txBody>
      </p:sp>
      <p:grpSp>
        <p:nvGrpSpPr>
          <p:cNvPr id="4" name="Gruppe 3">
            <a:extLst>
              <a:ext uri="{FF2B5EF4-FFF2-40B4-BE49-F238E27FC236}">
                <a16:creationId xmlns:a16="http://schemas.microsoft.com/office/drawing/2014/main" id="{B9497E0E-9EC8-6A16-35D0-3D3C67D8B252}"/>
              </a:ext>
            </a:extLst>
          </p:cNvPr>
          <p:cNvGrpSpPr/>
          <p:nvPr/>
        </p:nvGrpSpPr>
        <p:grpSpPr>
          <a:xfrm>
            <a:off x="7052748" y="123118"/>
            <a:ext cx="3378152" cy="3192796"/>
            <a:chOff x="2692824" y="98752"/>
            <a:chExt cx="7098378" cy="6590769"/>
          </a:xfrm>
        </p:grpSpPr>
        <p:sp>
          <p:nvSpPr>
            <p:cNvPr id="5" name="Avrundet rektangel 4">
              <a:extLst>
                <a:ext uri="{FF2B5EF4-FFF2-40B4-BE49-F238E27FC236}">
                  <a16:creationId xmlns:a16="http://schemas.microsoft.com/office/drawing/2014/main" id="{A1372EB2-B07D-CCAB-6732-81168A402A70}"/>
                </a:ext>
              </a:extLst>
            </p:cNvPr>
            <p:cNvSpPr/>
            <p:nvPr/>
          </p:nvSpPr>
          <p:spPr>
            <a:xfrm>
              <a:off x="2857800" y="387677"/>
              <a:ext cx="6768426" cy="6301844"/>
            </a:xfrm>
            <a:prstGeom prst="roundRect">
              <a:avLst/>
            </a:prstGeom>
            <a:solidFill>
              <a:srgbClr val="90D581"/>
            </a:solidFill>
            <a:ln>
              <a:noFill/>
            </a:ln>
          </p:spPr>
          <p:txBody>
            <a:bodyPr rtlCol="0" anchor="ctr"/>
            <a:lstStyle/>
            <a:p>
              <a:pPr marL="237502" lvl="1"/>
              <a:endParaRPr lang="nb-NO" sz="24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sv-SE" dirty="0">
                  <a:solidFill>
                    <a:srgbClr val="497C28"/>
                  </a:solidFill>
                  <a:latin typeface="Myriad Pro" panose="020B0503030403020204" pitchFamily="34" charset="0"/>
                </a:rPr>
                <a:t>Minskar utsläppen av farliga ämnen av farliga ämnen </a:t>
              </a:r>
            </a:p>
            <a:p>
              <a:pPr marL="542317" lvl="1" indent="-304815">
                <a:lnSpc>
                  <a:spcPct val="150000"/>
                </a:lnSpc>
                <a:buFont typeface="Arial" panose="020B0604020202020204" pitchFamily="34" charset="0"/>
                <a:buChar char="•"/>
              </a:pPr>
              <a:r>
                <a:rPr lang="sv-SE" dirty="0">
                  <a:solidFill>
                    <a:srgbClr val="497C28"/>
                  </a:solidFill>
                  <a:latin typeface="Myriad Pro" panose="020B0503030403020204" pitchFamily="34" charset="0"/>
                </a:rPr>
                <a:t>Utnyttjar avfall på ett effektivt sätt</a:t>
              </a:r>
            </a:p>
            <a:p>
              <a:pPr marL="542317" lvl="1" indent="-304815">
                <a:lnSpc>
                  <a:spcPct val="150000"/>
                </a:lnSpc>
                <a:buFont typeface="Arial" panose="020B0604020202020204" pitchFamily="34" charset="0"/>
                <a:buChar char="•"/>
              </a:pPr>
              <a:r>
                <a:rPr lang="sv-SE" dirty="0">
                  <a:solidFill>
                    <a:srgbClr val="497C28"/>
                  </a:solidFill>
                  <a:latin typeface="Myriad Pro" panose="020B0503030403020204" pitchFamily="34" charset="0"/>
                </a:rPr>
                <a:t>Återvinningsbara metaller</a:t>
              </a:r>
              <a:endParaRPr lang="nb-NO" sz="1200" dirty="0">
                <a:solidFill>
                  <a:srgbClr val="248587"/>
                </a:solidFill>
                <a:latin typeface="Myriad Pro" panose="020B0503030403020204" pitchFamily="34" charset="0"/>
              </a:endParaRPr>
            </a:p>
          </p:txBody>
        </p:sp>
        <p:sp>
          <p:nvSpPr>
            <p:cNvPr id="6" name="TextBox 9">
              <a:extLst>
                <a:ext uri="{FF2B5EF4-FFF2-40B4-BE49-F238E27FC236}">
                  <a16:creationId xmlns:a16="http://schemas.microsoft.com/office/drawing/2014/main" id="{14CF4244-645C-669C-A60F-BFAB978CA929}"/>
                </a:ext>
              </a:extLst>
            </p:cNvPr>
            <p:cNvSpPr txBox="1"/>
            <p:nvPr/>
          </p:nvSpPr>
          <p:spPr>
            <a:xfrm>
              <a:off x="2692824" y="98752"/>
              <a:ext cx="7098378" cy="1466557"/>
            </a:xfrm>
            <a:prstGeom prst="rect">
              <a:avLst/>
            </a:prstGeom>
          </p:spPr>
          <p:txBody>
            <a:bodyPr wrap="square" lIns="0" tIns="0" rIns="0" bIns="0" rtlCol="0" anchor="t">
              <a:spAutoFit/>
            </a:bodyPr>
            <a:lstStyle/>
            <a:p>
              <a:pPr lvl="2">
                <a:lnSpc>
                  <a:spcPts val="6250"/>
                </a:lnSpc>
              </a:pPr>
              <a:r>
                <a:rPr lang="nb-NO" sz="3600" dirty="0">
                  <a:solidFill>
                    <a:srgbClr val="497C28"/>
                  </a:solidFill>
                  <a:latin typeface="Myriad Pro" panose="020B0503030403020204" pitchFamily="34" charset="0"/>
                </a:rPr>
                <a:t>Fördelar </a:t>
              </a:r>
            </a:p>
          </p:txBody>
        </p:sp>
      </p:grpSp>
      <p:pic>
        <p:nvPicPr>
          <p:cNvPr id="8" name="Bilde 7" descr="Et bilde som inneholder symbol, Grafikk, design, kreativitet&#10;&#10;Automatisk generert beskrivelse">
            <a:extLst>
              <a:ext uri="{FF2B5EF4-FFF2-40B4-BE49-F238E27FC236}">
                <a16:creationId xmlns:a16="http://schemas.microsoft.com/office/drawing/2014/main" id="{44178D5C-6CE7-CFEB-B930-6D4AC45C74EB}"/>
              </a:ext>
            </a:extLst>
          </p:cNvPr>
          <p:cNvPicPr>
            <a:picLocks noChangeAspect="1"/>
          </p:cNvPicPr>
          <p:nvPr/>
        </p:nvPicPr>
        <p:blipFill rotWithShape="1">
          <a:blip r:embed="rId3">
            <a:duotone>
              <a:prstClr val="black"/>
              <a:schemeClr val="accent3">
                <a:tint val="45000"/>
                <a:satMod val="400000"/>
              </a:schemeClr>
            </a:duotone>
          </a:blip>
          <a:srcRect l="47620"/>
          <a:stretch/>
        </p:blipFill>
        <p:spPr>
          <a:xfrm>
            <a:off x="6197208" y="4282327"/>
            <a:ext cx="731861" cy="1754663"/>
          </a:xfrm>
          <a:prstGeom prst="rect">
            <a:avLst/>
          </a:prstGeom>
          <a:noFill/>
        </p:spPr>
      </p:pic>
      <p:sp>
        <p:nvSpPr>
          <p:cNvPr id="13" name="Avrundet rektangel 12">
            <a:extLst>
              <a:ext uri="{FF2B5EF4-FFF2-40B4-BE49-F238E27FC236}">
                <a16:creationId xmlns:a16="http://schemas.microsoft.com/office/drawing/2014/main" id="{860D4CA3-86F5-EDCE-A609-88466E8B774B}"/>
              </a:ext>
            </a:extLst>
          </p:cNvPr>
          <p:cNvSpPr/>
          <p:nvPr/>
        </p:nvSpPr>
        <p:spPr>
          <a:xfrm>
            <a:off x="7131261" y="3542086"/>
            <a:ext cx="3221126" cy="3052831"/>
          </a:xfrm>
          <a:prstGeom prst="roundRect">
            <a:avLst/>
          </a:prstGeom>
          <a:solidFill>
            <a:srgbClr val="00787F"/>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237502" lvl="1"/>
            <a:endParaRPr lang="nb-NO" sz="2000" dirty="0">
              <a:solidFill>
                <a:srgbClr val="4A7C28"/>
              </a:solidFill>
              <a:latin typeface="Myriad Pro" panose="020B0503030403020204" pitchFamily="34" charset="0"/>
            </a:endParaRPr>
          </a:p>
          <a:p>
            <a:pPr marL="237502" lvl="1"/>
            <a:endParaRPr lang="nb-NO" sz="20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nb-NO" dirty="0">
                <a:solidFill>
                  <a:srgbClr val="0099A1"/>
                </a:solidFill>
                <a:latin typeface="Myriad Pro" panose="020B0503030403020204" pitchFamily="34" charset="0"/>
              </a:rPr>
              <a:t>Låg energitäthet</a:t>
            </a:r>
          </a:p>
          <a:p>
            <a:pPr marL="542317" lvl="1" indent="-304815">
              <a:lnSpc>
                <a:spcPct val="150000"/>
              </a:lnSpc>
              <a:buFont typeface="Arial" panose="020B0604020202020204" pitchFamily="34" charset="0"/>
              <a:buChar char="•"/>
            </a:pPr>
            <a:r>
              <a:rPr lang="nb-NO" dirty="0">
                <a:solidFill>
                  <a:srgbClr val="0099A1"/>
                </a:solidFill>
                <a:latin typeface="Myriad Pro" panose="020B0503030403020204" pitchFamily="34" charset="0"/>
              </a:rPr>
              <a:t>Komplicerat process</a:t>
            </a:r>
            <a:endParaRPr lang="nb-NO" sz="1867" dirty="0">
              <a:solidFill>
                <a:srgbClr val="0099A1"/>
              </a:solidFill>
              <a:latin typeface="Myriad Pro" panose="020B0503030403020204" pitchFamily="34" charset="0"/>
            </a:endParaRPr>
          </a:p>
          <a:p>
            <a:pPr marL="542317" lvl="1" indent="-304815">
              <a:lnSpc>
                <a:spcPct val="150000"/>
              </a:lnSpc>
              <a:buFont typeface="Arial" panose="020B0604020202020204" pitchFamily="34" charset="0"/>
              <a:buChar char="•"/>
            </a:pPr>
            <a:endParaRPr lang="nb-NO" sz="1867" dirty="0">
              <a:solidFill>
                <a:srgbClr val="4A7C28"/>
              </a:solidFill>
              <a:latin typeface="Myriad Pro" panose="020B0503030403020204" pitchFamily="34" charset="0"/>
            </a:endParaRP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14" name="TextBox 9">
            <a:extLst>
              <a:ext uri="{FF2B5EF4-FFF2-40B4-BE49-F238E27FC236}">
                <a16:creationId xmlns:a16="http://schemas.microsoft.com/office/drawing/2014/main" id="{738BA51F-2D2C-CC34-6561-405942B141C4}"/>
              </a:ext>
            </a:extLst>
          </p:cNvPr>
          <p:cNvSpPr txBox="1"/>
          <p:nvPr/>
        </p:nvSpPr>
        <p:spPr>
          <a:xfrm>
            <a:off x="6974235" y="3606979"/>
            <a:ext cx="3378152" cy="710451"/>
          </a:xfrm>
          <a:prstGeom prst="rect">
            <a:avLst/>
          </a:prstGeom>
        </p:spPr>
        <p:txBody>
          <a:bodyPr wrap="square" lIns="0" tIns="0" rIns="0" bIns="0" rtlCol="0" anchor="t">
            <a:spAutoFit/>
          </a:bodyPr>
          <a:lstStyle/>
          <a:p>
            <a:pPr lvl="2">
              <a:lnSpc>
                <a:spcPts val="6250"/>
              </a:lnSpc>
            </a:pPr>
            <a:r>
              <a:rPr lang="nb-NO" sz="3600" dirty="0">
                <a:solidFill>
                  <a:srgbClr val="00949A"/>
                </a:solidFill>
                <a:latin typeface="Myriad Pro" panose="020B0503030403020204" pitchFamily="34" charset="0"/>
              </a:rPr>
              <a:t>Nackdelar </a:t>
            </a:r>
          </a:p>
        </p:txBody>
      </p:sp>
      <p:sp>
        <p:nvSpPr>
          <p:cNvPr id="15" name="Avrundet rektangel 14">
            <a:extLst>
              <a:ext uri="{FF2B5EF4-FFF2-40B4-BE49-F238E27FC236}">
                <a16:creationId xmlns:a16="http://schemas.microsoft.com/office/drawing/2014/main" id="{6A4DF786-E8FD-B531-6B12-BEB84D2DA02D}"/>
              </a:ext>
            </a:extLst>
          </p:cNvPr>
          <p:cNvSpPr/>
          <p:nvPr/>
        </p:nvSpPr>
        <p:spPr>
          <a:xfrm rot="5400000">
            <a:off x="8229460" y="3173786"/>
            <a:ext cx="6223279" cy="736599"/>
          </a:xfrm>
          <a:prstGeom prst="roundRect">
            <a:avLst>
              <a:gd name="adj" fmla="val 50000"/>
            </a:avLst>
          </a:prstGeom>
          <a:solidFill>
            <a:srgbClr val="007880"/>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6" name="Ellipse 15">
            <a:extLst>
              <a:ext uri="{FF2B5EF4-FFF2-40B4-BE49-F238E27FC236}">
                <a16:creationId xmlns:a16="http://schemas.microsoft.com/office/drawing/2014/main" id="{DCCC9911-B2F2-62A2-6B18-50DC35418C1C}"/>
              </a:ext>
            </a:extLst>
          </p:cNvPr>
          <p:cNvSpPr/>
          <p:nvPr/>
        </p:nvSpPr>
        <p:spPr>
          <a:xfrm>
            <a:off x="10972801" y="1279461"/>
            <a:ext cx="736598" cy="726521"/>
          </a:xfrm>
          <a:prstGeom prst="ellipse">
            <a:avLst/>
          </a:prstGeom>
          <a:solidFill>
            <a:srgbClr val="90D581"/>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17" name="Bilde 16" descr="Et bilde som inneholder symbol, Grafikk, design, kreativitet&#10;&#10;Automatisk generert beskrivelse">
            <a:extLst>
              <a:ext uri="{FF2B5EF4-FFF2-40B4-BE49-F238E27FC236}">
                <a16:creationId xmlns:a16="http://schemas.microsoft.com/office/drawing/2014/main" id="{9F4E1D33-1034-4F6C-6387-ACA903ECE2AC}"/>
              </a:ext>
            </a:extLst>
          </p:cNvPr>
          <p:cNvPicPr>
            <a:picLocks noChangeAspect="1"/>
          </p:cNvPicPr>
          <p:nvPr/>
        </p:nvPicPr>
        <p:blipFill rotWithShape="1">
          <a:blip r:embed="rId3"/>
          <a:srcRect r="48632"/>
          <a:stretch/>
        </p:blipFill>
        <p:spPr>
          <a:xfrm>
            <a:off x="6374360" y="783107"/>
            <a:ext cx="736364" cy="1800228"/>
          </a:xfrm>
          <a:prstGeom prst="rect">
            <a:avLst/>
          </a:prstGeom>
        </p:spPr>
      </p:pic>
      <p:graphicFrame>
        <p:nvGraphicFramePr>
          <p:cNvPr id="38" name="Diagram 37">
            <a:extLst>
              <a:ext uri="{FF2B5EF4-FFF2-40B4-BE49-F238E27FC236}">
                <a16:creationId xmlns:a16="http://schemas.microsoft.com/office/drawing/2014/main" id="{7D35A27E-24AC-2CBD-8573-299C134EB892}"/>
              </a:ext>
            </a:extLst>
          </p:cNvPr>
          <p:cNvGraphicFramePr/>
          <p:nvPr>
            <p:extLst>
              <p:ext uri="{D42A27DB-BD31-4B8C-83A1-F6EECF244321}">
                <p14:modId xmlns:p14="http://schemas.microsoft.com/office/powerpoint/2010/main" val="2407202866"/>
              </p:ext>
            </p:extLst>
          </p:nvPr>
        </p:nvGraphicFramePr>
        <p:xfrm>
          <a:off x="666941" y="1683221"/>
          <a:ext cx="4799553" cy="22159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7" name="Gruppe 36">
            <a:extLst>
              <a:ext uri="{FF2B5EF4-FFF2-40B4-BE49-F238E27FC236}">
                <a16:creationId xmlns:a16="http://schemas.microsoft.com/office/drawing/2014/main" id="{F2BA6BDE-2B37-AB6E-7705-C8BF34FA732B}"/>
              </a:ext>
            </a:extLst>
          </p:cNvPr>
          <p:cNvGrpSpPr/>
          <p:nvPr/>
        </p:nvGrpSpPr>
        <p:grpSpPr>
          <a:xfrm>
            <a:off x="362247" y="4282327"/>
            <a:ext cx="5485725" cy="2130129"/>
            <a:chOff x="405394" y="4417208"/>
            <a:chExt cx="5485725" cy="2130129"/>
          </a:xfrm>
        </p:grpSpPr>
        <p:grpSp>
          <p:nvGrpSpPr>
            <p:cNvPr id="20" name="Gruppe 19">
              <a:extLst>
                <a:ext uri="{FF2B5EF4-FFF2-40B4-BE49-F238E27FC236}">
                  <a16:creationId xmlns:a16="http://schemas.microsoft.com/office/drawing/2014/main" id="{FE18BD5D-5757-BF29-D0FB-507AA5AE3CD3}"/>
                </a:ext>
              </a:extLst>
            </p:cNvPr>
            <p:cNvGrpSpPr/>
            <p:nvPr/>
          </p:nvGrpSpPr>
          <p:grpSpPr>
            <a:xfrm rot="5400000">
              <a:off x="1521506" y="3301097"/>
              <a:ext cx="2130128" cy="4362352"/>
              <a:chOff x="9517521" y="2029596"/>
              <a:chExt cx="2256401" cy="4620947"/>
            </a:xfrm>
          </p:grpSpPr>
          <p:sp>
            <p:nvSpPr>
              <p:cNvPr id="21" name="TekstSylinder 20">
                <a:extLst>
                  <a:ext uri="{FF2B5EF4-FFF2-40B4-BE49-F238E27FC236}">
                    <a16:creationId xmlns:a16="http://schemas.microsoft.com/office/drawing/2014/main" id="{8EB9D8F8-AA2A-CF9C-B873-D644B42F5A95}"/>
                  </a:ext>
                </a:extLst>
              </p:cNvPr>
              <p:cNvSpPr txBox="1"/>
              <p:nvPr/>
            </p:nvSpPr>
            <p:spPr>
              <a:xfrm>
                <a:off x="11544349" y="202959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sp>
            <p:nvSpPr>
              <p:cNvPr id="29" name="Ellipse 28">
                <a:extLst>
                  <a:ext uri="{FF2B5EF4-FFF2-40B4-BE49-F238E27FC236}">
                    <a16:creationId xmlns:a16="http://schemas.microsoft.com/office/drawing/2014/main" id="{84F7BD46-30C4-107C-DBDA-C55613591FE8}"/>
                  </a:ext>
                </a:extLst>
              </p:cNvPr>
              <p:cNvSpPr/>
              <p:nvPr/>
            </p:nvSpPr>
            <p:spPr>
              <a:xfrm>
                <a:off x="9517521" y="4519256"/>
                <a:ext cx="2131286" cy="2131287"/>
              </a:xfrm>
              <a:prstGeom prst="ellipse">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3" name="Bilde 22" descr="Et bilde som inneholder clip art, Grafikk, kreativitet, design&#10;&#10;Automatisk generert beskrivelse">
                <a:extLst>
                  <a:ext uri="{FF2B5EF4-FFF2-40B4-BE49-F238E27FC236}">
                    <a16:creationId xmlns:a16="http://schemas.microsoft.com/office/drawing/2014/main" id="{EFFED12F-1CEA-1124-7514-F00CE4716D4F}"/>
                  </a:ext>
                </a:extLst>
              </p:cNvPr>
              <p:cNvPicPr>
                <a:picLocks noChangeAspect="1"/>
              </p:cNvPicPr>
              <p:nvPr/>
            </p:nvPicPr>
            <p:blipFill>
              <a:blip r:embed="rId9">
                <a:duotone>
                  <a:prstClr val="black"/>
                  <a:schemeClr val="accent2">
                    <a:tint val="45000"/>
                    <a:satMod val="400000"/>
                  </a:schemeClr>
                </a:duotone>
              </a:blip>
              <a:stretch>
                <a:fillRect/>
              </a:stretch>
            </p:blipFill>
            <p:spPr>
              <a:xfrm rot="16200000">
                <a:off x="9834877" y="3411478"/>
                <a:ext cx="525658" cy="614406"/>
              </a:xfrm>
              <a:prstGeom prst="rect">
                <a:avLst/>
              </a:prstGeom>
            </p:spPr>
          </p:pic>
          <p:pic>
            <p:nvPicPr>
              <p:cNvPr id="28" name="Bilde 27" descr="Et bilde som inneholder design, kunst&#10;&#10;Automatisk generert beskrivelse">
                <a:extLst>
                  <a:ext uri="{FF2B5EF4-FFF2-40B4-BE49-F238E27FC236}">
                    <a16:creationId xmlns:a16="http://schemas.microsoft.com/office/drawing/2014/main" id="{B16D2144-F5FE-974E-6919-99220526EBF6}"/>
                  </a:ext>
                </a:extLst>
              </p:cNvPr>
              <p:cNvPicPr>
                <a:picLocks noChangeAspect="1"/>
              </p:cNvPicPr>
              <p:nvPr/>
            </p:nvPicPr>
            <p:blipFill>
              <a:blip r:embed="rId10">
                <a:duotone>
                  <a:prstClr val="black"/>
                  <a:schemeClr val="accent2">
                    <a:tint val="45000"/>
                    <a:satMod val="400000"/>
                  </a:schemeClr>
                </a:duotone>
              </a:blip>
              <a:stretch>
                <a:fillRect/>
              </a:stretch>
            </p:blipFill>
            <p:spPr>
              <a:xfrm rot="16200000">
                <a:off x="9897048" y="5173488"/>
                <a:ext cx="1222234" cy="812585"/>
              </a:xfrm>
              <a:prstGeom prst="rect">
                <a:avLst/>
              </a:prstGeom>
            </p:spPr>
          </p:pic>
          <p:sp>
            <p:nvSpPr>
              <p:cNvPr id="25" name="Pil høyre 24">
                <a:extLst>
                  <a:ext uri="{FF2B5EF4-FFF2-40B4-BE49-F238E27FC236}">
                    <a16:creationId xmlns:a16="http://schemas.microsoft.com/office/drawing/2014/main" id="{3CB5365B-BAA3-EA43-1A17-AAAEC62EF0D5}"/>
                  </a:ext>
                </a:extLst>
              </p:cNvPr>
              <p:cNvSpPr/>
              <p:nvPr/>
            </p:nvSpPr>
            <p:spPr>
              <a:xfrm rot="16200000">
                <a:off x="10016824" y="3522765"/>
                <a:ext cx="1132679" cy="391831"/>
              </a:xfrm>
              <a:prstGeom prst="rightArrow">
                <a:avLst>
                  <a:gd name="adj1" fmla="val 43303"/>
                  <a:gd name="adj2" fmla="val 75282"/>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6" name="TekstSylinder 25">
                <a:extLst>
                  <a:ext uri="{FF2B5EF4-FFF2-40B4-BE49-F238E27FC236}">
                    <a16:creationId xmlns:a16="http://schemas.microsoft.com/office/drawing/2014/main" id="{F9BC674C-DB3F-0B9D-6114-6458D5C60B3F}"/>
                  </a:ext>
                </a:extLst>
              </p:cNvPr>
              <p:cNvSpPr txBox="1"/>
              <p:nvPr/>
            </p:nvSpPr>
            <p:spPr>
              <a:xfrm rot="16200000">
                <a:off x="10197701" y="3523719"/>
                <a:ext cx="1383217" cy="358623"/>
              </a:xfrm>
              <a:prstGeom prst="rect">
                <a:avLst/>
              </a:prstGeom>
              <a:noFill/>
            </p:spPr>
            <p:txBody>
              <a:bodyPr wrap="square" rtlCol="0">
                <a:spAutoFit/>
              </a:bodyPr>
              <a:lstStyle/>
              <a:p>
                <a:r>
                  <a:rPr lang="nb-NO" sz="1600" b="1" dirty="0">
                    <a:solidFill>
                      <a:srgbClr val="248587"/>
                    </a:solidFill>
                    <a:latin typeface="Myriad Pro" panose="020B0503030403020204" pitchFamily="34" charset="0"/>
                    <a:cs typeface="Calibri" panose="020F0502020204030204" pitchFamily="34" charset="0"/>
                  </a:rPr>
                  <a:t>800 - 1000</a:t>
                </a:r>
                <a:r>
                  <a:rPr lang="nb-NO" sz="1600" b="1" dirty="0">
                    <a:solidFill>
                      <a:srgbClr val="248587"/>
                    </a:solidFill>
                    <a:effectLst/>
                    <a:latin typeface="Myriad Pro" panose="020B0503030403020204" pitchFamily="34" charset="0"/>
                    <a:cs typeface="Calibri" panose="020F0502020204030204" pitchFamily="34" charset="0"/>
                  </a:rPr>
                  <a:t>°</a:t>
                </a:r>
                <a:r>
                  <a:rPr lang="nb-NO" sz="1600" b="1" dirty="0">
                    <a:solidFill>
                      <a:srgbClr val="248587"/>
                    </a:solidFill>
                    <a:latin typeface="Myriad Pro" panose="020B0503030403020204" pitchFamily="34" charset="0"/>
                    <a:cs typeface="Calibri" panose="020F0502020204030204" pitchFamily="34" charset="0"/>
                  </a:rPr>
                  <a:t>C</a:t>
                </a:r>
              </a:p>
            </p:txBody>
          </p:sp>
        </p:grpSp>
        <p:sp>
          <p:nvSpPr>
            <p:cNvPr id="35" name="Ellipse 34">
              <a:extLst>
                <a:ext uri="{FF2B5EF4-FFF2-40B4-BE49-F238E27FC236}">
                  <a16:creationId xmlns:a16="http://schemas.microsoft.com/office/drawing/2014/main" id="{F443BC4E-80D3-206C-A4FE-46189533BCDD}"/>
                </a:ext>
              </a:extLst>
            </p:cNvPr>
            <p:cNvSpPr/>
            <p:nvPr/>
          </p:nvSpPr>
          <p:spPr>
            <a:xfrm>
              <a:off x="3879103" y="4417208"/>
              <a:ext cx="2012016" cy="2012017"/>
            </a:xfrm>
            <a:prstGeom prst="ellipse">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36" name="Bilde 35" descr="Et bilde som inneholder tegnefilm, flaske&#10;&#10;Automatisk generert beskrivelse">
              <a:extLst>
                <a:ext uri="{FF2B5EF4-FFF2-40B4-BE49-F238E27FC236}">
                  <a16:creationId xmlns:a16="http://schemas.microsoft.com/office/drawing/2014/main" id="{E74610D6-1203-C495-1B1C-583E0598EAF8}"/>
                </a:ext>
              </a:extLst>
            </p:cNvPr>
            <p:cNvPicPr>
              <a:picLocks noChangeAspect="1"/>
            </p:cNvPicPr>
            <p:nvPr/>
          </p:nvPicPr>
          <p:blipFill>
            <a:blip r:embed="rId11">
              <a:duotone>
                <a:prstClr val="black"/>
                <a:schemeClr val="accent1">
                  <a:tint val="45000"/>
                  <a:satMod val="400000"/>
                </a:schemeClr>
              </a:duotone>
            </a:blip>
            <a:stretch>
              <a:fillRect/>
            </a:stretch>
          </p:blipFill>
          <p:spPr>
            <a:xfrm>
              <a:off x="4498498" y="4684430"/>
              <a:ext cx="774930" cy="1335520"/>
            </a:xfrm>
            <a:prstGeom prst="rect">
              <a:avLst/>
            </a:prstGeom>
          </p:spPr>
        </p:pic>
      </p:grpSp>
    </p:spTree>
    <p:extLst>
      <p:ext uri="{BB962C8B-B14F-4D97-AF65-F5344CB8AC3E}">
        <p14:creationId xmlns:p14="http://schemas.microsoft.com/office/powerpoint/2010/main" val="2369922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48587"/>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2772C97F-D0DD-1C40-8A2E-94404BF2407A}"/>
              </a:ext>
            </a:extLst>
          </p:cNvPr>
          <p:cNvSpPr/>
          <p:nvPr/>
        </p:nvSpPr>
        <p:spPr>
          <a:xfrm>
            <a:off x="58177" y="0"/>
            <a:ext cx="6093866" cy="6859200"/>
          </a:xfrm>
          <a:prstGeom prst="rect">
            <a:avLst/>
          </a:prstGeom>
          <a:solidFill>
            <a:srgbClr val="007075"/>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8" name="TextBox 10">
            <a:extLst>
              <a:ext uri="{FF2B5EF4-FFF2-40B4-BE49-F238E27FC236}">
                <a16:creationId xmlns:a16="http://schemas.microsoft.com/office/drawing/2014/main" id="{7ABD4681-B5DD-F36B-22F5-762779115D7E}"/>
              </a:ext>
            </a:extLst>
          </p:cNvPr>
          <p:cNvSpPr txBox="1"/>
          <p:nvPr/>
        </p:nvSpPr>
        <p:spPr>
          <a:xfrm>
            <a:off x="1219200" y="464943"/>
            <a:ext cx="5213135" cy="826124"/>
          </a:xfrm>
          <a:prstGeom prst="rect">
            <a:avLst/>
          </a:prstGeom>
        </p:spPr>
        <p:txBody>
          <a:bodyPr wrap="square" lIns="0" tIns="0" rIns="0" bIns="0" rtlCol="0" anchor="t">
            <a:spAutoFit/>
          </a:bodyPr>
          <a:lstStyle/>
          <a:p>
            <a:pPr>
              <a:lnSpc>
                <a:spcPts val="6250"/>
              </a:lnSpc>
            </a:pPr>
            <a:r>
              <a:rPr lang="en-US" sz="5896" dirty="0" err="1">
                <a:solidFill>
                  <a:srgbClr val="D0E7DE"/>
                </a:solidFill>
                <a:latin typeface="Myriad Pro" panose="020B0503030403020204" pitchFamily="34" charset="0"/>
              </a:rPr>
              <a:t>Gassifisering</a:t>
            </a:r>
            <a:endParaRPr lang="en-US" sz="5896" dirty="0">
              <a:solidFill>
                <a:srgbClr val="D0E7DE"/>
              </a:solidFill>
              <a:latin typeface="Myriad Pro" panose="020B0503030403020204" pitchFamily="34" charset="0"/>
            </a:endParaRPr>
          </a:p>
        </p:txBody>
      </p:sp>
      <p:grpSp>
        <p:nvGrpSpPr>
          <p:cNvPr id="4" name="Gruppe 3">
            <a:extLst>
              <a:ext uri="{FF2B5EF4-FFF2-40B4-BE49-F238E27FC236}">
                <a16:creationId xmlns:a16="http://schemas.microsoft.com/office/drawing/2014/main" id="{B9497E0E-9EC8-6A16-35D0-3D3C67D8B252}"/>
              </a:ext>
            </a:extLst>
          </p:cNvPr>
          <p:cNvGrpSpPr/>
          <p:nvPr/>
        </p:nvGrpSpPr>
        <p:grpSpPr>
          <a:xfrm>
            <a:off x="7052748" y="123118"/>
            <a:ext cx="3378152" cy="3192796"/>
            <a:chOff x="2692824" y="98753"/>
            <a:chExt cx="7098379" cy="6590768"/>
          </a:xfrm>
        </p:grpSpPr>
        <p:sp>
          <p:nvSpPr>
            <p:cNvPr id="5" name="Avrundet rektangel 4">
              <a:extLst>
                <a:ext uri="{FF2B5EF4-FFF2-40B4-BE49-F238E27FC236}">
                  <a16:creationId xmlns:a16="http://schemas.microsoft.com/office/drawing/2014/main" id="{A1372EB2-B07D-CCAB-6732-81168A402A70}"/>
                </a:ext>
              </a:extLst>
            </p:cNvPr>
            <p:cNvSpPr/>
            <p:nvPr/>
          </p:nvSpPr>
          <p:spPr>
            <a:xfrm>
              <a:off x="2857800" y="387677"/>
              <a:ext cx="6768426" cy="6301844"/>
            </a:xfrm>
            <a:prstGeom prst="roundRect">
              <a:avLst/>
            </a:prstGeom>
            <a:solidFill>
              <a:srgbClr val="007880"/>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237502" lvl="1">
                <a:lnSpc>
                  <a:spcPct val="150000"/>
                </a:lnSpc>
              </a:pPr>
              <a:endParaRPr lang="nb-NO" sz="1600" dirty="0">
                <a:solidFill>
                  <a:srgbClr val="248587"/>
                </a:solidFill>
                <a:latin typeface="Myriad Pro" panose="020B0503030403020204" pitchFamily="34" charset="0"/>
              </a:endParaRPr>
            </a:p>
            <a:p>
              <a:pPr marL="237502" lvl="1"/>
              <a:endParaRPr lang="nb-NO" sz="2400" dirty="0">
                <a:solidFill>
                  <a:schemeClr val="bg1">
                    <a:lumMod val="50000"/>
                  </a:schemeClr>
                </a:solidFill>
                <a:latin typeface="Myriad Pro" panose="020B0503030403020204" pitchFamily="34" charset="0"/>
              </a:endParaRPr>
            </a:p>
            <a:p>
              <a:pPr marL="542317" lvl="1" indent="-304815">
                <a:lnSpc>
                  <a:spcPct val="150000"/>
                </a:lnSpc>
                <a:buFont typeface="Arial" panose="020B0604020202020204" pitchFamily="34" charset="0"/>
                <a:buChar char="•"/>
              </a:pPr>
              <a:r>
                <a:rPr lang="en-US" dirty="0" err="1">
                  <a:solidFill>
                    <a:srgbClr val="0099A1"/>
                  </a:solidFill>
                  <a:latin typeface="Myriad Pro" panose="020B0503030403020204" pitchFamily="34" charset="0"/>
                </a:rPr>
                <a:t>Minskar</a:t>
              </a:r>
              <a:r>
                <a:rPr lang="en-US" dirty="0">
                  <a:solidFill>
                    <a:srgbClr val="0099A1"/>
                  </a:solidFill>
                  <a:latin typeface="Myriad Pro" panose="020B0503030403020204" pitchFamily="34" charset="0"/>
                </a:rPr>
                <a:t> </a:t>
              </a:r>
              <a:r>
                <a:rPr lang="en-US" dirty="0" err="1">
                  <a:solidFill>
                    <a:srgbClr val="0099A1"/>
                  </a:solidFill>
                  <a:latin typeface="Myriad Pro" panose="020B0503030403020204" pitchFamily="34" charset="0"/>
                </a:rPr>
                <a:t>utläppen</a:t>
              </a:r>
              <a:r>
                <a:rPr lang="en-US" dirty="0">
                  <a:solidFill>
                    <a:srgbClr val="0099A1"/>
                  </a:solidFill>
                  <a:latin typeface="Myriad Pro" panose="020B0503030403020204" pitchFamily="34" charset="0"/>
                </a:rPr>
                <a:t> av </a:t>
              </a:r>
              <a:r>
                <a:rPr lang="en-US" dirty="0" err="1">
                  <a:solidFill>
                    <a:srgbClr val="0099A1"/>
                  </a:solidFill>
                  <a:latin typeface="Myriad Pro" panose="020B0503030403020204" pitchFamily="34" charset="0"/>
                </a:rPr>
                <a:t>farliga</a:t>
              </a:r>
              <a:r>
                <a:rPr lang="en-US" dirty="0">
                  <a:solidFill>
                    <a:srgbClr val="0099A1"/>
                  </a:solidFill>
                  <a:latin typeface="Myriad Pro" panose="020B0503030403020204" pitchFamily="34" charset="0"/>
                </a:rPr>
                <a:t> </a:t>
              </a:r>
              <a:r>
                <a:rPr lang="en-US" dirty="0" err="1">
                  <a:solidFill>
                    <a:srgbClr val="0099A1"/>
                  </a:solidFill>
                  <a:latin typeface="Myriad Pro" panose="020B0503030403020204" pitchFamily="34" charset="0"/>
                </a:rPr>
                <a:t>ämnen</a:t>
              </a:r>
              <a:r>
                <a:rPr lang="en-US" dirty="0">
                  <a:solidFill>
                    <a:srgbClr val="0099A1"/>
                  </a:solidFill>
                  <a:latin typeface="Myriad Pro" panose="020B0503030403020204" pitchFamily="34" charset="0"/>
                </a:rPr>
                <a:t> </a:t>
              </a:r>
            </a:p>
            <a:p>
              <a:pPr marL="542317" lvl="1" indent="-304815">
                <a:lnSpc>
                  <a:spcPct val="150000"/>
                </a:lnSpc>
                <a:buFont typeface="Arial" panose="020B0604020202020204" pitchFamily="34" charset="0"/>
                <a:buChar char="•"/>
              </a:pPr>
              <a:r>
                <a:rPr lang="en-US" dirty="0" err="1">
                  <a:solidFill>
                    <a:srgbClr val="0099A1"/>
                  </a:solidFill>
                  <a:latin typeface="Myriad Pro" panose="020B0503030403020204" pitchFamily="34" charset="0"/>
                </a:rPr>
                <a:t>Utnyttjar</a:t>
              </a:r>
              <a:r>
                <a:rPr lang="en-US" dirty="0">
                  <a:solidFill>
                    <a:srgbClr val="0099A1"/>
                  </a:solidFill>
                  <a:latin typeface="Myriad Pro" panose="020B0503030403020204" pitchFamily="34" charset="0"/>
                </a:rPr>
                <a:t> </a:t>
              </a:r>
              <a:r>
                <a:rPr lang="en-US" dirty="0" err="1">
                  <a:solidFill>
                    <a:srgbClr val="0099A1"/>
                  </a:solidFill>
                  <a:latin typeface="Myriad Pro" panose="020B0503030403020204" pitchFamily="34" charset="0"/>
                </a:rPr>
                <a:t>avfall</a:t>
              </a:r>
              <a:r>
                <a:rPr lang="en-US" dirty="0">
                  <a:solidFill>
                    <a:srgbClr val="0099A1"/>
                  </a:solidFill>
                  <a:latin typeface="Myriad Pro" panose="020B0503030403020204" pitchFamily="34" charset="0"/>
                </a:rPr>
                <a:t> </a:t>
              </a:r>
              <a:r>
                <a:rPr lang="en-US" dirty="0" err="1">
                  <a:solidFill>
                    <a:srgbClr val="0099A1"/>
                  </a:solidFill>
                  <a:latin typeface="Myriad Pro" panose="020B0503030403020204" pitchFamily="34" charset="0"/>
                </a:rPr>
                <a:t>på</a:t>
              </a:r>
              <a:r>
                <a:rPr lang="en-US" dirty="0">
                  <a:solidFill>
                    <a:srgbClr val="0099A1"/>
                  </a:solidFill>
                  <a:latin typeface="Myriad Pro" panose="020B0503030403020204" pitchFamily="34" charset="0"/>
                </a:rPr>
                <a:t> </a:t>
              </a:r>
              <a:r>
                <a:rPr lang="en-US" dirty="0" err="1">
                  <a:solidFill>
                    <a:srgbClr val="0099A1"/>
                  </a:solidFill>
                  <a:latin typeface="Myriad Pro" panose="020B0503030403020204" pitchFamily="34" charset="0"/>
                </a:rPr>
                <a:t>ett</a:t>
              </a:r>
              <a:r>
                <a:rPr lang="en-US" dirty="0">
                  <a:solidFill>
                    <a:srgbClr val="0099A1"/>
                  </a:solidFill>
                  <a:latin typeface="Myriad Pro" panose="020B0503030403020204" pitchFamily="34" charset="0"/>
                </a:rPr>
                <a:t> </a:t>
              </a:r>
              <a:r>
                <a:rPr lang="en-US" dirty="0" err="1">
                  <a:solidFill>
                    <a:srgbClr val="0099A1"/>
                  </a:solidFill>
                  <a:latin typeface="Myriad Pro" panose="020B0503030403020204" pitchFamily="34" charset="0"/>
                </a:rPr>
                <a:t>effektivt</a:t>
              </a:r>
              <a:r>
                <a:rPr lang="en-US" dirty="0">
                  <a:solidFill>
                    <a:srgbClr val="0099A1"/>
                  </a:solidFill>
                  <a:latin typeface="Myriad Pro" panose="020B0503030403020204" pitchFamily="34" charset="0"/>
                </a:rPr>
                <a:t> </a:t>
              </a:r>
              <a:r>
                <a:rPr lang="en-US" dirty="0" err="1">
                  <a:solidFill>
                    <a:srgbClr val="0099A1"/>
                  </a:solidFill>
                  <a:latin typeface="Myriad Pro" panose="020B0503030403020204" pitchFamily="34" charset="0"/>
                </a:rPr>
                <a:t>sätt</a:t>
              </a:r>
              <a:endParaRPr lang="en-US" dirty="0">
                <a:solidFill>
                  <a:srgbClr val="0099A1"/>
                </a:solidFill>
                <a:latin typeface="Myriad Pro" panose="020B0503030403020204" pitchFamily="34" charset="0"/>
              </a:endParaRPr>
            </a:p>
            <a:p>
              <a:pPr marL="542317" lvl="1" indent="-304815">
                <a:lnSpc>
                  <a:spcPct val="150000"/>
                </a:lnSpc>
                <a:buFont typeface="Arial" panose="020B0604020202020204" pitchFamily="34" charset="0"/>
                <a:buChar char="•"/>
              </a:pPr>
              <a:r>
                <a:rPr lang="en-US" sz="1867" dirty="0" err="1">
                  <a:solidFill>
                    <a:srgbClr val="0099A1"/>
                  </a:solidFill>
                  <a:latin typeface="Myriad Pro" panose="020B0503030403020204" pitchFamily="34" charset="0"/>
                </a:rPr>
                <a:t>Återvinningsbara</a:t>
              </a:r>
              <a:r>
                <a:rPr lang="en-US" sz="1867" dirty="0">
                  <a:solidFill>
                    <a:srgbClr val="0099A1"/>
                  </a:solidFill>
                  <a:latin typeface="Myriad Pro" panose="020B0503030403020204" pitchFamily="34" charset="0"/>
                </a:rPr>
                <a:t> </a:t>
              </a:r>
              <a:r>
                <a:rPr lang="en-US" sz="1867" dirty="0" err="1">
                  <a:solidFill>
                    <a:srgbClr val="0099A1"/>
                  </a:solidFill>
                  <a:latin typeface="Myriad Pro" panose="020B0503030403020204" pitchFamily="34" charset="0"/>
                </a:rPr>
                <a:t>metaller</a:t>
              </a:r>
              <a:endParaRPr lang="nb-NO" sz="1867" dirty="0">
                <a:solidFill>
                  <a:srgbClr val="0099A1"/>
                </a:solidFill>
                <a:latin typeface="Myriad Pro" panose="020B0503030403020204" pitchFamily="34" charset="0"/>
              </a:endParaRPr>
            </a:p>
            <a:p>
              <a:pPr marL="542317" lvl="1" indent="-304815">
                <a:lnSpc>
                  <a:spcPct val="150000"/>
                </a:lnSpc>
                <a:buFont typeface="Arial" panose="020B0604020202020204" pitchFamily="34" charset="0"/>
                <a:buChar char="•"/>
              </a:pPr>
              <a:endParaRPr lang="nb-NO" sz="1867" dirty="0">
                <a:solidFill>
                  <a:srgbClr val="4A7C28"/>
                </a:solidFill>
                <a:latin typeface="Myriad Pro" panose="020B0503030403020204" pitchFamily="34" charset="0"/>
              </a:endParaRPr>
            </a:p>
            <a:p>
              <a:pPr marL="542317" lvl="1" indent="-304815">
                <a:lnSpc>
                  <a:spcPts val="3520"/>
                </a:lnSpc>
                <a:buFont typeface="Arial" panose="020B0604020202020204" pitchFamily="34" charset="0"/>
                <a:buChar char="•"/>
              </a:pPr>
              <a:endParaRPr lang="nb-NO" sz="1200" dirty="0">
                <a:solidFill>
                  <a:srgbClr val="248587"/>
                </a:solidFill>
                <a:latin typeface="Myriad Pro" panose="020B0503030403020204" pitchFamily="34" charset="0"/>
              </a:endParaRPr>
            </a:p>
          </p:txBody>
        </p:sp>
        <p:sp>
          <p:nvSpPr>
            <p:cNvPr id="6" name="TextBox 9">
              <a:extLst>
                <a:ext uri="{FF2B5EF4-FFF2-40B4-BE49-F238E27FC236}">
                  <a16:creationId xmlns:a16="http://schemas.microsoft.com/office/drawing/2014/main" id="{14CF4244-645C-669C-A60F-BFAB978CA929}"/>
                </a:ext>
              </a:extLst>
            </p:cNvPr>
            <p:cNvSpPr txBox="1"/>
            <p:nvPr/>
          </p:nvSpPr>
          <p:spPr>
            <a:xfrm>
              <a:off x="2692824" y="98753"/>
              <a:ext cx="7098379" cy="1466557"/>
            </a:xfrm>
            <a:prstGeom prst="rect">
              <a:avLst/>
            </a:prstGeom>
          </p:spPr>
          <p:txBody>
            <a:bodyPr wrap="square" lIns="0" tIns="0" rIns="0" bIns="0" rtlCol="0" anchor="t">
              <a:spAutoFit/>
            </a:bodyPr>
            <a:lstStyle/>
            <a:p>
              <a:pPr lvl="2">
                <a:lnSpc>
                  <a:spcPts val="6250"/>
                </a:lnSpc>
              </a:pPr>
              <a:r>
                <a:rPr lang="nb-NO" sz="3600" dirty="0">
                  <a:solidFill>
                    <a:srgbClr val="0099A1"/>
                  </a:solidFill>
                  <a:latin typeface="Myriad Pro" panose="020B0503030403020204" pitchFamily="34" charset="0"/>
                </a:rPr>
                <a:t>Pros</a:t>
              </a:r>
            </a:p>
          </p:txBody>
        </p:sp>
      </p:grpSp>
      <p:pic>
        <p:nvPicPr>
          <p:cNvPr id="8" name="Bilde 7" descr="Et bilde som inneholder symbol, Grafikk, design, kreativitet&#10;&#10;Automatisk generert beskrivelse">
            <a:extLst>
              <a:ext uri="{FF2B5EF4-FFF2-40B4-BE49-F238E27FC236}">
                <a16:creationId xmlns:a16="http://schemas.microsoft.com/office/drawing/2014/main" id="{44178D5C-6CE7-CFEB-B930-6D4AC45C74EB}"/>
              </a:ext>
            </a:extLst>
          </p:cNvPr>
          <p:cNvPicPr>
            <a:picLocks noChangeAspect="1"/>
          </p:cNvPicPr>
          <p:nvPr/>
        </p:nvPicPr>
        <p:blipFill rotWithShape="1">
          <a:blip r:embed="rId3"/>
          <a:srcRect l="47620"/>
          <a:stretch/>
        </p:blipFill>
        <p:spPr>
          <a:xfrm>
            <a:off x="6197208" y="4282327"/>
            <a:ext cx="731861" cy="1754663"/>
          </a:xfrm>
          <a:prstGeom prst="rect">
            <a:avLst/>
          </a:prstGeom>
          <a:noFill/>
        </p:spPr>
      </p:pic>
      <p:sp>
        <p:nvSpPr>
          <p:cNvPr id="13" name="Avrundet rektangel 12">
            <a:extLst>
              <a:ext uri="{FF2B5EF4-FFF2-40B4-BE49-F238E27FC236}">
                <a16:creationId xmlns:a16="http://schemas.microsoft.com/office/drawing/2014/main" id="{860D4CA3-86F5-EDCE-A609-88466E8B774B}"/>
              </a:ext>
            </a:extLst>
          </p:cNvPr>
          <p:cNvSpPr/>
          <p:nvPr/>
        </p:nvSpPr>
        <p:spPr>
          <a:xfrm>
            <a:off x="7131261" y="3542086"/>
            <a:ext cx="3221126" cy="3052831"/>
          </a:xfrm>
          <a:prstGeom prst="roundRect">
            <a:avLst/>
          </a:prstGeom>
          <a:solidFill>
            <a:srgbClr val="EE6F7C"/>
          </a:solidFill>
          <a:ln>
            <a:noFill/>
          </a:ln>
        </p:spPr>
        <p:txBody>
          <a:bodyPr rtlCol="0" anchor="ctr"/>
          <a:lstStyle/>
          <a:p>
            <a:pPr marL="237502" lvl="1">
              <a:lnSpc>
                <a:spcPts val="3520"/>
              </a:lnSpc>
            </a:pPr>
            <a:endParaRPr lang="nb-NO" sz="1600" dirty="0">
              <a:solidFill>
                <a:srgbClr val="248587"/>
              </a:solidFill>
              <a:latin typeface="Myriad Pro" panose="020B0503030403020204" pitchFamily="34" charset="0"/>
            </a:endParaRPr>
          </a:p>
          <a:p>
            <a:pPr marL="237502" lvl="1"/>
            <a:endParaRPr lang="nb-NO" sz="2000" dirty="0">
              <a:solidFill>
                <a:srgbClr val="4A7C28"/>
              </a:solidFill>
              <a:latin typeface="Myriad Pro" panose="020B0503030403020204" pitchFamily="34" charset="0"/>
            </a:endParaRPr>
          </a:p>
          <a:p>
            <a:pPr marL="237502" lvl="1"/>
            <a:endParaRPr lang="nb-NO" sz="2000" dirty="0">
              <a:solidFill>
                <a:srgbClr val="4A7C28"/>
              </a:solidFill>
              <a:latin typeface="Myriad Pro" panose="020B0503030403020204" pitchFamily="34" charset="0"/>
            </a:endParaRPr>
          </a:p>
          <a:p>
            <a:pPr marL="542317" lvl="1" indent="-304815">
              <a:lnSpc>
                <a:spcPct val="150000"/>
              </a:lnSpc>
              <a:buFont typeface="Arial" panose="020B0604020202020204" pitchFamily="34" charset="0"/>
              <a:buChar char="•"/>
            </a:pPr>
            <a:r>
              <a:rPr lang="nb-NO" dirty="0">
                <a:solidFill>
                  <a:srgbClr val="A43F3E"/>
                </a:solidFill>
                <a:latin typeface="Myriad Pro" panose="020B0503030403020204" pitchFamily="34" charset="0"/>
              </a:rPr>
              <a:t>Låg energitäthet</a:t>
            </a:r>
          </a:p>
          <a:p>
            <a:pPr marL="542317" lvl="1" indent="-304815">
              <a:lnSpc>
                <a:spcPct val="150000"/>
              </a:lnSpc>
              <a:buFont typeface="Arial" panose="020B0604020202020204" pitchFamily="34" charset="0"/>
              <a:buChar char="•"/>
            </a:pPr>
            <a:r>
              <a:rPr lang="nb-NO" dirty="0">
                <a:solidFill>
                  <a:srgbClr val="A43F3E"/>
                </a:solidFill>
                <a:latin typeface="Myriad Pro" panose="020B0503030403020204" pitchFamily="34" charset="0"/>
              </a:rPr>
              <a:t>Komplicerad process</a:t>
            </a:r>
            <a:endParaRPr lang="nb-NO" sz="1200" dirty="0">
              <a:solidFill>
                <a:srgbClr val="248587"/>
              </a:solidFill>
              <a:latin typeface="Myriad Pro" panose="020B0503030403020204" pitchFamily="34" charset="0"/>
            </a:endParaRPr>
          </a:p>
        </p:txBody>
      </p:sp>
      <p:sp>
        <p:nvSpPr>
          <p:cNvPr id="14" name="TextBox 9">
            <a:extLst>
              <a:ext uri="{FF2B5EF4-FFF2-40B4-BE49-F238E27FC236}">
                <a16:creationId xmlns:a16="http://schemas.microsoft.com/office/drawing/2014/main" id="{738BA51F-2D2C-CC34-6561-405942B141C4}"/>
              </a:ext>
            </a:extLst>
          </p:cNvPr>
          <p:cNvSpPr txBox="1"/>
          <p:nvPr/>
        </p:nvSpPr>
        <p:spPr>
          <a:xfrm>
            <a:off x="6974235" y="3606979"/>
            <a:ext cx="3378152" cy="710451"/>
          </a:xfrm>
          <a:prstGeom prst="rect">
            <a:avLst/>
          </a:prstGeom>
        </p:spPr>
        <p:txBody>
          <a:bodyPr wrap="square" lIns="0" tIns="0" rIns="0" bIns="0" rtlCol="0" anchor="t">
            <a:spAutoFit/>
          </a:bodyPr>
          <a:lstStyle/>
          <a:p>
            <a:pPr lvl="2">
              <a:lnSpc>
                <a:spcPts val="6250"/>
              </a:lnSpc>
            </a:pPr>
            <a:r>
              <a:rPr lang="nb-NO" sz="3600" dirty="0">
                <a:solidFill>
                  <a:srgbClr val="A43F3E"/>
                </a:solidFill>
                <a:latin typeface="Myriad Pro" panose="020B0503030403020204" pitchFamily="34" charset="0"/>
              </a:rPr>
              <a:t>Nackdelar </a:t>
            </a:r>
          </a:p>
        </p:txBody>
      </p:sp>
      <p:sp>
        <p:nvSpPr>
          <p:cNvPr id="15" name="Avrundet rektangel 14">
            <a:extLst>
              <a:ext uri="{FF2B5EF4-FFF2-40B4-BE49-F238E27FC236}">
                <a16:creationId xmlns:a16="http://schemas.microsoft.com/office/drawing/2014/main" id="{6A4DF786-E8FD-B531-6B12-BEB84D2DA02D}"/>
              </a:ext>
            </a:extLst>
          </p:cNvPr>
          <p:cNvSpPr/>
          <p:nvPr/>
        </p:nvSpPr>
        <p:spPr>
          <a:xfrm rot="5400000">
            <a:off x="8229460" y="3173786"/>
            <a:ext cx="6223279" cy="736599"/>
          </a:xfrm>
          <a:prstGeom prst="roundRect">
            <a:avLst>
              <a:gd name="adj" fmla="val 50000"/>
            </a:avLst>
          </a:prstGeom>
          <a:solidFill>
            <a:srgbClr val="007880"/>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6" name="Ellipse 15">
            <a:extLst>
              <a:ext uri="{FF2B5EF4-FFF2-40B4-BE49-F238E27FC236}">
                <a16:creationId xmlns:a16="http://schemas.microsoft.com/office/drawing/2014/main" id="{DCCC9911-B2F2-62A2-6B18-50DC35418C1C}"/>
              </a:ext>
            </a:extLst>
          </p:cNvPr>
          <p:cNvSpPr/>
          <p:nvPr/>
        </p:nvSpPr>
        <p:spPr>
          <a:xfrm>
            <a:off x="10972801" y="4699145"/>
            <a:ext cx="736598" cy="726521"/>
          </a:xfrm>
          <a:prstGeom prst="ellipse">
            <a:avLst/>
          </a:prstGeom>
          <a:solidFill>
            <a:srgbClr val="EE6F7C"/>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17" name="Bilde 16" descr="Et bilde som inneholder symbol, Grafikk, design, kreativitet&#10;&#10;Automatisk generert beskrivelse">
            <a:extLst>
              <a:ext uri="{FF2B5EF4-FFF2-40B4-BE49-F238E27FC236}">
                <a16:creationId xmlns:a16="http://schemas.microsoft.com/office/drawing/2014/main" id="{9F4E1D33-1034-4F6C-6387-ACA903ECE2AC}"/>
              </a:ext>
            </a:extLst>
          </p:cNvPr>
          <p:cNvPicPr>
            <a:picLocks noChangeAspect="1"/>
          </p:cNvPicPr>
          <p:nvPr/>
        </p:nvPicPr>
        <p:blipFill rotWithShape="1">
          <a:blip r:embed="rId3">
            <a:duotone>
              <a:prstClr val="black"/>
              <a:schemeClr val="accent1">
                <a:tint val="45000"/>
                <a:satMod val="400000"/>
              </a:schemeClr>
            </a:duotone>
          </a:blip>
          <a:srcRect r="48632"/>
          <a:stretch/>
        </p:blipFill>
        <p:spPr>
          <a:xfrm>
            <a:off x="6374360" y="783107"/>
            <a:ext cx="736364" cy="1800228"/>
          </a:xfrm>
          <a:prstGeom prst="rect">
            <a:avLst/>
          </a:prstGeom>
        </p:spPr>
      </p:pic>
      <p:graphicFrame>
        <p:nvGraphicFramePr>
          <p:cNvPr id="38" name="Diagram 37">
            <a:extLst>
              <a:ext uri="{FF2B5EF4-FFF2-40B4-BE49-F238E27FC236}">
                <a16:creationId xmlns:a16="http://schemas.microsoft.com/office/drawing/2014/main" id="{7D35A27E-24AC-2CBD-8573-299C134EB892}"/>
              </a:ext>
            </a:extLst>
          </p:cNvPr>
          <p:cNvGraphicFramePr/>
          <p:nvPr>
            <p:extLst>
              <p:ext uri="{D42A27DB-BD31-4B8C-83A1-F6EECF244321}">
                <p14:modId xmlns:p14="http://schemas.microsoft.com/office/powerpoint/2010/main" val="2886213532"/>
              </p:ext>
            </p:extLst>
          </p:nvPr>
        </p:nvGraphicFramePr>
        <p:xfrm>
          <a:off x="666941" y="1683221"/>
          <a:ext cx="4799553" cy="22159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7" name="Gruppe 36">
            <a:extLst>
              <a:ext uri="{FF2B5EF4-FFF2-40B4-BE49-F238E27FC236}">
                <a16:creationId xmlns:a16="http://schemas.microsoft.com/office/drawing/2014/main" id="{F2BA6BDE-2B37-AB6E-7705-C8BF34FA732B}"/>
              </a:ext>
            </a:extLst>
          </p:cNvPr>
          <p:cNvGrpSpPr/>
          <p:nvPr/>
        </p:nvGrpSpPr>
        <p:grpSpPr>
          <a:xfrm>
            <a:off x="371296" y="4277918"/>
            <a:ext cx="5485725" cy="2130129"/>
            <a:chOff x="405394" y="4417208"/>
            <a:chExt cx="5485725" cy="2130129"/>
          </a:xfrm>
        </p:grpSpPr>
        <p:grpSp>
          <p:nvGrpSpPr>
            <p:cNvPr id="20" name="Gruppe 19">
              <a:extLst>
                <a:ext uri="{FF2B5EF4-FFF2-40B4-BE49-F238E27FC236}">
                  <a16:creationId xmlns:a16="http://schemas.microsoft.com/office/drawing/2014/main" id="{FE18BD5D-5757-BF29-D0FB-507AA5AE3CD3}"/>
                </a:ext>
              </a:extLst>
            </p:cNvPr>
            <p:cNvGrpSpPr/>
            <p:nvPr/>
          </p:nvGrpSpPr>
          <p:grpSpPr>
            <a:xfrm rot="5400000">
              <a:off x="1521506" y="3301097"/>
              <a:ext cx="2130128" cy="4362352"/>
              <a:chOff x="9517521" y="2029596"/>
              <a:chExt cx="2256401" cy="4620947"/>
            </a:xfrm>
          </p:grpSpPr>
          <p:sp>
            <p:nvSpPr>
              <p:cNvPr id="21" name="TekstSylinder 20">
                <a:extLst>
                  <a:ext uri="{FF2B5EF4-FFF2-40B4-BE49-F238E27FC236}">
                    <a16:creationId xmlns:a16="http://schemas.microsoft.com/office/drawing/2014/main" id="{8EB9D8F8-AA2A-CF9C-B873-D644B42F5A95}"/>
                  </a:ext>
                </a:extLst>
              </p:cNvPr>
              <p:cNvSpPr txBox="1"/>
              <p:nvPr/>
            </p:nvSpPr>
            <p:spPr>
              <a:xfrm>
                <a:off x="11544349" y="2029596"/>
                <a:ext cx="229573" cy="293419"/>
              </a:xfrm>
              <a:prstGeom prst="rect">
                <a:avLst/>
              </a:prstGeom>
              <a:noFill/>
            </p:spPr>
            <p:txBody>
              <a:bodyPr wrap="none" rtlCol="0">
                <a:spAutoFit/>
              </a:bodyPr>
              <a:lstStyle/>
              <a:p>
                <a:r>
                  <a:rPr lang="nb-NO" sz="1200" dirty="0">
                    <a:latin typeface="Myriad Pro" panose="020B0503030403020204" pitchFamily="34" charset="0"/>
                  </a:rPr>
                  <a:t>‘</a:t>
                </a:r>
              </a:p>
            </p:txBody>
          </p:sp>
          <p:sp>
            <p:nvSpPr>
              <p:cNvPr id="29" name="Ellipse 28">
                <a:extLst>
                  <a:ext uri="{FF2B5EF4-FFF2-40B4-BE49-F238E27FC236}">
                    <a16:creationId xmlns:a16="http://schemas.microsoft.com/office/drawing/2014/main" id="{84F7BD46-30C4-107C-DBDA-C55613591FE8}"/>
                  </a:ext>
                </a:extLst>
              </p:cNvPr>
              <p:cNvSpPr/>
              <p:nvPr/>
            </p:nvSpPr>
            <p:spPr>
              <a:xfrm>
                <a:off x="9517521" y="4519256"/>
                <a:ext cx="2131286" cy="2131287"/>
              </a:xfrm>
              <a:prstGeom prst="ellipse">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23" name="Bilde 22" descr="Et bilde som inneholder clip art, Grafikk, kreativitet, design&#10;&#10;Automatisk generert beskrivelse">
                <a:extLst>
                  <a:ext uri="{FF2B5EF4-FFF2-40B4-BE49-F238E27FC236}">
                    <a16:creationId xmlns:a16="http://schemas.microsoft.com/office/drawing/2014/main" id="{EFFED12F-1CEA-1124-7514-F00CE4716D4F}"/>
                  </a:ext>
                </a:extLst>
              </p:cNvPr>
              <p:cNvPicPr>
                <a:picLocks noChangeAspect="1"/>
              </p:cNvPicPr>
              <p:nvPr/>
            </p:nvPicPr>
            <p:blipFill>
              <a:blip r:embed="rId9">
                <a:duotone>
                  <a:prstClr val="black"/>
                  <a:schemeClr val="accent2">
                    <a:tint val="45000"/>
                    <a:satMod val="400000"/>
                  </a:schemeClr>
                </a:duotone>
              </a:blip>
              <a:stretch>
                <a:fillRect/>
              </a:stretch>
            </p:blipFill>
            <p:spPr>
              <a:xfrm rot="16200000">
                <a:off x="9834877" y="3411478"/>
                <a:ext cx="525658" cy="614406"/>
              </a:xfrm>
              <a:prstGeom prst="rect">
                <a:avLst/>
              </a:prstGeom>
            </p:spPr>
          </p:pic>
          <p:pic>
            <p:nvPicPr>
              <p:cNvPr id="28" name="Bilde 27" descr="Et bilde som inneholder design, kunst&#10;&#10;Automatisk generert beskrivelse">
                <a:extLst>
                  <a:ext uri="{FF2B5EF4-FFF2-40B4-BE49-F238E27FC236}">
                    <a16:creationId xmlns:a16="http://schemas.microsoft.com/office/drawing/2014/main" id="{B16D2144-F5FE-974E-6919-99220526EBF6}"/>
                  </a:ext>
                </a:extLst>
              </p:cNvPr>
              <p:cNvPicPr>
                <a:picLocks noChangeAspect="1"/>
              </p:cNvPicPr>
              <p:nvPr/>
            </p:nvPicPr>
            <p:blipFill>
              <a:blip r:embed="rId10">
                <a:duotone>
                  <a:prstClr val="black"/>
                  <a:schemeClr val="accent2">
                    <a:tint val="45000"/>
                    <a:satMod val="400000"/>
                  </a:schemeClr>
                </a:duotone>
              </a:blip>
              <a:stretch>
                <a:fillRect/>
              </a:stretch>
            </p:blipFill>
            <p:spPr>
              <a:xfrm rot="16200000">
                <a:off x="9897048" y="5173488"/>
                <a:ext cx="1222234" cy="812585"/>
              </a:xfrm>
              <a:prstGeom prst="rect">
                <a:avLst/>
              </a:prstGeom>
            </p:spPr>
          </p:pic>
          <p:sp>
            <p:nvSpPr>
              <p:cNvPr id="25" name="Pil høyre 24">
                <a:extLst>
                  <a:ext uri="{FF2B5EF4-FFF2-40B4-BE49-F238E27FC236}">
                    <a16:creationId xmlns:a16="http://schemas.microsoft.com/office/drawing/2014/main" id="{3CB5365B-BAA3-EA43-1A17-AAAEC62EF0D5}"/>
                  </a:ext>
                </a:extLst>
              </p:cNvPr>
              <p:cNvSpPr/>
              <p:nvPr/>
            </p:nvSpPr>
            <p:spPr>
              <a:xfrm rot="16200000">
                <a:off x="10016824" y="3522765"/>
                <a:ext cx="1132679" cy="391831"/>
              </a:xfrm>
              <a:prstGeom prst="rightArrow">
                <a:avLst>
                  <a:gd name="adj1" fmla="val 43303"/>
                  <a:gd name="adj2" fmla="val 75282"/>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sp>
            <p:nvSpPr>
              <p:cNvPr id="26" name="TekstSylinder 25">
                <a:extLst>
                  <a:ext uri="{FF2B5EF4-FFF2-40B4-BE49-F238E27FC236}">
                    <a16:creationId xmlns:a16="http://schemas.microsoft.com/office/drawing/2014/main" id="{F9BC674C-DB3F-0B9D-6114-6458D5C60B3F}"/>
                  </a:ext>
                </a:extLst>
              </p:cNvPr>
              <p:cNvSpPr txBox="1"/>
              <p:nvPr/>
            </p:nvSpPr>
            <p:spPr>
              <a:xfrm rot="16200000">
                <a:off x="10173059" y="3472450"/>
                <a:ext cx="1472304" cy="358623"/>
              </a:xfrm>
              <a:prstGeom prst="rect">
                <a:avLst/>
              </a:prstGeom>
              <a:noFill/>
            </p:spPr>
            <p:txBody>
              <a:bodyPr wrap="square" rtlCol="0">
                <a:spAutoFit/>
              </a:bodyPr>
              <a:lstStyle/>
              <a:p>
                <a:r>
                  <a:rPr lang="nb-NO" sz="1600" b="1" dirty="0">
                    <a:solidFill>
                      <a:srgbClr val="248587"/>
                    </a:solidFill>
                    <a:latin typeface="Myriad Pro" panose="020B0503030403020204" pitchFamily="34" charset="0"/>
                    <a:cs typeface="Calibri" panose="020F0502020204030204" pitchFamily="34" charset="0"/>
                  </a:rPr>
                  <a:t>800 - 1000</a:t>
                </a:r>
                <a:r>
                  <a:rPr lang="nb-NO" sz="1600" b="1" dirty="0">
                    <a:solidFill>
                      <a:srgbClr val="248587"/>
                    </a:solidFill>
                    <a:effectLst/>
                    <a:latin typeface="Myriad Pro" panose="020B0503030403020204" pitchFamily="34" charset="0"/>
                    <a:cs typeface="Calibri" panose="020F0502020204030204" pitchFamily="34" charset="0"/>
                  </a:rPr>
                  <a:t>°</a:t>
                </a:r>
                <a:r>
                  <a:rPr lang="nb-NO" sz="1600" b="1" dirty="0">
                    <a:solidFill>
                      <a:srgbClr val="248587"/>
                    </a:solidFill>
                    <a:latin typeface="Myriad Pro" panose="020B0503030403020204" pitchFamily="34" charset="0"/>
                    <a:cs typeface="Calibri" panose="020F0502020204030204" pitchFamily="34" charset="0"/>
                  </a:rPr>
                  <a:t>C</a:t>
                </a:r>
              </a:p>
            </p:txBody>
          </p:sp>
        </p:grpSp>
        <p:sp>
          <p:nvSpPr>
            <p:cNvPr id="35" name="Ellipse 34">
              <a:extLst>
                <a:ext uri="{FF2B5EF4-FFF2-40B4-BE49-F238E27FC236}">
                  <a16:creationId xmlns:a16="http://schemas.microsoft.com/office/drawing/2014/main" id="{F443BC4E-80D3-206C-A4FE-46189533BCDD}"/>
                </a:ext>
              </a:extLst>
            </p:cNvPr>
            <p:cNvSpPr/>
            <p:nvPr/>
          </p:nvSpPr>
          <p:spPr>
            <a:xfrm>
              <a:off x="3879103" y="4417208"/>
              <a:ext cx="2012016" cy="2012017"/>
            </a:xfrm>
            <a:prstGeom prst="ellipse">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Myriad Pro" panose="020B0503030403020204" pitchFamily="34" charset="0"/>
              </a:endParaRPr>
            </a:p>
          </p:txBody>
        </p:sp>
        <p:pic>
          <p:nvPicPr>
            <p:cNvPr id="36" name="Bilde 35" descr="Et bilde som inneholder tegnefilm, flaske&#10;&#10;Automatisk generert beskrivelse">
              <a:extLst>
                <a:ext uri="{FF2B5EF4-FFF2-40B4-BE49-F238E27FC236}">
                  <a16:creationId xmlns:a16="http://schemas.microsoft.com/office/drawing/2014/main" id="{E74610D6-1203-C495-1B1C-583E0598EAF8}"/>
                </a:ext>
              </a:extLst>
            </p:cNvPr>
            <p:cNvPicPr>
              <a:picLocks noChangeAspect="1"/>
            </p:cNvPicPr>
            <p:nvPr/>
          </p:nvPicPr>
          <p:blipFill>
            <a:blip r:embed="rId11">
              <a:duotone>
                <a:prstClr val="black"/>
                <a:schemeClr val="accent1">
                  <a:tint val="45000"/>
                  <a:satMod val="400000"/>
                </a:schemeClr>
              </a:duotone>
            </a:blip>
            <a:stretch>
              <a:fillRect/>
            </a:stretch>
          </p:blipFill>
          <p:spPr>
            <a:xfrm>
              <a:off x="4498498" y="4684430"/>
              <a:ext cx="774930" cy="1335520"/>
            </a:xfrm>
            <a:prstGeom prst="rect">
              <a:avLst/>
            </a:prstGeom>
          </p:spPr>
        </p:pic>
      </p:grpSp>
    </p:spTree>
    <p:extLst>
      <p:ext uri="{BB962C8B-B14F-4D97-AF65-F5344CB8AC3E}">
        <p14:creationId xmlns:p14="http://schemas.microsoft.com/office/powerpoint/2010/main" val="1230602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48587"/>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2772C97F-D0DD-1C40-8A2E-94404BF2407A}"/>
              </a:ext>
            </a:extLst>
          </p:cNvPr>
          <p:cNvSpPr/>
          <p:nvPr/>
        </p:nvSpPr>
        <p:spPr>
          <a:xfrm>
            <a:off x="58177" y="0"/>
            <a:ext cx="6093866" cy="6859200"/>
          </a:xfrm>
          <a:prstGeom prst="rect">
            <a:avLst/>
          </a:prstGeom>
          <a:solidFill>
            <a:srgbClr val="007075"/>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8" name="TextBox 10">
            <a:extLst>
              <a:ext uri="{FF2B5EF4-FFF2-40B4-BE49-F238E27FC236}">
                <a16:creationId xmlns:a16="http://schemas.microsoft.com/office/drawing/2014/main" id="{7ABD4681-B5DD-F36B-22F5-762779115D7E}"/>
              </a:ext>
            </a:extLst>
          </p:cNvPr>
          <p:cNvSpPr txBox="1"/>
          <p:nvPr/>
        </p:nvSpPr>
        <p:spPr>
          <a:xfrm>
            <a:off x="1386677" y="458488"/>
            <a:ext cx="5090323" cy="826124"/>
          </a:xfrm>
          <a:prstGeom prst="rect">
            <a:avLst/>
          </a:prstGeom>
        </p:spPr>
        <p:txBody>
          <a:bodyPr wrap="square" lIns="0" tIns="0" rIns="0" bIns="0" rtlCol="0" anchor="t">
            <a:spAutoFit/>
          </a:bodyPr>
          <a:lstStyle/>
          <a:p>
            <a:pPr>
              <a:lnSpc>
                <a:spcPts val="6250"/>
              </a:lnSpc>
            </a:pPr>
            <a:r>
              <a:rPr lang="en-US" sz="5896" dirty="0" err="1">
                <a:solidFill>
                  <a:srgbClr val="D0E7DE"/>
                </a:solidFill>
                <a:latin typeface="Myriad Pro" panose="020B0503030403020204" pitchFamily="34" charset="0"/>
              </a:rPr>
              <a:t>Pyrolys</a:t>
            </a:r>
            <a:endParaRPr lang="en-US" sz="5896" dirty="0">
              <a:solidFill>
                <a:srgbClr val="D0E7DE"/>
              </a:solidFill>
              <a:latin typeface="Myriad Pro" panose="020B0503030403020204" pitchFamily="34" charset="0"/>
            </a:endParaRPr>
          </a:p>
        </p:txBody>
      </p:sp>
      <p:sp>
        <p:nvSpPr>
          <p:cNvPr id="2" name="TextBox 10">
            <a:extLst>
              <a:ext uri="{FF2B5EF4-FFF2-40B4-BE49-F238E27FC236}">
                <a16:creationId xmlns:a16="http://schemas.microsoft.com/office/drawing/2014/main" id="{245FE2A8-57A0-D952-3CBE-316E6BFBA4D1}"/>
              </a:ext>
            </a:extLst>
          </p:cNvPr>
          <p:cNvSpPr txBox="1"/>
          <p:nvPr/>
        </p:nvSpPr>
        <p:spPr>
          <a:xfrm>
            <a:off x="7480543" y="460390"/>
            <a:ext cx="5090323" cy="826124"/>
          </a:xfrm>
          <a:prstGeom prst="rect">
            <a:avLst/>
          </a:prstGeom>
        </p:spPr>
        <p:txBody>
          <a:bodyPr wrap="square" lIns="0" tIns="0" rIns="0" bIns="0" rtlCol="0" anchor="t">
            <a:spAutoFit/>
          </a:bodyPr>
          <a:lstStyle/>
          <a:p>
            <a:pPr>
              <a:lnSpc>
                <a:spcPts val="6250"/>
              </a:lnSpc>
            </a:pPr>
            <a:r>
              <a:rPr lang="en-US" sz="5896" dirty="0" err="1">
                <a:solidFill>
                  <a:srgbClr val="D0E7DE"/>
                </a:solidFill>
                <a:latin typeface="Myriad Pro" panose="020B0503030403020204" pitchFamily="34" charset="0"/>
              </a:rPr>
              <a:t>Förgasning</a:t>
            </a:r>
            <a:endParaRPr lang="en-US" sz="5896" dirty="0">
              <a:solidFill>
                <a:srgbClr val="D0E7DE"/>
              </a:solidFill>
              <a:latin typeface="Myriad Pro" panose="020B0503030403020204" pitchFamily="34" charset="0"/>
            </a:endParaRPr>
          </a:p>
        </p:txBody>
      </p:sp>
      <p:sp>
        <p:nvSpPr>
          <p:cNvPr id="3" name="TextBox 10">
            <a:extLst>
              <a:ext uri="{FF2B5EF4-FFF2-40B4-BE49-F238E27FC236}">
                <a16:creationId xmlns:a16="http://schemas.microsoft.com/office/drawing/2014/main" id="{70031E66-A09F-2FD4-A534-8D54FFEFF7D4}"/>
              </a:ext>
            </a:extLst>
          </p:cNvPr>
          <p:cNvSpPr txBox="1"/>
          <p:nvPr/>
        </p:nvSpPr>
        <p:spPr>
          <a:xfrm>
            <a:off x="5199223" y="1453953"/>
            <a:ext cx="6093866" cy="975267"/>
          </a:xfrm>
          <a:prstGeom prst="rect">
            <a:avLst/>
          </a:prstGeom>
        </p:spPr>
        <p:txBody>
          <a:bodyPr wrap="square" lIns="0" tIns="0" rIns="0" bIns="0" rtlCol="0" anchor="t">
            <a:spAutoFit/>
          </a:bodyPr>
          <a:lstStyle/>
          <a:p>
            <a:pPr>
              <a:lnSpc>
                <a:spcPts val="6250"/>
              </a:lnSpc>
            </a:pPr>
            <a:r>
              <a:rPr lang="en-US" sz="9600" dirty="0">
                <a:solidFill>
                  <a:srgbClr val="D0E7DE"/>
                </a:solidFill>
                <a:latin typeface="Myriad Pro" panose="020B0503030403020204" pitchFamily="34" charset="0"/>
              </a:rPr>
              <a:t>V S</a:t>
            </a:r>
          </a:p>
        </p:txBody>
      </p:sp>
      <p:grpSp>
        <p:nvGrpSpPr>
          <p:cNvPr id="7" name="Gruppe 6">
            <a:extLst>
              <a:ext uri="{FF2B5EF4-FFF2-40B4-BE49-F238E27FC236}">
                <a16:creationId xmlns:a16="http://schemas.microsoft.com/office/drawing/2014/main" id="{EBBE0DBB-4174-A354-96DE-5C70A2D22BF2}"/>
              </a:ext>
            </a:extLst>
          </p:cNvPr>
          <p:cNvGrpSpPr/>
          <p:nvPr/>
        </p:nvGrpSpPr>
        <p:grpSpPr>
          <a:xfrm>
            <a:off x="758580" y="1459701"/>
            <a:ext cx="3952875" cy="496799"/>
            <a:chOff x="0" y="133086"/>
            <a:chExt cx="1499860" cy="899916"/>
          </a:xfrm>
          <a:solidFill>
            <a:srgbClr val="248587"/>
          </a:solidFill>
        </p:grpSpPr>
        <p:sp>
          <p:nvSpPr>
            <p:cNvPr id="9" name="Rektangel 8">
              <a:extLst>
                <a:ext uri="{FF2B5EF4-FFF2-40B4-BE49-F238E27FC236}">
                  <a16:creationId xmlns:a16="http://schemas.microsoft.com/office/drawing/2014/main" id="{508CCC19-164D-66F5-AA09-2BF5CCDA1CEF}"/>
                </a:ext>
              </a:extLst>
            </p:cNvPr>
            <p:cNvSpPr/>
            <p:nvPr/>
          </p:nvSpPr>
          <p:spPr>
            <a:xfrm>
              <a:off x="0" y="133086"/>
              <a:ext cx="1499860" cy="899916"/>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t"/>
            <a:lstStyle/>
            <a:p>
              <a:endParaRPr lang="nb-NO" dirty="0">
                <a:latin typeface="Myriad Pro" panose="020B0503030403020204" pitchFamily="34" charset="0"/>
              </a:endParaRPr>
            </a:p>
          </p:txBody>
        </p:sp>
        <p:sp>
          <p:nvSpPr>
            <p:cNvPr id="10" name="TekstSylinder 9">
              <a:extLst>
                <a:ext uri="{FF2B5EF4-FFF2-40B4-BE49-F238E27FC236}">
                  <a16:creationId xmlns:a16="http://schemas.microsoft.com/office/drawing/2014/main" id="{A8521B93-6242-FBA1-D179-9908D9CFA468}"/>
                </a:ext>
              </a:extLst>
            </p:cNvPr>
            <p:cNvSpPr txBox="1"/>
            <p:nvPr/>
          </p:nvSpPr>
          <p:spPr>
            <a:xfrm>
              <a:off x="0" y="133086"/>
              <a:ext cx="1499860" cy="8999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ctr" defTabSz="711200">
                <a:lnSpc>
                  <a:spcPct val="150000"/>
                </a:lnSpc>
                <a:spcBef>
                  <a:spcPct val="0"/>
                </a:spcBef>
                <a:spcAft>
                  <a:spcPct val="35000"/>
                </a:spcAft>
                <a:buNone/>
              </a:pPr>
              <a:r>
                <a:rPr lang="nb-NO" sz="1600" dirty="0">
                  <a:latin typeface="Myriad Pro" panose="020B0503030403020204" pitchFamily="34" charset="0"/>
                </a:rPr>
                <a:t>Produkt</a:t>
              </a:r>
              <a:endParaRPr lang="nb-NO" sz="1600" kern="1200" noProof="0" dirty="0">
                <a:latin typeface="Myriad Pro" panose="020B0503030403020204" pitchFamily="34" charset="0"/>
              </a:endParaRPr>
            </a:p>
          </p:txBody>
        </p:sp>
      </p:grpSp>
      <p:grpSp>
        <p:nvGrpSpPr>
          <p:cNvPr id="32" name="Gruppe 31">
            <a:extLst>
              <a:ext uri="{FF2B5EF4-FFF2-40B4-BE49-F238E27FC236}">
                <a16:creationId xmlns:a16="http://schemas.microsoft.com/office/drawing/2014/main" id="{B61CB196-AAB4-9E2D-6990-C4D12051D0B6}"/>
              </a:ext>
            </a:extLst>
          </p:cNvPr>
          <p:cNvGrpSpPr/>
          <p:nvPr/>
        </p:nvGrpSpPr>
        <p:grpSpPr>
          <a:xfrm>
            <a:off x="767996" y="3336255"/>
            <a:ext cx="3952875" cy="496799"/>
            <a:chOff x="0" y="133086"/>
            <a:chExt cx="1499860" cy="899916"/>
          </a:xfrm>
          <a:solidFill>
            <a:srgbClr val="248587"/>
          </a:solidFill>
        </p:grpSpPr>
        <p:sp>
          <p:nvSpPr>
            <p:cNvPr id="33" name="Rektangel 32">
              <a:extLst>
                <a:ext uri="{FF2B5EF4-FFF2-40B4-BE49-F238E27FC236}">
                  <a16:creationId xmlns:a16="http://schemas.microsoft.com/office/drawing/2014/main" id="{9AC7142D-6E3F-9469-FCC0-2D34DE24BE73}"/>
                </a:ext>
              </a:extLst>
            </p:cNvPr>
            <p:cNvSpPr/>
            <p:nvPr/>
          </p:nvSpPr>
          <p:spPr>
            <a:xfrm>
              <a:off x="0" y="133086"/>
              <a:ext cx="1499860" cy="899916"/>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b-NO"/>
            </a:p>
          </p:txBody>
        </p:sp>
        <p:sp>
          <p:nvSpPr>
            <p:cNvPr id="34" name="TekstSylinder 33">
              <a:extLst>
                <a:ext uri="{FF2B5EF4-FFF2-40B4-BE49-F238E27FC236}">
                  <a16:creationId xmlns:a16="http://schemas.microsoft.com/office/drawing/2014/main" id="{6FF8657B-D2E7-A9F8-EFCD-ED3D6CF1E446}"/>
                </a:ext>
              </a:extLst>
            </p:cNvPr>
            <p:cNvSpPr txBox="1"/>
            <p:nvPr/>
          </p:nvSpPr>
          <p:spPr>
            <a:xfrm>
              <a:off x="0" y="133086"/>
              <a:ext cx="1499860" cy="8999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ctr" defTabSz="711200">
                <a:lnSpc>
                  <a:spcPct val="150000"/>
                </a:lnSpc>
                <a:spcBef>
                  <a:spcPct val="0"/>
                </a:spcBef>
                <a:spcAft>
                  <a:spcPct val="35000"/>
                </a:spcAft>
                <a:buNone/>
              </a:pPr>
              <a:r>
                <a:rPr lang="nb-NO" sz="1600" dirty="0">
                  <a:latin typeface="Myriad Pro" panose="020B0503030403020204" pitchFamily="34" charset="0"/>
                </a:rPr>
                <a:t>Temperatur</a:t>
              </a:r>
              <a:endParaRPr lang="nb-NO" sz="1600" kern="1200" noProof="0" dirty="0">
                <a:latin typeface="Myriad Pro" panose="020B0503030403020204" pitchFamily="34" charset="0"/>
              </a:endParaRPr>
            </a:p>
          </p:txBody>
        </p:sp>
      </p:grpSp>
      <p:grpSp>
        <p:nvGrpSpPr>
          <p:cNvPr id="39" name="Gruppe 38">
            <a:extLst>
              <a:ext uri="{FF2B5EF4-FFF2-40B4-BE49-F238E27FC236}">
                <a16:creationId xmlns:a16="http://schemas.microsoft.com/office/drawing/2014/main" id="{83DE4A0C-9E90-86BC-9049-EDCC0F2A1BC5}"/>
              </a:ext>
            </a:extLst>
          </p:cNvPr>
          <p:cNvGrpSpPr/>
          <p:nvPr/>
        </p:nvGrpSpPr>
        <p:grpSpPr>
          <a:xfrm>
            <a:off x="758580" y="4916242"/>
            <a:ext cx="3952875" cy="496799"/>
            <a:chOff x="0" y="133086"/>
            <a:chExt cx="1499860" cy="899916"/>
          </a:xfrm>
          <a:solidFill>
            <a:srgbClr val="248587"/>
          </a:solidFill>
        </p:grpSpPr>
        <p:sp>
          <p:nvSpPr>
            <p:cNvPr id="40" name="Rektangel 39">
              <a:extLst>
                <a:ext uri="{FF2B5EF4-FFF2-40B4-BE49-F238E27FC236}">
                  <a16:creationId xmlns:a16="http://schemas.microsoft.com/office/drawing/2014/main" id="{FB4677DA-5CA0-A176-099A-C4102FD301C0}"/>
                </a:ext>
              </a:extLst>
            </p:cNvPr>
            <p:cNvSpPr/>
            <p:nvPr/>
          </p:nvSpPr>
          <p:spPr>
            <a:xfrm>
              <a:off x="0" y="133086"/>
              <a:ext cx="1499860" cy="899916"/>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t"/>
            <a:lstStyle/>
            <a:p>
              <a:endParaRPr lang="nb-NO" dirty="0">
                <a:latin typeface="Myriad Pro" panose="020B0503030403020204" pitchFamily="34" charset="0"/>
              </a:endParaRPr>
            </a:p>
          </p:txBody>
        </p:sp>
        <p:sp>
          <p:nvSpPr>
            <p:cNvPr id="41" name="TekstSylinder 40">
              <a:extLst>
                <a:ext uri="{FF2B5EF4-FFF2-40B4-BE49-F238E27FC236}">
                  <a16:creationId xmlns:a16="http://schemas.microsoft.com/office/drawing/2014/main" id="{B3FD5088-BE84-6D1C-CFC5-1E384387AD8D}"/>
                </a:ext>
              </a:extLst>
            </p:cNvPr>
            <p:cNvSpPr txBox="1"/>
            <p:nvPr/>
          </p:nvSpPr>
          <p:spPr>
            <a:xfrm>
              <a:off x="0" y="133086"/>
              <a:ext cx="1499860" cy="8999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ctr" defTabSz="711200">
                <a:lnSpc>
                  <a:spcPct val="150000"/>
                </a:lnSpc>
                <a:spcBef>
                  <a:spcPct val="0"/>
                </a:spcBef>
                <a:spcAft>
                  <a:spcPct val="35000"/>
                </a:spcAft>
                <a:buNone/>
              </a:pPr>
              <a:r>
                <a:rPr lang="nb-NO" sz="1600" dirty="0">
                  <a:latin typeface="Myriad Pro" panose="020B0503030403020204" pitchFamily="34" charset="0"/>
                </a:rPr>
                <a:t>Resurser</a:t>
              </a:r>
              <a:endParaRPr lang="nb-NO" sz="1600" kern="1200" noProof="0" dirty="0">
                <a:latin typeface="Myriad Pro" panose="020B0503030403020204" pitchFamily="34" charset="0"/>
              </a:endParaRPr>
            </a:p>
          </p:txBody>
        </p:sp>
      </p:grpSp>
      <p:grpSp>
        <p:nvGrpSpPr>
          <p:cNvPr id="43" name="Gruppe 42">
            <a:extLst>
              <a:ext uri="{FF2B5EF4-FFF2-40B4-BE49-F238E27FC236}">
                <a16:creationId xmlns:a16="http://schemas.microsoft.com/office/drawing/2014/main" id="{E5D2C70D-C1EE-24B3-56FE-14E85BFC23E4}"/>
              </a:ext>
            </a:extLst>
          </p:cNvPr>
          <p:cNvGrpSpPr/>
          <p:nvPr/>
        </p:nvGrpSpPr>
        <p:grpSpPr>
          <a:xfrm>
            <a:off x="7480543" y="1475876"/>
            <a:ext cx="3952875" cy="496799"/>
            <a:chOff x="0" y="60625"/>
            <a:chExt cx="1499860" cy="972377"/>
          </a:xfrm>
        </p:grpSpPr>
        <p:sp>
          <p:nvSpPr>
            <p:cNvPr id="44" name="Rektangel 43">
              <a:extLst>
                <a:ext uri="{FF2B5EF4-FFF2-40B4-BE49-F238E27FC236}">
                  <a16:creationId xmlns:a16="http://schemas.microsoft.com/office/drawing/2014/main" id="{1881154F-61BC-BFCD-7D8E-12D531BA5C47}"/>
                </a:ext>
              </a:extLst>
            </p:cNvPr>
            <p:cNvSpPr/>
            <p:nvPr/>
          </p:nvSpPr>
          <p:spPr>
            <a:xfrm>
              <a:off x="0" y="133086"/>
              <a:ext cx="1499860" cy="899916"/>
            </a:xfrm>
            <a:prstGeom prst="rect">
              <a:avLst/>
            </a:prstGeom>
            <a:solidFill>
              <a:srgbClr val="00707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t"/>
            <a:lstStyle/>
            <a:p>
              <a:endParaRPr lang="nb-NO" dirty="0">
                <a:latin typeface="Myriad Pro" panose="020B0503030403020204" pitchFamily="34" charset="0"/>
              </a:endParaRPr>
            </a:p>
          </p:txBody>
        </p:sp>
        <p:sp>
          <p:nvSpPr>
            <p:cNvPr id="45" name="TekstSylinder 44">
              <a:extLst>
                <a:ext uri="{FF2B5EF4-FFF2-40B4-BE49-F238E27FC236}">
                  <a16:creationId xmlns:a16="http://schemas.microsoft.com/office/drawing/2014/main" id="{61EF0899-455E-CCFA-79EF-8DDE241D6175}"/>
                </a:ext>
              </a:extLst>
            </p:cNvPr>
            <p:cNvSpPr txBox="1"/>
            <p:nvPr/>
          </p:nvSpPr>
          <p:spPr>
            <a:xfrm>
              <a:off x="0" y="60625"/>
              <a:ext cx="1499860" cy="8999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ctr" defTabSz="711200">
                <a:lnSpc>
                  <a:spcPct val="150000"/>
                </a:lnSpc>
                <a:spcBef>
                  <a:spcPct val="0"/>
                </a:spcBef>
                <a:spcAft>
                  <a:spcPct val="35000"/>
                </a:spcAft>
                <a:buNone/>
              </a:pPr>
              <a:r>
                <a:rPr lang="nb-NO" sz="1600" dirty="0">
                  <a:latin typeface="Myriad Pro" panose="020B0503030403020204" pitchFamily="34" charset="0"/>
                </a:rPr>
                <a:t>Produkt</a:t>
              </a:r>
              <a:endParaRPr lang="nb-NO" sz="1600" kern="1200" noProof="0" dirty="0">
                <a:latin typeface="Myriad Pro" panose="020B0503030403020204" pitchFamily="34" charset="0"/>
              </a:endParaRPr>
            </a:p>
          </p:txBody>
        </p:sp>
      </p:grpSp>
      <p:grpSp>
        <p:nvGrpSpPr>
          <p:cNvPr id="46" name="Gruppe 45">
            <a:extLst>
              <a:ext uri="{FF2B5EF4-FFF2-40B4-BE49-F238E27FC236}">
                <a16:creationId xmlns:a16="http://schemas.microsoft.com/office/drawing/2014/main" id="{0E425D6D-49DD-19B3-AAA4-A16A5D2C4C5E}"/>
              </a:ext>
            </a:extLst>
          </p:cNvPr>
          <p:cNvGrpSpPr/>
          <p:nvPr/>
        </p:nvGrpSpPr>
        <p:grpSpPr>
          <a:xfrm>
            <a:off x="7471129" y="3336256"/>
            <a:ext cx="3952875" cy="496799"/>
            <a:chOff x="0" y="133086"/>
            <a:chExt cx="1499860" cy="899916"/>
          </a:xfrm>
        </p:grpSpPr>
        <p:sp>
          <p:nvSpPr>
            <p:cNvPr id="47" name="Rektangel 46">
              <a:extLst>
                <a:ext uri="{FF2B5EF4-FFF2-40B4-BE49-F238E27FC236}">
                  <a16:creationId xmlns:a16="http://schemas.microsoft.com/office/drawing/2014/main" id="{26CA1E8C-7DC3-AF41-8911-750C9AF22F55}"/>
                </a:ext>
              </a:extLst>
            </p:cNvPr>
            <p:cNvSpPr/>
            <p:nvPr/>
          </p:nvSpPr>
          <p:spPr>
            <a:xfrm>
              <a:off x="0" y="133086"/>
              <a:ext cx="1499860" cy="899916"/>
            </a:xfrm>
            <a:prstGeom prst="rect">
              <a:avLst/>
            </a:prstGeom>
            <a:solidFill>
              <a:srgbClr val="00707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t"/>
            <a:lstStyle/>
            <a:p>
              <a:endParaRPr lang="nb-NO" dirty="0">
                <a:latin typeface="Myriad Pro" panose="020B0503030403020204" pitchFamily="34" charset="0"/>
              </a:endParaRPr>
            </a:p>
          </p:txBody>
        </p:sp>
        <p:sp>
          <p:nvSpPr>
            <p:cNvPr id="48" name="TekstSylinder 47">
              <a:extLst>
                <a:ext uri="{FF2B5EF4-FFF2-40B4-BE49-F238E27FC236}">
                  <a16:creationId xmlns:a16="http://schemas.microsoft.com/office/drawing/2014/main" id="{CD7CD743-DD22-898A-0034-211ACC5A46E3}"/>
                </a:ext>
              </a:extLst>
            </p:cNvPr>
            <p:cNvSpPr txBox="1"/>
            <p:nvPr/>
          </p:nvSpPr>
          <p:spPr>
            <a:xfrm>
              <a:off x="0" y="133086"/>
              <a:ext cx="1499860" cy="8999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ctr" defTabSz="711200">
                <a:lnSpc>
                  <a:spcPct val="150000"/>
                </a:lnSpc>
                <a:spcBef>
                  <a:spcPct val="0"/>
                </a:spcBef>
                <a:spcAft>
                  <a:spcPct val="35000"/>
                </a:spcAft>
                <a:buNone/>
              </a:pPr>
              <a:r>
                <a:rPr lang="nb-NO" sz="1600" dirty="0">
                  <a:latin typeface="Myriad Pro" panose="020B0503030403020204" pitchFamily="34" charset="0"/>
                </a:rPr>
                <a:t>Temperatur</a:t>
              </a:r>
              <a:endParaRPr lang="nb-NO" sz="1600" kern="1200" noProof="0" dirty="0">
                <a:latin typeface="Myriad Pro" panose="020B0503030403020204" pitchFamily="34" charset="0"/>
              </a:endParaRPr>
            </a:p>
          </p:txBody>
        </p:sp>
      </p:grpSp>
      <p:grpSp>
        <p:nvGrpSpPr>
          <p:cNvPr id="49" name="Gruppe 48">
            <a:extLst>
              <a:ext uri="{FF2B5EF4-FFF2-40B4-BE49-F238E27FC236}">
                <a16:creationId xmlns:a16="http://schemas.microsoft.com/office/drawing/2014/main" id="{8E585D7D-B037-AC5A-9F74-8A1ECA684938}"/>
              </a:ext>
            </a:extLst>
          </p:cNvPr>
          <p:cNvGrpSpPr/>
          <p:nvPr/>
        </p:nvGrpSpPr>
        <p:grpSpPr>
          <a:xfrm>
            <a:off x="7480543" y="4911219"/>
            <a:ext cx="3952875" cy="496799"/>
            <a:chOff x="0" y="133086"/>
            <a:chExt cx="1499860" cy="899916"/>
          </a:xfrm>
        </p:grpSpPr>
        <p:sp>
          <p:nvSpPr>
            <p:cNvPr id="50" name="Rektangel 49">
              <a:extLst>
                <a:ext uri="{FF2B5EF4-FFF2-40B4-BE49-F238E27FC236}">
                  <a16:creationId xmlns:a16="http://schemas.microsoft.com/office/drawing/2014/main" id="{402001EE-BA71-E7D7-E15D-9168662E88FE}"/>
                </a:ext>
              </a:extLst>
            </p:cNvPr>
            <p:cNvSpPr/>
            <p:nvPr/>
          </p:nvSpPr>
          <p:spPr>
            <a:xfrm>
              <a:off x="0" y="133086"/>
              <a:ext cx="1499860" cy="899916"/>
            </a:xfrm>
            <a:prstGeom prst="rect">
              <a:avLst/>
            </a:prstGeom>
            <a:solidFill>
              <a:srgbClr val="00707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t"/>
            <a:lstStyle/>
            <a:p>
              <a:endParaRPr lang="nb-NO" dirty="0">
                <a:latin typeface="Myriad Pro" panose="020B0503030403020204" pitchFamily="34" charset="0"/>
              </a:endParaRPr>
            </a:p>
          </p:txBody>
        </p:sp>
        <p:sp>
          <p:nvSpPr>
            <p:cNvPr id="51" name="TekstSylinder 50">
              <a:extLst>
                <a:ext uri="{FF2B5EF4-FFF2-40B4-BE49-F238E27FC236}">
                  <a16:creationId xmlns:a16="http://schemas.microsoft.com/office/drawing/2014/main" id="{00370666-2773-AE17-2B57-BAD8AFD3B081}"/>
                </a:ext>
              </a:extLst>
            </p:cNvPr>
            <p:cNvSpPr txBox="1"/>
            <p:nvPr/>
          </p:nvSpPr>
          <p:spPr>
            <a:xfrm>
              <a:off x="0" y="133086"/>
              <a:ext cx="1499860" cy="8999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ctr" defTabSz="711200">
                <a:lnSpc>
                  <a:spcPct val="150000"/>
                </a:lnSpc>
                <a:spcBef>
                  <a:spcPct val="0"/>
                </a:spcBef>
                <a:spcAft>
                  <a:spcPct val="35000"/>
                </a:spcAft>
                <a:buNone/>
              </a:pPr>
              <a:r>
                <a:rPr lang="nb-NO" sz="1600" dirty="0">
                  <a:latin typeface="Myriad Pro" panose="020B0503030403020204" pitchFamily="34" charset="0"/>
                </a:rPr>
                <a:t>Resurser</a:t>
              </a:r>
              <a:endParaRPr lang="nb-NO" sz="1600" kern="1200" noProof="0" dirty="0">
                <a:latin typeface="Myriad Pro" panose="020B0503030403020204" pitchFamily="34" charset="0"/>
              </a:endParaRPr>
            </a:p>
          </p:txBody>
        </p:sp>
      </p:grpSp>
      <p:pic>
        <p:nvPicPr>
          <p:cNvPr id="52" name="Bilde 51" descr="Et bilde som inneholder tegnefilm, flaske&#10;&#10;Automatisk generert beskrivelse">
            <a:extLst>
              <a:ext uri="{FF2B5EF4-FFF2-40B4-BE49-F238E27FC236}">
                <a16:creationId xmlns:a16="http://schemas.microsoft.com/office/drawing/2014/main" id="{C1BE7285-26E2-D72D-395E-B2E528F67A7B}"/>
              </a:ext>
            </a:extLst>
          </p:cNvPr>
          <p:cNvPicPr>
            <a:picLocks noChangeAspect="1"/>
          </p:cNvPicPr>
          <p:nvPr/>
        </p:nvPicPr>
        <p:blipFill>
          <a:blip r:embed="rId3"/>
          <a:stretch>
            <a:fillRect/>
          </a:stretch>
        </p:blipFill>
        <p:spPr>
          <a:xfrm>
            <a:off x="9146533" y="2087478"/>
            <a:ext cx="620893" cy="1070052"/>
          </a:xfrm>
          <a:prstGeom prst="rect">
            <a:avLst/>
          </a:prstGeom>
        </p:spPr>
      </p:pic>
      <p:pic>
        <p:nvPicPr>
          <p:cNvPr id="60" name="Bilde 59" descr="Et bilde som inneholder tegnefilm, flaske&#10;&#10;Automatisk generert beskrivelse">
            <a:extLst>
              <a:ext uri="{FF2B5EF4-FFF2-40B4-BE49-F238E27FC236}">
                <a16:creationId xmlns:a16="http://schemas.microsoft.com/office/drawing/2014/main" id="{98EECDD3-5007-3BA3-1CDC-EC69636D4439}"/>
              </a:ext>
            </a:extLst>
          </p:cNvPr>
          <p:cNvPicPr>
            <a:picLocks noChangeAspect="1"/>
          </p:cNvPicPr>
          <p:nvPr/>
        </p:nvPicPr>
        <p:blipFill>
          <a:blip r:embed="rId3"/>
          <a:stretch>
            <a:fillRect/>
          </a:stretch>
        </p:blipFill>
        <p:spPr>
          <a:xfrm>
            <a:off x="3769980" y="2147611"/>
            <a:ext cx="592529" cy="1021170"/>
          </a:xfrm>
          <a:prstGeom prst="rect">
            <a:avLst/>
          </a:prstGeom>
        </p:spPr>
      </p:pic>
      <p:pic>
        <p:nvPicPr>
          <p:cNvPr id="61" name="Bilde 60" descr="Et bilde som inneholder kunst, design&#10;&#10;Automatisk generert beskrivelse">
            <a:extLst>
              <a:ext uri="{FF2B5EF4-FFF2-40B4-BE49-F238E27FC236}">
                <a16:creationId xmlns:a16="http://schemas.microsoft.com/office/drawing/2014/main" id="{4961C9F8-08FB-3E35-2C0A-CE3C97FE4433}"/>
              </a:ext>
            </a:extLst>
          </p:cNvPr>
          <p:cNvPicPr>
            <a:picLocks noChangeAspect="1"/>
          </p:cNvPicPr>
          <p:nvPr/>
        </p:nvPicPr>
        <p:blipFill>
          <a:blip r:embed="rId4"/>
          <a:stretch>
            <a:fillRect/>
          </a:stretch>
        </p:blipFill>
        <p:spPr>
          <a:xfrm>
            <a:off x="928853" y="2238057"/>
            <a:ext cx="984353" cy="768894"/>
          </a:xfrm>
          <a:prstGeom prst="rect">
            <a:avLst/>
          </a:prstGeom>
        </p:spPr>
      </p:pic>
      <p:pic>
        <p:nvPicPr>
          <p:cNvPr id="62" name="Bilde 61" descr="Et bilde som inneholder Grafikk, skjermbilde, grønn, grafisk design&#10;&#10;Automatisk generert beskrivelse">
            <a:extLst>
              <a:ext uri="{FF2B5EF4-FFF2-40B4-BE49-F238E27FC236}">
                <a16:creationId xmlns:a16="http://schemas.microsoft.com/office/drawing/2014/main" id="{20F0D9F9-43D0-B723-026B-3F00F5132C22}"/>
              </a:ext>
            </a:extLst>
          </p:cNvPr>
          <p:cNvPicPr>
            <a:picLocks noChangeAspect="1"/>
          </p:cNvPicPr>
          <p:nvPr/>
        </p:nvPicPr>
        <p:blipFill>
          <a:blip r:embed="rId5"/>
          <a:stretch>
            <a:fillRect/>
          </a:stretch>
        </p:blipFill>
        <p:spPr>
          <a:xfrm>
            <a:off x="2400974" y="2093989"/>
            <a:ext cx="984354" cy="998938"/>
          </a:xfrm>
          <a:prstGeom prst="rect">
            <a:avLst/>
          </a:prstGeom>
        </p:spPr>
      </p:pic>
      <p:sp>
        <p:nvSpPr>
          <p:cNvPr id="63" name="TekstSylinder 62">
            <a:extLst>
              <a:ext uri="{FF2B5EF4-FFF2-40B4-BE49-F238E27FC236}">
                <a16:creationId xmlns:a16="http://schemas.microsoft.com/office/drawing/2014/main" id="{2AC80B16-A475-77C0-ACC7-0E21539625FF}"/>
              </a:ext>
            </a:extLst>
          </p:cNvPr>
          <p:cNvSpPr txBox="1"/>
          <p:nvPr/>
        </p:nvSpPr>
        <p:spPr>
          <a:xfrm>
            <a:off x="8542972" y="4049660"/>
            <a:ext cx="2448907" cy="523220"/>
          </a:xfrm>
          <a:prstGeom prst="rect">
            <a:avLst/>
          </a:prstGeom>
          <a:noFill/>
        </p:spPr>
        <p:txBody>
          <a:bodyPr wrap="square" rtlCol="0">
            <a:spAutoFit/>
          </a:bodyPr>
          <a:lstStyle/>
          <a:p>
            <a:r>
              <a:rPr lang="nb-NO" sz="2800" dirty="0">
                <a:solidFill>
                  <a:schemeClr val="bg1"/>
                </a:solidFill>
                <a:latin typeface="Myriad Pro" panose="020B0503030403020204" pitchFamily="34" charset="0"/>
                <a:cs typeface="Calibri" panose="020F0502020204030204" pitchFamily="34" charset="0"/>
              </a:rPr>
              <a:t>800 - 1000</a:t>
            </a:r>
            <a:r>
              <a:rPr lang="nb-NO" sz="2800" dirty="0">
                <a:solidFill>
                  <a:schemeClr val="bg1"/>
                </a:solidFill>
                <a:effectLst/>
                <a:latin typeface="Myriad Pro" panose="020B0503030403020204" pitchFamily="34" charset="0"/>
                <a:cs typeface="Calibri" panose="020F0502020204030204" pitchFamily="34" charset="0"/>
              </a:rPr>
              <a:t>°</a:t>
            </a:r>
            <a:r>
              <a:rPr lang="nb-NO" sz="2800" dirty="0">
                <a:solidFill>
                  <a:schemeClr val="bg1"/>
                </a:solidFill>
                <a:latin typeface="Myriad Pro" panose="020B0503030403020204" pitchFamily="34" charset="0"/>
                <a:cs typeface="Calibri" panose="020F0502020204030204" pitchFamily="34" charset="0"/>
              </a:rPr>
              <a:t>C</a:t>
            </a:r>
          </a:p>
        </p:txBody>
      </p:sp>
      <p:sp>
        <p:nvSpPr>
          <p:cNvPr id="64" name="TekstSylinder 63">
            <a:extLst>
              <a:ext uri="{FF2B5EF4-FFF2-40B4-BE49-F238E27FC236}">
                <a16:creationId xmlns:a16="http://schemas.microsoft.com/office/drawing/2014/main" id="{C99445EE-A0C9-36F8-A053-DD7B3471BF23}"/>
              </a:ext>
            </a:extLst>
          </p:cNvPr>
          <p:cNvSpPr txBox="1"/>
          <p:nvPr/>
        </p:nvSpPr>
        <p:spPr>
          <a:xfrm>
            <a:off x="1803177" y="4011328"/>
            <a:ext cx="2414295" cy="523220"/>
          </a:xfrm>
          <a:prstGeom prst="rect">
            <a:avLst/>
          </a:prstGeom>
          <a:noFill/>
        </p:spPr>
        <p:txBody>
          <a:bodyPr wrap="square" rtlCol="0">
            <a:spAutoFit/>
          </a:bodyPr>
          <a:lstStyle/>
          <a:p>
            <a:r>
              <a:rPr lang="nb-NO" sz="2800" dirty="0">
                <a:solidFill>
                  <a:schemeClr val="bg1"/>
                </a:solidFill>
                <a:latin typeface="Myriad Pro" panose="020B0503030403020204" pitchFamily="34" charset="0"/>
                <a:cs typeface="Calibri" panose="020F0502020204030204" pitchFamily="34" charset="0"/>
              </a:rPr>
              <a:t>500 - 600</a:t>
            </a:r>
            <a:r>
              <a:rPr lang="nb-NO" sz="2800" dirty="0">
                <a:solidFill>
                  <a:schemeClr val="bg1"/>
                </a:solidFill>
                <a:effectLst/>
                <a:latin typeface="Myriad Pro" panose="020B0503030403020204" pitchFamily="34" charset="0"/>
                <a:cs typeface="Calibri" panose="020F0502020204030204" pitchFamily="34" charset="0"/>
              </a:rPr>
              <a:t>°</a:t>
            </a:r>
            <a:r>
              <a:rPr lang="nb-NO" sz="2800" dirty="0">
                <a:solidFill>
                  <a:schemeClr val="bg1"/>
                </a:solidFill>
                <a:latin typeface="Myriad Pro" panose="020B0503030403020204" pitchFamily="34" charset="0"/>
                <a:cs typeface="Calibri" panose="020F0502020204030204" pitchFamily="34" charset="0"/>
              </a:rPr>
              <a:t>C</a:t>
            </a:r>
          </a:p>
        </p:txBody>
      </p:sp>
      <p:pic>
        <p:nvPicPr>
          <p:cNvPr id="65" name="Bilde 64" descr="Et bilde som inneholder design, kunst&#10;&#10;Automatisk generert beskrivelse">
            <a:extLst>
              <a:ext uri="{FF2B5EF4-FFF2-40B4-BE49-F238E27FC236}">
                <a16:creationId xmlns:a16="http://schemas.microsoft.com/office/drawing/2014/main" id="{8933C784-A14D-0B58-51A6-39DF7513883A}"/>
              </a:ext>
            </a:extLst>
          </p:cNvPr>
          <p:cNvPicPr>
            <a:picLocks noChangeAspect="1"/>
          </p:cNvPicPr>
          <p:nvPr/>
        </p:nvPicPr>
        <p:blipFill>
          <a:blip r:embed="rId6"/>
          <a:stretch>
            <a:fillRect/>
          </a:stretch>
        </p:blipFill>
        <p:spPr>
          <a:xfrm>
            <a:off x="758581" y="5796001"/>
            <a:ext cx="1153836" cy="767111"/>
          </a:xfrm>
          <a:prstGeom prst="rect">
            <a:avLst/>
          </a:prstGeom>
        </p:spPr>
      </p:pic>
      <p:pic>
        <p:nvPicPr>
          <p:cNvPr id="66" name="Bilde 65" descr="Et bilde som inneholder design, kunst&#10;&#10;Automatisk generert beskrivelse">
            <a:extLst>
              <a:ext uri="{FF2B5EF4-FFF2-40B4-BE49-F238E27FC236}">
                <a16:creationId xmlns:a16="http://schemas.microsoft.com/office/drawing/2014/main" id="{86F6DF01-6C37-A6B1-1ED6-7E50A22BA463}"/>
              </a:ext>
            </a:extLst>
          </p:cNvPr>
          <p:cNvPicPr>
            <a:picLocks noChangeAspect="1"/>
          </p:cNvPicPr>
          <p:nvPr/>
        </p:nvPicPr>
        <p:blipFill>
          <a:blip r:embed="rId6"/>
          <a:stretch>
            <a:fillRect/>
          </a:stretch>
        </p:blipFill>
        <p:spPr>
          <a:xfrm>
            <a:off x="7503422" y="5630499"/>
            <a:ext cx="1153836" cy="767111"/>
          </a:xfrm>
          <a:prstGeom prst="rect">
            <a:avLst/>
          </a:prstGeom>
        </p:spPr>
      </p:pic>
      <p:pic>
        <p:nvPicPr>
          <p:cNvPr id="68" name="Bilde 67" descr="Et bilde som inneholder skjermbilde, design, kunst&#10;&#10;Automatisk generert beskrivelse">
            <a:extLst>
              <a:ext uri="{FF2B5EF4-FFF2-40B4-BE49-F238E27FC236}">
                <a16:creationId xmlns:a16="http://schemas.microsoft.com/office/drawing/2014/main" id="{358F9468-4EDE-2DD9-BBBD-22778C5520ED}"/>
              </a:ext>
            </a:extLst>
          </p:cNvPr>
          <p:cNvPicPr>
            <a:picLocks noChangeAspect="1"/>
          </p:cNvPicPr>
          <p:nvPr/>
        </p:nvPicPr>
        <p:blipFill>
          <a:blip r:embed="rId7"/>
          <a:stretch>
            <a:fillRect/>
          </a:stretch>
        </p:blipFill>
        <p:spPr>
          <a:xfrm>
            <a:off x="8973704" y="5554746"/>
            <a:ext cx="971828" cy="956320"/>
          </a:xfrm>
          <a:prstGeom prst="rect">
            <a:avLst/>
          </a:prstGeom>
        </p:spPr>
      </p:pic>
      <p:pic>
        <p:nvPicPr>
          <p:cNvPr id="70" name="Bilde 69" descr="Et bilde som inneholder kunst&#10;&#10;Automatisk generert beskrivelse med lav konfidens">
            <a:extLst>
              <a:ext uri="{FF2B5EF4-FFF2-40B4-BE49-F238E27FC236}">
                <a16:creationId xmlns:a16="http://schemas.microsoft.com/office/drawing/2014/main" id="{B1E90A30-EC2C-F0A6-3331-9909A274D91C}"/>
              </a:ext>
            </a:extLst>
          </p:cNvPr>
          <p:cNvPicPr>
            <a:picLocks noChangeAspect="1"/>
          </p:cNvPicPr>
          <p:nvPr/>
        </p:nvPicPr>
        <p:blipFill>
          <a:blip r:embed="rId8"/>
          <a:stretch>
            <a:fillRect/>
          </a:stretch>
        </p:blipFill>
        <p:spPr>
          <a:xfrm>
            <a:off x="10301597" y="5554746"/>
            <a:ext cx="1122407" cy="1033975"/>
          </a:xfrm>
          <a:prstGeom prst="rect">
            <a:avLst/>
          </a:prstGeom>
        </p:spPr>
      </p:pic>
      <p:pic>
        <p:nvPicPr>
          <p:cNvPr id="72" name="Bilde 71" descr="Et bilde som inneholder hjerte, eple, clip art, kreativitet&#10;&#10;Automatisk generert beskrivelse">
            <a:extLst>
              <a:ext uri="{FF2B5EF4-FFF2-40B4-BE49-F238E27FC236}">
                <a16:creationId xmlns:a16="http://schemas.microsoft.com/office/drawing/2014/main" id="{9B95A2D4-13E9-A368-ABDD-65BEEDF8A1C5}"/>
              </a:ext>
            </a:extLst>
          </p:cNvPr>
          <p:cNvPicPr>
            <a:picLocks noChangeAspect="1"/>
          </p:cNvPicPr>
          <p:nvPr/>
        </p:nvPicPr>
        <p:blipFill>
          <a:blip r:embed="rId9"/>
          <a:stretch>
            <a:fillRect/>
          </a:stretch>
        </p:blipFill>
        <p:spPr>
          <a:xfrm>
            <a:off x="2266067" y="5565366"/>
            <a:ext cx="744258" cy="1023355"/>
          </a:xfrm>
          <a:prstGeom prst="rect">
            <a:avLst/>
          </a:prstGeom>
        </p:spPr>
      </p:pic>
      <p:pic>
        <p:nvPicPr>
          <p:cNvPr id="74" name="Bilde 73" descr="Et bilde som inneholder plante&#10;&#10;Automatisk generert beskrivelse">
            <a:extLst>
              <a:ext uri="{FF2B5EF4-FFF2-40B4-BE49-F238E27FC236}">
                <a16:creationId xmlns:a16="http://schemas.microsoft.com/office/drawing/2014/main" id="{DABB9905-2668-094F-45BF-70F470832346}"/>
              </a:ext>
            </a:extLst>
          </p:cNvPr>
          <p:cNvPicPr>
            <a:picLocks noChangeAspect="1"/>
          </p:cNvPicPr>
          <p:nvPr/>
        </p:nvPicPr>
        <p:blipFill>
          <a:blip r:embed="rId10"/>
          <a:stretch>
            <a:fillRect/>
          </a:stretch>
        </p:blipFill>
        <p:spPr>
          <a:xfrm>
            <a:off x="3363114" y="5557540"/>
            <a:ext cx="1215365" cy="1028386"/>
          </a:xfrm>
          <a:prstGeom prst="rect">
            <a:avLst/>
          </a:prstGeom>
        </p:spPr>
      </p:pic>
    </p:spTree>
    <p:extLst>
      <p:ext uri="{BB962C8B-B14F-4D97-AF65-F5344CB8AC3E}">
        <p14:creationId xmlns:p14="http://schemas.microsoft.com/office/powerpoint/2010/main" val="23933155"/>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descr="Et bilde som inneholder landskap, tre, himmel, maling&#10;&#10;Automatisk generert beskrivelse">
            <a:extLst>
              <a:ext uri="{FF2B5EF4-FFF2-40B4-BE49-F238E27FC236}">
                <a16:creationId xmlns:a16="http://schemas.microsoft.com/office/drawing/2014/main" id="{1F630F14-F36A-9DF8-7918-6FCD8F95D1D6}"/>
              </a:ext>
            </a:extLst>
          </p:cNvPr>
          <p:cNvPicPr>
            <a:picLocks noChangeAspect="1"/>
          </p:cNvPicPr>
          <p:nvPr/>
        </p:nvPicPr>
        <p:blipFill rotWithShape="1">
          <a:blip r:embed="rId2">
            <a:alphaModFix amt="43000"/>
          </a:blip>
          <a:srcRect t="17660" b="3015"/>
          <a:stretch/>
        </p:blipFill>
        <p:spPr>
          <a:xfrm>
            <a:off x="0" y="1"/>
            <a:ext cx="12206015" cy="6858000"/>
          </a:xfrm>
          <a:prstGeom prst="rect">
            <a:avLst/>
          </a:prstGeom>
        </p:spPr>
      </p:pic>
      <p:grpSp>
        <p:nvGrpSpPr>
          <p:cNvPr id="7" name="Group 7"/>
          <p:cNvGrpSpPr/>
          <p:nvPr/>
        </p:nvGrpSpPr>
        <p:grpSpPr>
          <a:xfrm>
            <a:off x="3214992" y="518364"/>
            <a:ext cx="11506200" cy="2259380"/>
            <a:chOff x="0" y="123825"/>
            <a:chExt cx="21640800" cy="4518762"/>
          </a:xfrm>
        </p:grpSpPr>
        <p:sp>
          <p:nvSpPr>
            <p:cNvPr id="8" name="TextBox 8"/>
            <p:cNvSpPr txBox="1"/>
            <p:nvPr/>
          </p:nvSpPr>
          <p:spPr>
            <a:xfrm>
              <a:off x="50800" y="3800049"/>
              <a:ext cx="10529352" cy="842538"/>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9" name="TextBox 9"/>
            <p:cNvSpPr txBox="1"/>
            <p:nvPr/>
          </p:nvSpPr>
          <p:spPr>
            <a:xfrm>
              <a:off x="11111448" y="3800049"/>
              <a:ext cx="10529352" cy="842538"/>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10" name="TextBox 10"/>
            <p:cNvSpPr txBox="1"/>
            <p:nvPr/>
          </p:nvSpPr>
          <p:spPr>
            <a:xfrm>
              <a:off x="0" y="123825"/>
              <a:ext cx="15546288" cy="1652249"/>
            </a:xfrm>
            <a:prstGeom prst="rect">
              <a:avLst/>
            </a:prstGeom>
          </p:spPr>
          <p:txBody>
            <a:bodyPr wrap="square" lIns="0" tIns="0" rIns="0" bIns="0" rtlCol="0" anchor="t">
              <a:spAutoFit/>
            </a:bodyPr>
            <a:lstStyle/>
            <a:p>
              <a:pPr>
                <a:lnSpc>
                  <a:spcPts val="6250"/>
                </a:lnSpc>
              </a:pPr>
              <a:r>
                <a:rPr lang="en-US" sz="5896" dirty="0" err="1">
                  <a:solidFill>
                    <a:srgbClr val="007074"/>
                  </a:solidFill>
                  <a:latin typeface="Myriad Pro" panose="020B0503030403020204" pitchFamily="34" charset="0"/>
                </a:rPr>
                <a:t>Proteinutvinning</a:t>
              </a:r>
              <a:endParaRPr lang="en-US" sz="5896" dirty="0">
                <a:solidFill>
                  <a:srgbClr val="007074"/>
                </a:solidFill>
                <a:latin typeface="Myriad Pro" panose="020B0503030403020204" pitchFamily="34" charset="0"/>
              </a:endParaRPr>
            </a:p>
          </p:txBody>
        </p:sp>
      </p:grpSp>
      <p:graphicFrame>
        <p:nvGraphicFramePr>
          <p:cNvPr id="11" name="Diagram 10">
            <a:extLst>
              <a:ext uri="{FF2B5EF4-FFF2-40B4-BE49-F238E27FC236}">
                <a16:creationId xmlns:a16="http://schemas.microsoft.com/office/drawing/2014/main" id="{3155E8C8-D2B8-3441-D9A0-01CEF37E1A7F}"/>
              </a:ext>
            </a:extLst>
          </p:cNvPr>
          <p:cNvGraphicFramePr/>
          <p:nvPr>
            <p:extLst>
              <p:ext uri="{D42A27DB-BD31-4B8C-83A1-F6EECF244321}">
                <p14:modId xmlns:p14="http://schemas.microsoft.com/office/powerpoint/2010/main" val="1211500146"/>
              </p:ext>
            </p:extLst>
          </p:nvPr>
        </p:nvGraphicFramePr>
        <p:xfrm>
          <a:off x="1027301" y="1648146"/>
          <a:ext cx="10128665" cy="46005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4790912"/>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grpSp>
        <p:nvGrpSpPr>
          <p:cNvPr id="13" name="Gruppe 12">
            <a:extLst>
              <a:ext uri="{FF2B5EF4-FFF2-40B4-BE49-F238E27FC236}">
                <a16:creationId xmlns:a16="http://schemas.microsoft.com/office/drawing/2014/main" id="{866A4F36-3BB7-F6D0-92BE-E9C5912C0B71}"/>
              </a:ext>
            </a:extLst>
          </p:cNvPr>
          <p:cNvGrpSpPr/>
          <p:nvPr/>
        </p:nvGrpSpPr>
        <p:grpSpPr>
          <a:xfrm>
            <a:off x="5488241" y="1722749"/>
            <a:ext cx="6069928" cy="4346377"/>
            <a:chOff x="7151756" y="1879839"/>
            <a:chExt cx="10840306" cy="7532579"/>
          </a:xfrm>
        </p:grpSpPr>
        <p:pic>
          <p:nvPicPr>
            <p:cNvPr id="1026" name="Picture 2" descr="Home - N2 Applied">
              <a:extLst>
                <a:ext uri="{FF2B5EF4-FFF2-40B4-BE49-F238E27FC236}">
                  <a16:creationId xmlns:a16="http://schemas.microsoft.com/office/drawing/2014/main" id="{70237AFB-0FA5-3D61-D588-D171064A1B0A}"/>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1734" r="7314"/>
            <a:stretch/>
          </p:blipFill>
          <p:spPr bwMode="auto">
            <a:xfrm>
              <a:off x="7151756" y="1879839"/>
              <a:ext cx="10840306" cy="7532579"/>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11" name="Rektangel 10">
              <a:extLst>
                <a:ext uri="{FF2B5EF4-FFF2-40B4-BE49-F238E27FC236}">
                  <a16:creationId xmlns:a16="http://schemas.microsoft.com/office/drawing/2014/main" id="{8D812007-4CF8-D275-4731-47760790FD89}"/>
                </a:ext>
              </a:extLst>
            </p:cNvPr>
            <p:cNvSpPr/>
            <p:nvPr/>
          </p:nvSpPr>
          <p:spPr>
            <a:xfrm>
              <a:off x="7151756" y="1879839"/>
              <a:ext cx="10840305" cy="1242132"/>
            </a:xfrm>
            <a:prstGeom prst="rect">
              <a:avLst/>
            </a:prstGeom>
            <a:solidFill>
              <a:srgbClr val="B3D8D9"/>
            </a:solidFill>
            <a:ln>
              <a:noFill/>
            </a:ln>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grpSp>
        <p:nvGrpSpPr>
          <p:cNvPr id="7" name="Group 7"/>
          <p:cNvGrpSpPr/>
          <p:nvPr/>
        </p:nvGrpSpPr>
        <p:grpSpPr>
          <a:xfrm>
            <a:off x="3152427" y="168285"/>
            <a:ext cx="8405741" cy="1283110"/>
            <a:chOff x="50800" y="3800049"/>
            <a:chExt cx="30034547" cy="2083855"/>
          </a:xfrm>
        </p:grpSpPr>
        <p:sp>
          <p:nvSpPr>
            <p:cNvPr id="8" name="TextBox 8"/>
            <p:cNvSpPr txBox="1"/>
            <p:nvPr/>
          </p:nvSpPr>
          <p:spPr>
            <a:xfrm>
              <a:off x="50800" y="3800049"/>
              <a:ext cx="10529353" cy="684169"/>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9" name="TextBox 9"/>
            <p:cNvSpPr txBox="1"/>
            <p:nvPr/>
          </p:nvSpPr>
          <p:spPr>
            <a:xfrm>
              <a:off x="11111447" y="3800049"/>
              <a:ext cx="10529353" cy="684169"/>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10" name="TextBox 10"/>
            <p:cNvSpPr txBox="1"/>
            <p:nvPr/>
          </p:nvSpPr>
          <p:spPr>
            <a:xfrm>
              <a:off x="13139127" y="4531499"/>
              <a:ext cx="16946220" cy="1352405"/>
            </a:xfrm>
            <a:prstGeom prst="rect">
              <a:avLst/>
            </a:prstGeom>
          </p:spPr>
          <p:txBody>
            <a:bodyPr wrap="square" lIns="0" tIns="0" rIns="0" bIns="0" rtlCol="0" anchor="t">
              <a:spAutoFit/>
            </a:bodyPr>
            <a:lstStyle/>
            <a:p>
              <a:pPr>
                <a:lnSpc>
                  <a:spcPts val="6250"/>
                </a:lnSpc>
              </a:pPr>
              <a:r>
                <a:rPr lang="en-US" sz="5896" dirty="0">
                  <a:solidFill>
                    <a:schemeClr val="bg1"/>
                  </a:solidFill>
                  <a:latin typeface="Myriad Pro" panose="020B0503030403020204" pitchFamily="34" charset="0"/>
                </a:rPr>
                <a:t>N2Applied</a:t>
              </a:r>
            </a:p>
          </p:txBody>
        </p:sp>
      </p:grpSp>
      <p:graphicFrame>
        <p:nvGraphicFramePr>
          <p:cNvPr id="19" name="Diagram 18">
            <a:extLst>
              <a:ext uri="{FF2B5EF4-FFF2-40B4-BE49-F238E27FC236}">
                <a16:creationId xmlns:a16="http://schemas.microsoft.com/office/drawing/2014/main" id="{56C44500-C139-32D9-70B1-631FFF1A07BD}"/>
              </a:ext>
            </a:extLst>
          </p:cNvPr>
          <p:cNvGraphicFramePr/>
          <p:nvPr>
            <p:extLst>
              <p:ext uri="{D42A27DB-BD31-4B8C-83A1-F6EECF244321}">
                <p14:modId xmlns:p14="http://schemas.microsoft.com/office/powerpoint/2010/main" val="4040994011"/>
              </p:ext>
            </p:extLst>
          </p:nvPr>
        </p:nvGraphicFramePr>
        <p:xfrm>
          <a:off x="633831" y="589553"/>
          <a:ext cx="4304981" cy="56788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8213849"/>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A0EE3195-F35F-2899-3995-F59F5C27B858}"/>
              </a:ext>
            </a:extLst>
          </p:cNvPr>
          <p:cNvSpPr/>
          <p:nvPr/>
        </p:nvSpPr>
        <p:spPr>
          <a:xfrm>
            <a:off x="6096000" y="-19050"/>
            <a:ext cx="6093866" cy="6877050"/>
          </a:xfrm>
          <a:prstGeom prst="rect">
            <a:avLst/>
          </a:prstGeom>
          <a:solidFill>
            <a:srgbClr val="007075"/>
          </a:solidFill>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grpSp>
        <p:nvGrpSpPr>
          <p:cNvPr id="7" name="Group 7"/>
          <p:cNvGrpSpPr/>
          <p:nvPr/>
        </p:nvGrpSpPr>
        <p:grpSpPr>
          <a:xfrm>
            <a:off x="351781" y="201041"/>
            <a:ext cx="11248189" cy="1009616"/>
            <a:chOff x="-668038" y="-1863130"/>
            <a:chExt cx="22496378" cy="6505717"/>
          </a:xfrm>
        </p:grpSpPr>
        <p:sp>
          <p:nvSpPr>
            <p:cNvPr id="8" name="TextBox 8"/>
            <p:cNvSpPr txBox="1"/>
            <p:nvPr/>
          </p:nvSpPr>
          <p:spPr>
            <a:xfrm>
              <a:off x="50800" y="3800049"/>
              <a:ext cx="10529352" cy="842538"/>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9" name="TextBox 9"/>
            <p:cNvSpPr txBox="1"/>
            <p:nvPr/>
          </p:nvSpPr>
          <p:spPr>
            <a:xfrm>
              <a:off x="11111448" y="3800049"/>
              <a:ext cx="10529352" cy="842538"/>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10" name="TextBox 10"/>
            <p:cNvSpPr txBox="1"/>
            <p:nvPr/>
          </p:nvSpPr>
          <p:spPr>
            <a:xfrm>
              <a:off x="-668038" y="-1863130"/>
              <a:ext cx="22496378" cy="5243180"/>
            </a:xfrm>
            <a:prstGeom prst="rect">
              <a:avLst/>
            </a:prstGeom>
          </p:spPr>
          <p:txBody>
            <a:bodyPr wrap="square" lIns="0" tIns="0" rIns="0" bIns="0" rtlCol="0" anchor="t">
              <a:spAutoFit/>
            </a:bodyPr>
            <a:lstStyle/>
            <a:p>
              <a:pPr>
                <a:lnSpc>
                  <a:spcPts val="6250"/>
                </a:lnSpc>
              </a:pPr>
              <a:r>
                <a:rPr lang="en-US" sz="5400" dirty="0" err="1">
                  <a:solidFill>
                    <a:srgbClr val="007074"/>
                  </a:solidFill>
                  <a:latin typeface="Myriad Pro" panose="020B0503030403020204" pitchFamily="34" charset="0"/>
                </a:rPr>
                <a:t>Struvitutvinning</a:t>
              </a:r>
              <a:endParaRPr lang="en-US" sz="5400" dirty="0">
                <a:solidFill>
                  <a:srgbClr val="E0EEED"/>
                </a:solidFill>
                <a:latin typeface="Myriad Pro" panose="020B0503030403020204" pitchFamily="34" charset="0"/>
              </a:endParaRPr>
            </a:p>
          </p:txBody>
        </p:sp>
      </p:grpSp>
      <p:grpSp>
        <p:nvGrpSpPr>
          <p:cNvPr id="13" name="Gruppe 12">
            <a:extLst>
              <a:ext uri="{FF2B5EF4-FFF2-40B4-BE49-F238E27FC236}">
                <a16:creationId xmlns:a16="http://schemas.microsoft.com/office/drawing/2014/main" id="{694B5233-8D6F-F2F7-73F9-B900BD745E5D}"/>
              </a:ext>
            </a:extLst>
          </p:cNvPr>
          <p:cNvGrpSpPr/>
          <p:nvPr/>
        </p:nvGrpSpPr>
        <p:grpSpPr>
          <a:xfrm>
            <a:off x="7173307" y="1597424"/>
            <a:ext cx="4307493" cy="4099760"/>
            <a:chOff x="6663847" y="2520531"/>
            <a:chExt cx="3419606" cy="3254692"/>
          </a:xfrm>
        </p:grpSpPr>
        <p:pic>
          <p:nvPicPr>
            <p:cNvPr id="19" name="Bilde 18" descr="Et bilde som inneholder husplante, blomsterpotte, plante, vindu&#10;&#10;Automatisk generert beskrivelse">
              <a:extLst>
                <a:ext uri="{FF2B5EF4-FFF2-40B4-BE49-F238E27FC236}">
                  <a16:creationId xmlns:a16="http://schemas.microsoft.com/office/drawing/2014/main" id="{AA680651-A39B-4177-38E7-2F3BB56E72D5}"/>
                </a:ext>
              </a:extLst>
            </p:cNvPr>
            <p:cNvPicPr>
              <a:picLocks noChangeAspect="1"/>
            </p:cNvPicPr>
            <p:nvPr/>
          </p:nvPicPr>
          <p:blipFill rotWithShape="1">
            <a:blip r:embed="rId3">
              <a:extLst>
                <a:ext uri="{28A0092B-C50C-407E-A947-70E740481C1C}">
                  <a14:useLocalDpi xmlns:a14="http://schemas.microsoft.com/office/drawing/2010/main" val="0"/>
                </a:ext>
              </a:extLst>
            </a:blip>
            <a:srcRect l="54733" r="12390"/>
            <a:stretch/>
          </p:blipFill>
          <p:spPr>
            <a:xfrm>
              <a:off x="8379913" y="2520531"/>
              <a:ext cx="1703540" cy="3254692"/>
            </a:xfrm>
            <a:prstGeom prst="rect">
              <a:avLst/>
            </a:prstGeom>
          </p:spPr>
        </p:pic>
        <p:pic>
          <p:nvPicPr>
            <p:cNvPr id="2" name="Bilde 1" descr="Et bilde som inneholder husplante, blomsterpotte, plante, vindu&#10;&#10;Automatisk generert beskrivelse">
              <a:extLst>
                <a:ext uri="{FF2B5EF4-FFF2-40B4-BE49-F238E27FC236}">
                  <a16:creationId xmlns:a16="http://schemas.microsoft.com/office/drawing/2014/main" id="{93889A73-1310-6BAC-EAC3-2A776E138953}"/>
                </a:ext>
              </a:extLst>
            </p:cNvPr>
            <p:cNvPicPr>
              <a:picLocks noChangeAspect="1"/>
            </p:cNvPicPr>
            <p:nvPr/>
          </p:nvPicPr>
          <p:blipFill rotWithShape="1">
            <a:blip r:embed="rId3">
              <a:extLst>
                <a:ext uri="{28A0092B-C50C-407E-A947-70E740481C1C}">
                  <a14:useLocalDpi xmlns:a14="http://schemas.microsoft.com/office/drawing/2010/main" val="0"/>
                </a:ext>
              </a:extLst>
            </a:blip>
            <a:srcRect l="6189" r="65820"/>
            <a:stretch/>
          </p:blipFill>
          <p:spPr>
            <a:xfrm>
              <a:off x="6663847" y="2520531"/>
              <a:ext cx="1450418" cy="3254692"/>
            </a:xfrm>
            <a:prstGeom prst="rect">
              <a:avLst/>
            </a:prstGeom>
          </p:spPr>
        </p:pic>
      </p:grpSp>
      <p:sp>
        <p:nvSpPr>
          <p:cNvPr id="16" name="TextBox 10">
            <a:extLst>
              <a:ext uri="{FF2B5EF4-FFF2-40B4-BE49-F238E27FC236}">
                <a16:creationId xmlns:a16="http://schemas.microsoft.com/office/drawing/2014/main" id="{715588A8-DD28-8F84-C7FD-81BD879D1CFC}"/>
              </a:ext>
            </a:extLst>
          </p:cNvPr>
          <p:cNvSpPr txBox="1"/>
          <p:nvPr/>
        </p:nvSpPr>
        <p:spPr>
          <a:xfrm>
            <a:off x="8206936" y="5543677"/>
            <a:ext cx="3188773" cy="675634"/>
          </a:xfrm>
          <a:prstGeom prst="rect">
            <a:avLst/>
          </a:prstGeom>
        </p:spPr>
        <p:txBody>
          <a:bodyPr wrap="square" lIns="0" tIns="0" rIns="0" bIns="0" rtlCol="0" anchor="t">
            <a:spAutoFit/>
          </a:bodyPr>
          <a:lstStyle/>
          <a:p>
            <a:pPr>
              <a:lnSpc>
                <a:spcPts val="6250"/>
              </a:lnSpc>
            </a:pPr>
            <a:r>
              <a:rPr lang="en-US" sz="2400" dirty="0" err="1">
                <a:solidFill>
                  <a:srgbClr val="F4FBFB"/>
                </a:solidFill>
                <a:latin typeface="Myriad Pro" panose="020B0503030403020204" pitchFamily="34" charset="0"/>
              </a:rPr>
              <a:t>Fosforbrist</a:t>
            </a:r>
            <a:endParaRPr lang="en-US" sz="2400" dirty="0">
              <a:solidFill>
                <a:srgbClr val="F4FBFB"/>
              </a:solidFill>
              <a:latin typeface="Myriad Pro" panose="020B0503030403020204" pitchFamily="34" charset="0"/>
            </a:endParaRPr>
          </a:p>
        </p:txBody>
      </p:sp>
      <p:sp>
        <p:nvSpPr>
          <p:cNvPr id="5" name="Avrundet rektangel 4">
            <a:extLst>
              <a:ext uri="{FF2B5EF4-FFF2-40B4-BE49-F238E27FC236}">
                <a16:creationId xmlns:a16="http://schemas.microsoft.com/office/drawing/2014/main" id="{E5559721-36A7-DE28-5D59-B7F745E34875}"/>
              </a:ext>
            </a:extLst>
          </p:cNvPr>
          <p:cNvSpPr/>
          <p:nvPr/>
        </p:nvSpPr>
        <p:spPr>
          <a:xfrm>
            <a:off x="1194276" y="1553808"/>
            <a:ext cx="4343400" cy="720000"/>
          </a:xfrm>
          <a:prstGeom prst="roundRect">
            <a:avLst>
              <a:gd name="adj" fmla="val 50000"/>
            </a:avLst>
          </a:prstGeom>
          <a:solidFill>
            <a:srgbClr val="00707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solidFill>
                  <a:schemeClr val="bg1"/>
                </a:solidFill>
                <a:latin typeface="Myriad Pro" panose="020B0503030403020204" pitchFamily="34" charset="0"/>
              </a:rPr>
              <a:t>Struvit</a:t>
            </a:r>
          </a:p>
        </p:txBody>
      </p:sp>
      <p:sp>
        <p:nvSpPr>
          <p:cNvPr id="11" name="Avrundet rektangel 10">
            <a:extLst>
              <a:ext uri="{FF2B5EF4-FFF2-40B4-BE49-F238E27FC236}">
                <a16:creationId xmlns:a16="http://schemas.microsoft.com/office/drawing/2014/main" id="{857CC02C-2FC0-8488-C149-00798E54C666}"/>
              </a:ext>
            </a:extLst>
          </p:cNvPr>
          <p:cNvSpPr/>
          <p:nvPr/>
        </p:nvSpPr>
        <p:spPr>
          <a:xfrm>
            <a:off x="1205610" y="2825776"/>
            <a:ext cx="4343400" cy="720000"/>
          </a:xfrm>
          <a:prstGeom prst="roundRect">
            <a:avLst>
              <a:gd name="adj" fmla="val 50000"/>
            </a:avLst>
          </a:prstGeom>
          <a:solidFill>
            <a:srgbClr val="00707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solidFill>
                  <a:schemeClr val="bg1"/>
                </a:solidFill>
                <a:latin typeface="Myriad Pro" panose="020B0503030403020204" pitchFamily="34" charset="0"/>
              </a:rPr>
              <a:t>Problem</a:t>
            </a:r>
          </a:p>
        </p:txBody>
      </p:sp>
      <p:sp>
        <p:nvSpPr>
          <p:cNvPr id="12" name="Avrundet rektangel 11">
            <a:extLst>
              <a:ext uri="{FF2B5EF4-FFF2-40B4-BE49-F238E27FC236}">
                <a16:creationId xmlns:a16="http://schemas.microsoft.com/office/drawing/2014/main" id="{B16A72DC-F7C7-DDE2-F651-954BFBCEF4C8}"/>
              </a:ext>
            </a:extLst>
          </p:cNvPr>
          <p:cNvSpPr/>
          <p:nvPr/>
        </p:nvSpPr>
        <p:spPr>
          <a:xfrm>
            <a:off x="1194276" y="4173049"/>
            <a:ext cx="4343400" cy="720000"/>
          </a:xfrm>
          <a:prstGeom prst="roundRect">
            <a:avLst>
              <a:gd name="adj" fmla="val 50000"/>
            </a:avLst>
          </a:prstGeom>
          <a:solidFill>
            <a:srgbClr val="00707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solidFill>
                  <a:schemeClr val="bg1"/>
                </a:solidFill>
                <a:latin typeface="Myriad Pro" panose="020B0503030403020204" pitchFamily="34" charset="0"/>
              </a:rPr>
              <a:t>Struvitutvinning </a:t>
            </a:r>
          </a:p>
        </p:txBody>
      </p:sp>
      <p:sp>
        <p:nvSpPr>
          <p:cNvPr id="15" name="Avrundet rektangel 14">
            <a:extLst>
              <a:ext uri="{FF2B5EF4-FFF2-40B4-BE49-F238E27FC236}">
                <a16:creationId xmlns:a16="http://schemas.microsoft.com/office/drawing/2014/main" id="{20A4AE93-DE82-3A2F-0D62-15E8A1B13DC9}"/>
              </a:ext>
            </a:extLst>
          </p:cNvPr>
          <p:cNvSpPr/>
          <p:nvPr/>
        </p:nvSpPr>
        <p:spPr>
          <a:xfrm>
            <a:off x="1205610" y="5569885"/>
            <a:ext cx="4343400" cy="720000"/>
          </a:xfrm>
          <a:prstGeom prst="roundRect">
            <a:avLst>
              <a:gd name="adj" fmla="val 50000"/>
            </a:avLst>
          </a:prstGeom>
          <a:solidFill>
            <a:srgbClr val="00707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solidFill>
                  <a:schemeClr val="bg1"/>
                </a:solidFill>
                <a:latin typeface="Myriad Pro" panose="020B0503030403020204" pitchFamily="34" charset="0"/>
              </a:rPr>
              <a:t>Gödselmedel</a:t>
            </a:r>
          </a:p>
        </p:txBody>
      </p:sp>
      <p:pic>
        <p:nvPicPr>
          <p:cNvPr id="18" name="Bilde 17" descr="Et bilde som inneholder skjermbilde, Grafikk, grafisk design, design&#10;&#10;Automatisk generert beskrivelse">
            <a:extLst>
              <a:ext uri="{FF2B5EF4-FFF2-40B4-BE49-F238E27FC236}">
                <a16:creationId xmlns:a16="http://schemas.microsoft.com/office/drawing/2014/main" id="{09546E6C-BC7F-86FA-5015-DA52A66FF8E5}"/>
              </a:ext>
            </a:extLst>
          </p:cNvPr>
          <p:cNvPicPr>
            <a:picLocks noChangeAspect="1"/>
          </p:cNvPicPr>
          <p:nvPr/>
        </p:nvPicPr>
        <p:blipFill>
          <a:blip r:embed="rId4"/>
          <a:stretch>
            <a:fillRect/>
          </a:stretch>
        </p:blipFill>
        <p:spPr>
          <a:xfrm>
            <a:off x="85723" y="3754042"/>
            <a:ext cx="1467223" cy="1453763"/>
          </a:xfrm>
          <a:prstGeom prst="rect">
            <a:avLst/>
          </a:prstGeom>
        </p:spPr>
      </p:pic>
      <p:pic>
        <p:nvPicPr>
          <p:cNvPr id="21" name="Bilde 20" descr="Et bilde som inneholder Barnekunst, flaske, plast, illustrasjon&#10;&#10;Automatisk generert beskrivelse">
            <a:extLst>
              <a:ext uri="{FF2B5EF4-FFF2-40B4-BE49-F238E27FC236}">
                <a16:creationId xmlns:a16="http://schemas.microsoft.com/office/drawing/2014/main" id="{46AD635E-52B8-C26E-1A84-1D0E1B0C6632}"/>
              </a:ext>
            </a:extLst>
          </p:cNvPr>
          <p:cNvPicPr>
            <a:picLocks noChangeAspect="1"/>
          </p:cNvPicPr>
          <p:nvPr/>
        </p:nvPicPr>
        <p:blipFill>
          <a:blip r:embed="rId5"/>
          <a:stretch>
            <a:fillRect/>
          </a:stretch>
        </p:blipFill>
        <p:spPr>
          <a:xfrm>
            <a:off x="530601" y="5373106"/>
            <a:ext cx="1039160" cy="1219883"/>
          </a:xfrm>
          <a:prstGeom prst="rect">
            <a:avLst/>
          </a:prstGeom>
        </p:spPr>
      </p:pic>
      <p:pic>
        <p:nvPicPr>
          <p:cNvPr id="23" name="Bilde 22" descr="Et bilde som inneholder kunst, Kunstpapir, Kreativ kunst, Origamipapir&#10;&#10;Automatisk generert beskrivelse">
            <a:extLst>
              <a:ext uri="{FF2B5EF4-FFF2-40B4-BE49-F238E27FC236}">
                <a16:creationId xmlns:a16="http://schemas.microsoft.com/office/drawing/2014/main" id="{6904A87A-44AB-26AD-F5F6-756C446E19E2}"/>
              </a:ext>
            </a:extLst>
          </p:cNvPr>
          <p:cNvPicPr>
            <a:picLocks noChangeAspect="1"/>
          </p:cNvPicPr>
          <p:nvPr/>
        </p:nvPicPr>
        <p:blipFill>
          <a:blip r:embed="rId6"/>
          <a:stretch>
            <a:fillRect/>
          </a:stretch>
        </p:blipFill>
        <p:spPr>
          <a:xfrm>
            <a:off x="329034" y="1097375"/>
            <a:ext cx="1223912" cy="1287492"/>
          </a:xfrm>
          <a:prstGeom prst="rect">
            <a:avLst/>
          </a:prstGeom>
        </p:spPr>
      </p:pic>
      <p:pic>
        <p:nvPicPr>
          <p:cNvPr id="25" name="Bilde 24" descr="Et bilde som inneholder logo, Grafikk, symbol, grafisk design&#10;&#10;Automatisk generert beskrivelse">
            <a:extLst>
              <a:ext uri="{FF2B5EF4-FFF2-40B4-BE49-F238E27FC236}">
                <a16:creationId xmlns:a16="http://schemas.microsoft.com/office/drawing/2014/main" id="{ADA47AF1-A415-D46B-8CD7-AD1FB301653A}"/>
              </a:ext>
            </a:extLst>
          </p:cNvPr>
          <p:cNvPicPr>
            <a:picLocks noChangeAspect="1"/>
          </p:cNvPicPr>
          <p:nvPr/>
        </p:nvPicPr>
        <p:blipFill>
          <a:blip r:embed="rId7"/>
          <a:stretch>
            <a:fillRect/>
          </a:stretch>
        </p:blipFill>
        <p:spPr>
          <a:xfrm>
            <a:off x="711200" y="2494575"/>
            <a:ext cx="1069950" cy="1069950"/>
          </a:xfrm>
          <a:prstGeom prst="rect">
            <a:avLst/>
          </a:prstGeom>
        </p:spPr>
      </p:pic>
    </p:spTree>
    <p:extLst>
      <p:ext uri="{BB962C8B-B14F-4D97-AF65-F5344CB8AC3E}">
        <p14:creationId xmlns:p14="http://schemas.microsoft.com/office/powerpoint/2010/main" val="425817369"/>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DF2E23E6-7028-340E-62BF-B654A73F5B7A}"/>
              </a:ext>
            </a:extLst>
          </p:cNvPr>
          <p:cNvPicPr>
            <a:picLocks noChangeAspect="1"/>
          </p:cNvPicPr>
          <p:nvPr/>
        </p:nvPicPr>
        <p:blipFill rotWithShape="1">
          <a:blip r:embed="rId3"/>
          <a:srcRect l="46133" t="9769" r="-1" b="21027"/>
          <a:stretch/>
        </p:blipFill>
        <p:spPr>
          <a:xfrm>
            <a:off x="-7315242" y="-19050"/>
            <a:ext cx="12192001" cy="6877050"/>
          </a:xfrm>
          <a:prstGeom prst="rect">
            <a:avLst/>
          </a:prstGeom>
        </p:spPr>
      </p:pic>
      <p:grpSp>
        <p:nvGrpSpPr>
          <p:cNvPr id="7" name="Group 7"/>
          <p:cNvGrpSpPr/>
          <p:nvPr/>
        </p:nvGrpSpPr>
        <p:grpSpPr>
          <a:xfrm>
            <a:off x="6384204" y="643625"/>
            <a:ext cx="5602015" cy="1040656"/>
            <a:chOff x="-4" y="123825"/>
            <a:chExt cx="21640804" cy="6176559"/>
          </a:xfrm>
        </p:grpSpPr>
        <p:sp>
          <p:nvSpPr>
            <p:cNvPr id="8" name="TextBox 8"/>
            <p:cNvSpPr txBox="1"/>
            <p:nvPr/>
          </p:nvSpPr>
          <p:spPr>
            <a:xfrm>
              <a:off x="50798" y="3800045"/>
              <a:ext cx="10529351" cy="2500339"/>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9" name="TextBox 9"/>
            <p:cNvSpPr txBox="1"/>
            <p:nvPr/>
          </p:nvSpPr>
          <p:spPr>
            <a:xfrm>
              <a:off x="11111449" y="3800045"/>
              <a:ext cx="10529351" cy="2500339"/>
            </a:xfrm>
            <a:prstGeom prst="rect">
              <a:avLst/>
            </a:prstGeom>
          </p:spPr>
          <p:txBody>
            <a:bodyPr lIns="0" tIns="0" rIns="0" bIns="0" rtlCol="0" anchor="t">
              <a:spAutoFit/>
            </a:bodyPr>
            <a:lstStyle/>
            <a:p>
              <a:pPr>
                <a:lnSpc>
                  <a:spcPts val="3520"/>
                </a:lnSpc>
              </a:pPr>
              <a:endParaRPr lang="en-US" sz="2200" dirty="0">
                <a:solidFill>
                  <a:srgbClr val="007074"/>
                </a:solidFill>
                <a:latin typeface="Myriad Pro" panose="020B0503030403020204" pitchFamily="34" charset="0"/>
              </a:endParaRPr>
            </a:p>
          </p:txBody>
        </p:sp>
        <p:sp>
          <p:nvSpPr>
            <p:cNvPr id="10" name="TextBox 10"/>
            <p:cNvSpPr txBox="1"/>
            <p:nvPr/>
          </p:nvSpPr>
          <p:spPr>
            <a:xfrm>
              <a:off x="-4" y="123825"/>
              <a:ext cx="18510892" cy="4903257"/>
            </a:xfrm>
            <a:prstGeom prst="rect">
              <a:avLst/>
            </a:prstGeom>
          </p:spPr>
          <p:txBody>
            <a:bodyPr wrap="square" lIns="0" tIns="0" rIns="0" bIns="0" rtlCol="0" anchor="t">
              <a:spAutoFit/>
            </a:bodyPr>
            <a:lstStyle/>
            <a:p>
              <a:pPr>
                <a:lnSpc>
                  <a:spcPts val="6250"/>
                </a:lnSpc>
              </a:pPr>
              <a:r>
                <a:rPr lang="en-US" sz="5896" dirty="0" err="1">
                  <a:solidFill>
                    <a:srgbClr val="007074"/>
                  </a:solidFill>
                  <a:latin typeface="Myriad Pro" panose="020B0503030403020204" pitchFamily="34" charset="0"/>
                </a:rPr>
                <a:t>Easymining</a:t>
              </a:r>
              <a:endParaRPr lang="en-US" sz="5896" dirty="0">
                <a:solidFill>
                  <a:srgbClr val="007074"/>
                </a:solidFill>
                <a:latin typeface="Myriad Pro" panose="020B0503030403020204" pitchFamily="34" charset="0"/>
              </a:endParaRPr>
            </a:p>
          </p:txBody>
        </p:sp>
      </p:grpSp>
      <p:graphicFrame>
        <p:nvGraphicFramePr>
          <p:cNvPr id="4" name="Diagram 3">
            <a:extLst>
              <a:ext uri="{FF2B5EF4-FFF2-40B4-BE49-F238E27FC236}">
                <a16:creationId xmlns:a16="http://schemas.microsoft.com/office/drawing/2014/main" id="{66AFB28B-5EC6-1805-A360-CFBA21335BDA}"/>
              </a:ext>
            </a:extLst>
          </p:cNvPr>
          <p:cNvGraphicFramePr/>
          <p:nvPr>
            <p:extLst>
              <p:ext uri="{D42A27DB-BD31-4B8C-83A1-F6EECF244321}">
                <p14:modId xmlns:p14="http://schemas.microsoft.com/office/powerpoint/2010/main" val="4224879147"/>
              </p:ext>
            </p:extLst>
          </p:nvPr>
        </p:nvGraphicFramePr>
        <p:xfrm>
          <a:off x="-440799" y="535660"/>
          <a:ext cx="5916577" cy="57866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1" name="Gruppe 10">
            <a:extLst>
              <a:ext uri="{FF2B5EF4-FFF2-40B4-BE49-F238E27FC236}">
                <a16:creationId xmlns:a16="http://schemas.microsoft.com/office/drawing/2014/main" id="{545A3C02-D4E7-C832-5305-2B030AE76C86}"/>
              </a:ext>
            </a:extLst>
          </p:cNvPr>
          <p:cNvGrpSpPr/>
          <p:nvPr/>
        </p:nvGrpSpPr>
        <p:grpSpPr>
          <a:xfrm>
            <a:off x="4876759" y="1675931"/>
            <a:ext cx="9104476" cy="4538444"/>
            <a:chOff x="5171065" y="2179798"/>
            <a:chExt cx="8431785" cy="3828395"/>
          </a:xfrm>
        </p:grpSpPr>
        <p:pic>
          <p:nvPicPr>
            <p:cNvPr id="2050" name="Picture 2" descr="Ash2Phos technical details">
              <a:extLst>
                <a:ext uri="{FF2B5EF4-FFF2-40B4-BE49-F238E27FC236}">
                  <a16:creationId xmlns:a16="http://schemas.microsoft.com/office/drawing/2014/main" id="{121A6763-B4B0-4F26-C9B0-BFB5C403383F}"/>
                </a:ext>
              </a:extLst>
            </p:cNvPr>
            <p:cNvPicPr>
              <a:picLocks noChangeAspect="1" noChangeArrowheads="1"/>
            </p:cNvPicPr>
            <p:nvPr/>
          </p:nvPicPr>
          <p:blipFill rotWithShape="1">
            <a:blip r:embed="rId9">
              <a:alphaModFix/>
              <a:extLst>
                <a:ext uri="{28A0092B-C50C-407E-A947-70E740481C1C}">
                  <a14:useLocalDpi xmlns:a14="http://schemas.microsoft.com/office/drawing/2010/main" val="0"/>
                </a:ext>
              </a:extLst>
            </a:blip>
            <a:srcRect l="14828" r="15862"/>
            <a:stretch/>
          </p:blipFill>
          <p:spPr bwMode="auto">
            <a:xfrm>
              <a:off x="5171065" y="2179798"/>
              <a:ext cx="6278792" cy="351424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6" name="TekstSylinder 5">
              <a:extLst>
                <a:ext uri="{FF2B5EF4-FFF2-40B4-BE49-F238E27FC236}">
                  <a16:creationId xmlns:a16="http://schemas.microsoft.com/office/drawing/2014/main" id="{4CEB4C89-9E5A-09E7-322F-94EECA5E61F9}"/>
                </a:ext>
              </a:extLst>
            </p:cNvPr>
            <p:cNvSpPr txBox="1"/>
            <p:nvPr/>
          </p:nvSpPr>
          <p:spPr>
            <a:xfrm>
              <a:off x="7004982" y="5608083"/>
              <a:ext cx="6597868" cy="400110"/>
            </a:xfrm>
            <a:prstGeom prst="rect">
              <a:avLst/>
            </a:prstGeom>
            <a:noFill/>
          </p:spPr>
          <p:txBody>
            <a:bodyPr wrap="square">
              <a:spAutoFit/>
            </a:bodyPr>
            <a:lstStyle/>
            <a:p>
              <a:r>
                <a:rPr lang="en-US" sz="2000" dirty="0">
                  <a:solidFill>
                    <a:srgbClr val="007074"/>
                  </a:solidFill>
                  <a:latin typeface="Myriad Pro" panose="020B0503030403020204" pitchFamily="34" charset="0"/>
                </a:rPr>
                <a:t>Ash2®Phos technology </a:t>
              </a:r>
              <a:endParaRPr lang="nb-NO" sz="2000" dirty="0"/>
            </a:p>
          </p:txBody>
        </p:sp>
      </p:grpSp>
    </p:spTree>
    <p:extLst>
      <p:ext uri="{BB962C8B-B14F-4D97-AF65-F5344CB8AC3E}">
        <p14:creationId xmlns:p14="http://schemas.microsoft.com/office/powerpoint/2010/main" val="331150369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F7F7"/>
        </a:solidFill>
        <a:effectLst/>
      </p:bgPr>
    </p:bg>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17849E7B-9BBC-D49A-CA9D-7E29B52FACD5}"/>
              </a:ext>
            </a:extLst>
          </p:cNvPr>
          <p:cNvSpPr txBox="1"/>
          <p:nvPr/>
        </p:nvSpPr>
        <p:spPr>
          <a:xfrm>
            <a:off x="5363739" y="4195183"/>
            <a:ext cx="1349296" cy="276999"/>
          </a:xfrm>
          <a:prstGeom prst="rect">
            <a:avLst/>
          </a:prstGeom>
          <a:solidFill>
            <a:srgbClr val="007075"/>
          </a:solidFill>
        </p:spPr>
        <p:txBody>
          <a:bodyPr wrap="square" rtlCol="0">
            <a:spAutoFit/>
          </a:bodyPr>
          <a:lstStyle/>
          <a:p>
            <a:r>
              <a:rPr lang="nb-NO" sz="1200">
                <a:solidFill>
                  <a:srgbClr val="007075"/>
                </a:solidFill>
              </a:rPr>
              <a:t>BIOØKONOMI</a:t>
            </a:r>
            <a:endParaRPr lang="nb-NO" sz="1200" dirty="0">
              <a:solidFill>
                <a:srgbClr val="007075"/>
              </a:solidFill>
            </a:endParaRPr>
          </a:p>
        </p:txBody>
      </p:sp>
      <p:sp>
        <p:nvSpPr>
          <p:cNvPr id="2" name="Rektangel: rundade hörn 1">
            <a:extLst>
              <a:ext uri="{FF2B5EF4-FFF2-40B4-BE49-F238E27FC236}">
                <a16:creationId xmlns:a16="http://schemas.microsoft.com/office/drawing/2014/main" id="{CCA8E7C3-0E2A-6288-87FE-37D8FF8D9CC0}"/>
              </a:ext>
            </a:extLst>
          </p:cNvPr>
          <p:cNvSpPr/>
          <p:nvPr/>
        </p:nvSpPr>
        <p:spPr>
          <a:xfrm>
            <a:off x="3219450" y="1645921"/>
            <a:ext cx="5753100" cy="4105010"/>
          </a:xfrm>
          <a:prstGeom prst="roundRect">
            <a:avLst/>
          </a:prstGeom>
          <a:solidFill>
            <a:srgbClr val="74C0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mj-lt"/>
                <a:ea typeface="+mj-ea"/>
                <a:cs typeface="+mj-cs"/>
                <a:hlinkClick r:id="rId3">
                  <a:extLst>
                    <a:ext uri="{A12FA001-AC4F-418D-AE19-62706E023703}">
                      <ahyp:hlinkClr xmlns:ahyp="http://schemas.microsoft.com/office/drawing/2018/hyperlinkcolor" val="tx"/>
                    </a:ext>
                  </a:extLst>
                </a:hlinkClick>
              </a:rPr>
              <a:t>Vad </a:t>
            </a:r>
            <a:r>
              <a:rPr lang="en-US" sz="4000" dirty="0" err="1">
                <a:solidFill>
                  <a:schemeClr val="bg1"/>
                </a:solidFill>
                <a:latin typeface="+mj-lt"/>
                <a:ea typeface="+mj-ea"/>
                <a:cs typeface="+mj-cs"/>
                <a:hlinkClick r:id="rId3">
                  <a:extLst>
                    <a:ext uri="{A12FA001-AC4F-418D-AE19-62706E023703}">
                      <ahyp:hlinkClr xmlns:ahyp="http://schemas.microsoft.com/office/drawing/2018/hyperlinkcolor" val="tx"/>
                    </a:ext>
                  </a:extLst>
                </a:hlinkClick>
              </a:rPr>
              <a:t>är</a:t>
            </a:r>
            <a:r>
              <a:rPr lang="en-US" sz="4000" dirty="0">
                <a:solidFill>
                  <a:schemeClr val="bg1"/>
                </a:solidFill>
                <a:latin typeface="+mj-lt"/>
                <a:ea typeface="+mj-ea"/>
                <a:cs typeface="+mj-cs"/>
                <a:hlinkClick r:id="rId3">
                  <a:extLst>
                    <a:ext uri="{A12FA001-AC4F-418D-AE19-62706E023703}">
                      <ahyp:hlinkClr xmlns:ahyp="http://schemas.microsoft.com/office/drawing/2018/hyperlinkcolor" val="tx"/>
                    </a:ext>
                  </a:extLst>
                </a:hlinkClick>
              </a:rPr>
              <a:t> det </a:t>
            </a:r>
            <a:r>
              <a:rPr lang="en-US" sz="4000" dirty="0" err="1">
                <a:solidFill>
                  <a:schemeClr val="bg1"/>
                </a:solidFill>
                <a:latin typeface="+mj-lt"/>
                <a:ea typeface="+mj-ea"/>
                <a:cs typeface="+mj-cs"/>
                <a:hlinkClick r:id="rId3">
                  <a:extLst>
                    <a:ext uri="{A12FA001-AC4F-418D-AE19-62706E023703}">
                      <ahyp:hlinkClr xmlns:ahyp="http://schemas.microsoft.com/office/drawing/2018/hyperlinkcolor" val="tx"/>
                    </a:ext>
                  </a:extLst>
                </a:hlinkClick>
              </a:rPr>
              <a:t>första</a:t>
            </a:r>
            <a:r>
              <a:rPr lang="en-US" sz="4000" dirty="0">
                <a:solidFill>
                  <a:schemeClr val="bg1"/>
                </a:solidFill>
                <a:latin typeface="+mj-lt"/>
                <a:ea typeface="+mj-ea"/>
                <a:cs typeface="+mj-cs"/>
                <a:hlinkClick r:id="rId3">
                  <a:extLst>
                    <a:ext uri="{A12FA001-AC4F-418D-AE19-62706E023703}">
                      <ahyp:hlinkClr xmlns:ahyp="http://schemas.microsoft.com/office/drawing/2018/hyperlinkcolor" val="tx"/>
                    </a:ext>
                  </a:extLst>
                </a:hlinkClick>
              </a:rPr>
              <a:t> </a:t>
            </a:r>
            <a:r>
              <a:rPr lang="en-US" sz="4000" dirty="0" err="1">
                <a:solidFill>
                  <a:schemeClr val="bg1"/>
                </a:solidFill>
                <a:latin typeface="+mj-lt"/>
                <a:ea typeface="+mj-ea"/>
                <a:cs typeface="+mj-cs"/>
                <a:hlinkClick r:id="rId3">
                  <a:extLst>
                    <a:ext uri="{A12FA001-AC4F-418D-AE19-62706E023703}">
                      <ahyp:hlinkClr xmlns:ahyp="http://schemas.microsoft.com/office/drawing/2018/hyperlinkcolor" val="tx"/>
                    </a:ext>
                  </a:extLst>
                </a:hlinkClick>
              </a:rPr>
              <a:t>som</a:t>
            </a:r>
            <a:r>
              <a:rPr lang="en-US" sz="4000" dirty="0">
                <a:solidFill>
                  <a:schemeClr val="bg1"/>
                </a:solidFill>
                <a:latin typeface="+mj-lt"/>
                <a:ea typeface="+mj-ea"/>
                <a:cs typeface="+mj-cs"/>
                <a:hlinkClick r:id="rId3">
                  <a:extLst>
                    <a:ext uri="{A12FA001-AC4F-418D-AE19-62706E023703}">
                      <ahyp:hlinkClr xmlns:ahyp="http://schemas.microsoft.com/office/drawing/2018/hyperlinkcolor" val="tx"/>
                    </a:ext>
                  </a:extLst>
                </a:hlinkClick>
              </a:rPr>
              <a:t> </a:t>
            </a:r>
            <a:r>
              <a:rPr lang="en-US" sz="4000" dirty="0" err="1">
                <a:solidFill>
                  <a:schemeClr val="bg1"/>
                </a:solidFill>
                <a:latin typeface="+mj-lt"/>
                <a:ea typeface="+mj-ea"/>
                <a:cs typeface="+mj-cs"/>
                <a:hlinkClick r:id="rId3">
                  <a:extLst>
                    <a:ext uri="{A12FA001-AC4F-418D-AE19-62706E023703}">
                      <ahyp:hlinkClr xmlns:ahyp="http://schemas.microsoft.com/office/drawing/2018/hyperlinkcolor" val="tx"/>
                    </a:ext>
                  </a:extLst>
                </a:hlinkClick>
              </a:rPr>
              <a:t>ni</a:t>
            </a:r>
            <a:r>
              <a:rPr lang="en-US" sz="4000" dirty="0">
                <a:solidFill>
                  <a:schemeClr val="bg1"/>
                </a:solidFill>
                <a:latin typeface="+mj-lt"/>
                <a:ea typeface="+mj-ea"/>
                <a:cs typeface="+mj-cs"/>
                <a:hlinkClick r:id="rId3">
                  <a:extLst>
                    <a:ext uri="{A12FA001-AC4F-418D-AE19-62706E023703}">
                      <ahyp:hlinkClr xmlns:ahyp="http://schemas.microsoft.com/office/drawing/2018/hyperlinkcolor" val="tx"/>
                    </a:ext>
                  </a:extLst>
                </a:hlinkClick>
              </a:rPr>
              <a:t> tanker </a:t>
            </a:r>
            <a:r>
              <a:rPr lang="en-US" sz="4000" dirty="0" err="1">
                <a:solidFill>
                  <a:schemeClr val="bg1"/>
                </a:solidFill>
                <a:latin typeface="+mj-lt"/>
                <a:ea typeface="+mj-ea"/>
                <a:cs typeface="+mj-cs"/>
                <a:hlinkClick r:id="rId3">
                  <a:extLst>
                    <a:ext uri="{A12FA001-AC4F-418D-AE19-62706E023703}">
                      <ahyp:hlinkClr xmlns:ahyp="http://schemas.microsoft.com/office/drawing/2018/hyperlinkcolor" val="tx"/>
                    </a:ext>
                  </a:extLst>
                </a:hlinkClick>
              </a:rPr>
              <a:t>på</a:t>
            </a:r>
            <a:r>
              <a:rPr lang="en-US" sz="4000" dirty="0">
                <a:solidFill>
                  <a:schemeClr val="bg1"/>
                </a:solidFill>
                <a:latin typeface="+mj-lt"/>
                <a:ea typeface="+mj-ea"/>
                <a:cs typeface="+mj-cs"/>
                <a:hlinkClick r:id="rId3">
                  <a:extLst>
                    <a:ext uri="{A12FA001-AC4F-418D-AE19-62706E023703}">
                      <ahyp:hlinkClr xmlns:ahyp="http://schemas.microsoft.com/office/drawing/2018/hyperlinkcolor" val="tx"/>
                    </a:ext>
                  </a:extLst>
                </a:hlinkClick>
              </a:rPr>
              <a:t> </a:t>
            </a:r>
            <a:r>
              <a:rPr lang="en-US" sz="4000" dirty="0" err="1">
                <a:solidFill>
                  <a:schemeClr val="bg1"/>
                </a:solidFill>
                <a:latin typeface="+mj-lt"/>
                <a:ea typeface="+mj-ea"/>
                <a:cs typeface="+mj-cs"/>
                <a:hlinkClick r:id="rId3">
                  <a:extLst>
                    <a:ext uri="{A12FA001-AC4F-418D-AE19-62706E023703}">
                      <ahyp:hlinkClr xmlns:ahyp="http://schemas.microsoft.com/office/drawing/2018/hyperlinkcolor" val="tx"/>
                    </a:ext>
                  </a:extLst>
                </a:hlinkClick>
              </a:rPr>
              <a:t>när</a:t>
            </a:r>
            <a:r>
              <a:rPr lang="en-US" sz="4000" dirty="0">
                <a:solidFill>
                  <a:schemeClr val="bg1"/>
                </a:solidFill>
                <a:latin typeface="+mj-lt"/>
                <a:ea typeface="+mj-ea"/>
                <a:cs typeface="+mj-cs"/>
                <a:hlinkClick r:id="rId3">
                  <a:extLst>
                    <a:ext uri="{A12FA001-AC4F-418D-AE19-62706E023703}">
                      <ahyp:hlinkClr xmlns:ahyp="http://schemas.microsoft.com/office/drawing/2018/hyperlinkcolor" val="tx"/>
                    </a:ext>
                  </a:extLst>
                </a:hlinkClick>
              </a:rPr>
              <a:t> </a:t>
            </a:r>
            <a:r>
              <a:rPr lang="en-US" sz="4000" dirty="0" err="1">
                <a:solidFill>
                  <a:schemeClr val="bg1"/>
                </a:solidFill>
                <a:latin typeface="+mj-lt"/>
                <a:ea typeface="+mj-ea"/>
                <a:cs typeface="+mj-cs"/>
                <a:hlinkClick r:id="rId3">
                  <a:extLst>
                    <a:ext uri="{A12FA001-AC4F-418D-AE19-62706E023703}">
                      <ahyp:hlinkClr xmlns:ahyp="http://schemas.microsoft.com/office/drawing/2018/hyperlinkcolor" val="tx"/>
                    </a:ext>
                  </a:extLst>
                </a:hlinkClick>
              </a:rPr>
              <a:t>ni</a:t>
            </a:r>
            <a:r>
              <a:rPr lang="en-US" sz="4000" dirty="0">
                <a:solidFill>
                  <a:schemeClr val="bg1"/>
                </a:solidFill>
                <a:latin typeface="+mj-lt"/>
                <a:ea typeface="+mj-ea"/>
                <a:cs typeface="+mj-cs"/>
                <a:hlinkClick r:id="rId3">
                  <a:extLst>
                    <a:ext uri="{A12FA001-AC4F-418D-AE19-62706E023703}">
                      <ahyp:hlinkClr xmlns:ahyp="http://schemas.microsoft.com/office/drawing/2018/hyperlinkcolor" val="tx"/>
                    </a:ext>
                  </a:extLst>
                </a:hlinkClick>
              </a:rPr>
              <a:t> </a:t>
            </a:r>
            <a:r>
              <a:rPr lang="en-US" sz="4000" dirty="0" err="1">
                <a:solidFill>
                  <a:schemeClr val="bg1"/>
                </a:solidFill>
                <a:latin typeface="+mj-lt"/>
                <a:ea typeface="+mj-ea"/>
                <a:cs typeface="+mj-cs"/>
                <a:hlinkClick r:id="rId3">
                  <a:extLst>
                    <a:ext uri="{A12FA001-AC4F-418D-AE19-62706E023703}">
                      <ahyp:hlinkClr xmlns:ahyp="http://schemas.microsoft.com/office/drawing/2018/hyperlinkcolor" val="tx"/>
                    </a:ext>
                  </a:extLst>
                </a:hlinkClick>
              </a:rPr>
              <a:t>hör</a:t>
            </a:r>
            <a:r>
              <a:rPr lang="en-US" sz="4000" dirty="0">
                <a:solidFill>
                  <a:schemeClr val="bg1"/>
                </a:solidFill>
                <a:latin typeface="+mj-lt"/>
                <a:ea typeface="+mj-ea"/>
                <a:cs typeface="+mj-cs"/>
                <a:hlinkClick r:id="rId3">
                  <a:extLst>
                    <a:ext uri="{A12FA001-AC4F-418D-AE19-62706E023703}">
                      <ahyp:hlinkClr xmlns:ahyp="http://schemas.microsoft.com/office/drawing/2018/hyperlinkcolor" val="tx"/>
                    </a:ext>
                  </a:extLst>
                </a:hlinkClick>
              </a:rPr>
              <a:t> </a:t>
            </a:r>
            <a:r>
              <a:rPr lang="en-US" sz="4000" dirty="0" err="1">
                <a:solidFill>
                  <a:schemeClr val="bg1"/>
                </a:solidFill>
                <a:latin typeface="+mj-lt"/>
                <a:ea typeface="+mj-ea"/>
                <a:cs typeface="+mj-cs"/>
                <a:hlinkClick r:id="rId3">
                  <a:extLst>
                    <a:ext uri="{A12FA001-AC4F-418D-AE19-62706E023703}">
                      <ahyp:hlinkClr xmlns:ahyp="http://schemas.microsoft.com/office/drawing/2018/hyperlinkcolor" val="tx"/>
                    </a:ext>
                  </a:extLst>
                </a:hlinkClick>
              </a:rPr>
              <a:t>ordet</a:t>
            </a:r>
            <a:r>
              <a:rPr lang="en-US" sz="4000" dirty="0">
                <a:solidFill>
                  <a:schemeClr val="bg1"/>
                </a:solidFill>
                <a:latin typeface="+mj-lt"/>
                <a:ea typeface="+mj-ea"/>
                <a:cs typeface="+mj-cs"/>
                <a:hlinkClick r:id="rId3">
                  <a:extLst>
                    <a:ext uri="{A12FA001-AC4F-418D-AE19-62706E023703}">
                      <ahyp:hlinkClr xmlns:ahyp="http://schemas.microsoft.com/office/drawing/2018/hyperlinkcolor" val="tx"/>
                    </a:ext>
                  </a:extLst>
                </a:hlinkClick>
              </a:rPr>
              <a:t> </a:t>
            </a:r>
            <a:r>
              <a:rPr lang="en-US" sz="4000" dirty="0" err="1">
                <a:solidFill>
                  <a:schemeClr val="bg1"/>
                </a:solidFill>
                <a:latin typeface="+mj-lt"/>
                <a:ea typeface="+mj-ea"/>
                <a:cs typeface="+mj-cs"/>
                <a:hlinkClick r:id="rId3">
                  <a:extLst>
                    <a:ext uri="{A12FA001-AC4F-418D-AE19-62706E023703}">
                      <ahyp:hlinkClr xmlns:ahyp="http://schemas.microsoft.com/office/drawing/2018/hyperlinkcolor" val="tx"/>
                    </a:ext>
                  </a:extLst>
                </a:hlinkClick>
              </a:rPr>
              <a:t>cirkulär</a:t>
            </a:r>
            <a:r>
              <a:rPr lang="en-US" sz="4000" dirty="0">
                <a:solidFill>
                  <a:schemeClr val="bg1"/>
                </a:solidFill>
                <a:latin typeface="+mj-lt"/>
                <a:ea typeface="+mj-ea"/>
                <a:cs typeface="+mj-cs"/>
                <a:hlinkClick r:id="rId3">
                  <a:extLst>
                    <a:ext uri="{A12FA001-AC4F-418D-AE19-62706E023703}">
                      <ahyp:hlinkClr xmlns:ahyp="http://schemas.microsoft.com/office/drawing/2018/hyperlinkcolor" val="tx"/>
                    </a:ext>
                  </a:extLst>
                </a:hlinkClick>
              </a:rPr>
              <a:t> </a:t>
            </a:r>
            <a:r>
              <a:rPr lang="en-US" sz="4000" dirty="0" err="1">
                <a:solidFill>
                  <a:schemeClr val="bg1"/>
                </a:solidFill>
                <a:latin typeface="+mj-lt"/>
                <a:ea typeface="+mj-ea"/>
                <a:cs typeface="+mj-cs"/>
                <a:hlinkClick r:id="rId3">
                  <a:extLst>
                    <a:ext uri="{A12FA001-AC4F-418D-AE19-62706E023703}">
                      <ahyp:hlinkClr xmlns:ahyp="http://schemas.microsoft.com/office/drawing/2018/hyperlinkcolor" val="tx"/>
                    </a:ext>
                  </a:extLst>
                </a:hlinkClick>
              </a:rPr>
              <a:t>bioekonomi</a:t>
            </a:r>
            <a:r>
              <a:rPr lang="en-US" sz="4000" kern="1200" dirty="0">
                <a:solidFill>
                  <a:schemeClr val="bg1"/>
                </a:solidFill>
                <a:latin typeface="+mj-lt"/>
                <a:ea typeface="+mj-ea"/>
                <a:cs typeface="+mj-cs"/>
                <a:hlinkClick r:id="rId3">
                  <a:extLst>
                    <a:ext uri="{A12FA001-AC4F-418D-AE19-62706E023703}">
                      <ahyp:hlinkClr xmlns:ahyp="http://schemas.microsoft.com/office/drawing/2018/hyperlinkcolor" val="tx"/>
                    </a:ext>
                  </a:extLst>
                </a:hlinkClick>
              </a:rPr>
              <a:t>? </a:t>
            </a:r>
            <a:endParaRPr lang="sv-SE" sz="4000" dirty="0">
              <a:solidFill>
                <a:schemeClr val="bg1"/>
              </a:solidFill>
            </a:endParaRPr>
          </a:p>
        </p:txBody>
      </p:sp>
    </p:spTree>
    <p:extLst>
      <p:ext uri="{BB962C8B-B14F-4D97-AF65-F5344CB8AC3E}">
        <p14:creationId xmlns:p14="http://schemas.microsoft.com/office/powerpoint/2010/main" val="39526911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5" name="AutoShape 5"/>
          <p:cNvSpPr/>
          <p:nvPr/>
        </p:nvSpPr>
        <p:spPr>
          <a:xfrm>
            <a:off x="0" y="-19050"/>
            <a:ext cx="12192000" cy="0"/>
          </a:xfrm>
          <a:prstGeom prst="line">
            <a:avLst/>
          </a:prstGeom>
          <a:ln w="85725" cap="flat">
            <a:solidFill>
              <a:srgbClr val="007074"/>
            </a:solidFill>
            <a:prstDash val="solid"/>
            <a:headEnd type="none" w="sm" len="sm"/>
            <a:tailEnd type="none" w="sm" len="sm"/>
          </a:ln>
        </p:spPr>
        <p:txBody>
          <a:bodyPr/>
          <a:lstStyle/>
          <a:p>
            <a:endParaRPr lang="sv-SE"/>
          </a:p>
        </p:txBody>
      </p:sp>
      <p:sp>
        <p:nvSpPr>
          <p:cNvPr id="4" name="TekstSylinder 3">
            <a:extLst>
              <a:ext uri="{FF2B5EF4-FFF2-40B4-BE49-F238E27FC236}">
                <a16:creationId xmlns:a16="http://schemas.microsoft.com/office/drawing/2014/main" id="{17849E7B-9BBC-D49A-CA9D-7E29B52FACD5}"/>
              </a:ext>
            </a:extLst>
          </p:cNvPr>
          <p:cNvSpPr txBox="1"/>
          <p:nvPr/>
        </p:nvSpPr>
        <p:spPr>
          <a:xfrm>
            <a:off x="5363739" y="4195183"/>
            <a:ext cx="1349296" cy="276999"/>
          </a:xfrm>
          <a:prstGeom prst="rect">
            <a:avLst/>
          </a:prstGeom>
          <a:solidFill>
            <a:srgbClr val="007075"/>
          </a:solidFill>
        </p:spPr>
        <p:txBody>
          <a:bodyPr wrap="square" rtlCol="0">
            <a:spAutoFit/>
          </a:bodyPr>
          <a:lstStyle/>
          <a:p>
            <a:r>
              <a:rPr lang="nb-NO" sz="1200">
                <a:solidFill>
                  <a:srgbClr val="007075"/>
                </a:solidFill>
              </a:rPr>
              <a:t>BIOØKONOMI</a:t>
            </a:r>
            <a:endParaRPr lang="nb-NO" sz="1200" dirty="0">
              <a:solidFill>
                <a:srgbClr val="007075"/>
              </a:solidFill>
            </a:endParaRPr>
          </a:p>
        </p:txBody>
      </p:sp>
      <p:sp>
        <p:nvSpPr>
          <p:cNvPr id="20" name="Rektangel 19">
            <a:extLst>
              <a:ext uri="{FF2B5EF4-FFF2-40B4-BE49-F238E27FC236}">
                <a16:creationId xmlns:a16="http://schemas.microsoft.com/office/drawing/2014/main" id="{1C302AEB-2480-4917-2F65-B67EB07A1B41}"/>
              </a:ext>
            </a:extLst>
          </p:cNvPr>
          <p:cNvSpPr/>
          <p:nvPr/>
        </p:nvSpPr>
        <p:spPr>
          <a:xfrm>
            <a:off x="981074" y="1540960"/>
            <a:ext cx="7591426" cy="1366650"/>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007075"/>
                </a:solidFill>
                <a:latin typeface="Times New Roman" panose="02020603050405020304" pitchFamily="18" charset="0"/>
                <a:ea typeface="Calibri" panose="020F0502020204030204" pitchFamily="34" charset="0"/>
              </a:rPr>
              <a:t>Hållbart</a:t>
            </a:r>
            <a:r>
              <a:rPr lang="en-US" b="1" dirty="0">
                <a:solidFill>
                  <a:srgbClr val="007075"/>
                </a:solidFill>
                <a:latin typeface="Times New Roman" panose="02020603050405020304" pitchFamily="18" charset="0"/>
                <a:ea typeface="Calibri" panose="020F0502020204030204" pitchFamily="34" charset="0"/>
              </a:rPr>
              <a:t> </a:t>
            </a:r>
            <a:r>
              <a:rPr lang="en-US" b="1" dirty="0" err="1">
                <a:solidFill>
                  <a:srgbClr val="007075"/>
                </a:solidFill>
                <a:latin typeface="Times New Roman" panose="02020603050405020304" pitchFamily="18" charset="0"/>
                <a:ea typeface="Calibri" panose="020F0502020204030204" pitchFamily="34" charset="0"/>
              </a:rPr>
              <a:t>djurfoder</a:t>
            </a:r>
            <a:endParaRPr lang="en-US" b="1" dirty="0">
              <a:solidFill>
                <a:srgbClr val="007075"/>
              </a:solidFill>
              <a:latin typeface="Times New Roman" panose="02020603050405020304" pitchFamily="18" charset="0"/>
              <a:ea typeface="Calibri" panose="020F0502020204030204" pitchFamily="34" charset="0"/>
            </a:endParaRPr>
          </a:p>
          <a:p>
            <a:pPr algn="ctr"/>
            <a:r>
              <a:rPr lang="sv-SE" dirty="0">
                <a:latin typeface="Times New Roman" panose="02020603050405020304" pitchFamily="18" charset="0"/>
                <a:ea typeface="Calibri" panose="020F0502020204030204" pitchFamily="34" charset="0"/>
              </a:rPr>
              <a:t>Gräsproteinkoncentrat används som ingrediens i djurfoder, både vått och torrt. Det ersätter soja och andra proteinfoder och bidrar till regional hållbarhet. </a:t>
            </a:r>
            <a:endParaRPr lang="sv-SE" dirty="0"/>
          </a:p>
        </p:txBody>
      </p:sp>
      <p:sp>
        <p:nvSpPr>
          <p:cNvPr id="23" name="Rektangel 22">
            <a:extLst>
              <a:ext uri="{FF2B5EF4-FFF2-40B4-BE49-F238E27FC236}">
                <a16:creationId xmlns:a16="http://schemas.microsoft.com/office/drawing/2014/main" id="{BE35EE11-7DCF-9EDD-F692-9DA52A652DBB}"/>
              </a:ext>
            </a:extLst>
          </p:cNvPr>
          <p:cNvSpPr/>
          <p:nvPr/>
        </p:nvSpPr>
        <p:spPr>
          <a:xfrm>
            <a:off x="981074" y="3082778"/>
            <a:ext cx="7591426" cy="1366651"/>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7075"/>
                </a:solidFill>
                <a:effectLst/>
                <a:latin typeface="Times New Roman" panose="02020603050405020304" pitchFamily="18" charset="0"/>
                <a:ea typeface="Calibri" panose="020F0502020204030204" pitchFamily="34" charset="0"/>
              </a:rPr>
              <a:t>Fiber</a:t>
            </a:r>
          </a:p>
          <a:p>
            <a:pPr algn="ctr"/>
            <a:r>
              <a:rPr lang="sv-SE" dirty="0" err="1">
                <a:latin typeface="Times New Roman" panose="02020603050405020304" pitchFamily="18" charset="0"/>
                <a:ea typeface="Calibri" panose="020F0502020204030204" pitchFamily="34" charset="0"/>
              </a:rPr>
              <a:t>Skörderester</a:t>
            </a:r>
            <a:r>
              <a:rPr lang="sv-SE" dirty="0">
                <a:latin typeface="Times New Roman" panose="02020603050405020304" pitchFamily="18" charset="0"/>
                <a:ea typeface="Calibri" panose="020F0502020204030204" pitchFamily="34" charset="0"/>
              </a:rPr>
              <a:t> som halm, skal och stjälkar är rika på cellulosa och kan därför användas som fiber, till exempel i textilier. </a:t>
            </a:r>
            <a:endParaRPr lang="sv-SE" dirty="0"/>
          </a:p>
        </p:txBody>
      </p:sp>
      <p:sp>
        <p:nvSpPr>
          <p:cNvPr id="24" name="Rektangel 23">
            <a:extLst>
              <a:ext uri="{FF2B5EF4-FFF2-40B4-BE49-F238E27FC236}">
                <a16:creationId xmlns:a16="http://schemas.microsoft.com/office/drawing/2014/main" id="{18ED5C15-822E-A9CE-EFD5-2BDE2569336F}"/>
              </a:ext>
            </a:extLst>
          </p:cNvPr>
          <p:cNvSpPr/>
          <p:nvPr/>
        </p:nvSpPr>
        <p:spPr>
          <a:xfrm>
            <a:off x="9224036" y="542544"/>
            <a:ext cx="2743174" cy="5958841"/>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b="1" dirty="0">
                <a:solidFill>
                  <a:srgbClr val="007075"/>
                </a:solidFill>
              </a:rPr>
              <a:t>Bioplast</a:t>
            </a:r>
          </a:p>
          <a:p>
            <a:pPr algn="ctr"/>
            <a:r>
              <a:rPr lang="sv-SE" dirty="0">
                <a:latin typeface="Times New Roman" panose="02020603050405020304" pitchFamily="18" charset="0"/>
                <a:ea typeface="Calibri" panose="020F0502020204030204" pitchFamily="34" charset="0"/>
              </a:rPr>
              <a:t>Stärkelse, en vanlig komponent i många restprodukter från jordbruket, kan utvinnas och bearbetas för att producera biologiskt nedbrytbar plast. Den resulterande bioplasten är inte bara biologiskt nedbrytbar utan har också ett betydligt lägre koldioxidavtryck jämfört med konventionell plast. </a:t>
            </a:r>
            <a:endParaRPr lang="sv-SE" dirty="0"/>
          </a:p>
        </p:txBody>
      </p:sp>
      <p:sp>
        <p:nvSpPr>
          <p:cNvPr id="25" name="textruta 24">
            <a:extLst>
              <a:ext uri="{FF2B5EF4-FFF2-40B4-BE49-F238E27FC236}">
                <a16:creationId xmlns:a16="http://schemas.microsoft.com/office/drawing/2014/main" id="{C5B75B3B-8035-990E-9B48-FF96ED3F54F0}"/>
              </a:ext>
            </a:extLst>
          </p:cNvPr>
          <p:cNvSpPr txBox="1"/>
          <p:nvPr/>
        </p:nvSpPr>
        <p:spPr>
          <a:xfrm>
            <a:off x="2968202" y="325906"/>
            <a:ext cx="4791074" cy="769441"/>
          </a:xfrm>
          <a:prstGeom prst="rect">
            <a:avLst/>
          </a:prstGeom>
          <a:noFill/>
        </p:spPr>
        <p:txBody>
          <a:bodyPr wrap="square" rtlCol="0">
            <a:spAutoFit/>
          </a:bodyPr>
          <a:lstStyle/>
          <a:p>
            <a:r>
              <a:rPr lang="sv-SE" sz="4400" dirty="0">
                <a:solidFill>
                  <a:srgbClr val="B1E2D6"/>
                </a:solidFill>
              </a:rPr>
              <a:t>Flera produkter</a:t>
            </a:r>
          </a:p>
        </p:txBody>
      </p:sp>
      <p:sp>
        <p:nvSpPr>
          <p:cNvPr id="2" name="Rektangel 1">
            <a:extLst>
              <a:ext uri="{FF2B5EF4-FFF2-40B4-BE49-F238E27FC236}">
                <a16:creationId xmlns:a16="http://schemas.microsoft.com/office/drawing/2014/main" id="{136CEEED-03A6-6481-2188-98E0C4A1EFCC}"/>
              </a:ext>
            </a:extLst>
          </p:cNvPr>
          <p:cNvSpPr/>
          <p:nvPr/>
        </p:nvSpPr>
        <p:spPr>
          <a:xfrm>
            <a:off x="981074" y="4689665"/>
            <a:ext cx="7591426" cy="1571984"/>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007075"/>
                </a:solidFill>
                <a:latin typeface="Times New Roman" panose="02020603050405020304" pitchFamily="18" charset="0"/>
                <a:ea typeface="Calibri" panose="020F0502020204030204" pitchFamily="34" charset="0"/>
              </a:rPr>
              <a:t>Läkemedel</a:t>
            </a:r>
            <a:r>
              <a:rPr lang="en-US" b="1" dirty="0">
                <a:solidFill>
                  <a:srgbClr val="007075"/>
                </a:solidFill>
                <a:latin typeface="Times New Roman" panose="02020603050405020304" pitchFamily="18" charset="0"/>
                <a:ea typeface="Calibri" panose="020F0502020204030204" pitchFamily="34" charset="0"/>
              </a:rPr>
              <a:t> </a:t>
            </a:r>
          </a:p>
          <a:p>
            <a:pPr algn="ctr"/>
            <a:r>
              <a:rPr lang="sv-SE" dirty="0">
                <a:latin typeface="Times New Roman" panose="02020603050405020304" pitchFamily="18" charset="0"/>
                <a:ea typeface="Calibri" panose="020F0502020204030204" pitchFamily="34" charset="0"/>
              </a:rPr>
              <a:t>Många typer av jordbruksavfall, t.ex. fruktskal, fröskal och </a:t>
            </a:r>
            <a:r>
              <a:rPr lang="sv-SE" dirty="0" err="1">
                <a:latin typeface="Times New Roman" panose="02020603050405020304" pitchFamily="18" charset="0"/>
                <a:ea typeface="Calibri" panose="020F0502020204030204" pitchFamily="34" charset="0"/>
              </a:rPr>
              <a:t>skörderester</a:t>
            </a:r>
            <a:r>
              <a:rPr lang="sv-SE" dirty="0">
                <a:latin typeface="Times New Roman" panose="02020603050405020304" pitchFamily="18" charset="0"/>
                <a:ea typeface="Calibri" panose="020F0502020204030204" pitchFamily="34" charset="0"/>
              </a:rPr>
              <a:t>, innehåller </a:t>
            </a:r>
            <a:r>
              <a:rPr lang="sv-SE" dirty="0">
                <a:latin typeface="Times New Roman" panose="02020603050405020304" pitchFamily="18" charset="0"/>
                <a:ea typeface="Calibri" panose="020F0502020204030204" pitchFamily="34" charset="0"/>
                <a:cs typeface="Times New Roman" panose="02020603050405020304" pitchFamily="18" charset="0"/>
              </a:rPr>
              <a:t>bioaktiva föreningar som har potentiella </a:t>
            </a:r>
            <a:r>
              <a:rPr lang="sv-SE" dirty="0">
                <a:latin typeface="Times New Roman" panose="02020603050405020304" pitchFamily="18" charset="0"/>
                <a:cs typeface="Times New Roman" panose="02020603050405020304" pitchFamily="18" charset="0"/>
              </a:rPr>
              <a:t>användningsområden i olika apoteksvaror , vitaminer och kosttillskott</a:t>
            </a:r>
          </a:p>
          <a:p>
            <a:pPr algn="ctr"/>
            <a:endParaRPr lang="sv-SE" sz="1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0410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4"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48587"/>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2772C97F-D0DD-1C40-8A2E-94404BF2407A}"/>
              </a:ext>
            </a:extLst>
          </p:cNvPr>
          <p:cNvSpPr/>
          <p:nvPr/>
        </p:nvSpPr>
        <p:spPr>
          <a:xfrm>
            <a:off x="7427824" y="-1200"/>
            <a:ext cx="4215536" cy="6859200"/>
          </a:xfrm>
          <a:prstGeom prst="rect">
            <a:avLst/>
          </a:prstGeom>
          <a:solidFill>
            <a:srgbClr val="007075"/>
          </a:solidFill>
        </p:spPr>
        <p:txBody>
          <a:bodyPr rtlCol="0" anchor="ctr"/>
          <a:lstStyle/>
          <a:p>
            <a:pPr algn="ctr"/>
            <a:endParaRPr lang="en-US" dirty="0">
              <a:solidFill>
                <a:srgbClr val="F3FFFA"/>
              </a:solidFill>
              <a:latin typeface="Times New Roman" panose="02020603050405020304" pitchFamily="18" charset="0"/>
              <a:ea typeface="Calibri" panose="020F0502020204030204" pitchFamily="34" charset="0"/>
            </a:endParaRPr>
          </a:p>
          <a:p>
            <a:r>
              <a:rPr lang="en-US" dirty="0"/>
              <a:t>The EU Green Deal – what is it? </a:t>
            </a:r>
            <a:endParaRPr lang="sv-SE" dirty="0"/>
          </a:p>
          <a:p>
            <a:r>
              <a:rPr lang="en-US" u="sng" dirty="0">
                <a:hlinkClick r:id="rId3"/>
              </a:rPr>
              <a:t>Let’s watch an explanatory video</a:t>
            </a:r>
            <a:r>
              <a:rPr lang="en-US" dirty="0"/>
              <a:t> </a:t>
            </a:r>
          </a:p>
          <a:p>
            <a:pPr algn="ctr"/>
            <a:endParaRPr lang="sv-SE" sz="1800" dirty="0">
              <a:solidFill>
                <a:srgbClr val="F3FFFA"/>
              </a:solidFill>
              <a:effectLst/>
              <a:latin typeface="Times New Roman" panose="02020603050405020304" pitchFamily="18" charset="0"/>
              <a:ea typeface="Calibri" panose="020F0502020204030204" pitchFamily="34" charset="0"/>
            </a:endParaRPr>
          </a:p>
          <a:p>
            <a:pPr algn="ctr"/>
            <a:endParaRPr lang="nb-NO" sz="1200" dirty="0">
              <a:ln>
                <a:solidFill>
                  <a:sysClr val="windowText" lastClr="000000"/>
                </a:solidFill>
              </a:ln>
              <a:solidFill>
                <a:srgbClr val="196873"/>
              </a:solidFill>
              <a:latin typeface="Myriad Pro" panose="020B0503030403020204" pitchFamily="34" charset="0"/>
            </a:endParaRPr>
          </a:p>
        </p:txBody>
      </p:sp>
      <p:sp>
        <p:nvSpPr>
          <p:cNvPr id="18" name="TextBox 10">
            <a:extLst>
              <a:ext uri="{FF2B5EF4-FFF2-40B4-BE49-F238E27FC236}">
                <a16:creationId xmlns:a16="http://schemas.microsoft.com/office/drawing/2014/main" id="{7ABD4681-B5DD-F36B-22F5-762779115D7E}"/>
              </a:ext>
            </a:extLst>
          </p:cNvPr>
          <p:cNvSpPr txBox="1"/>
          <p:nvPr/>
        </p:nvSpPr>
        <p:spPr>
          <a:xfrm>
            <a:off x="1295237" y="458488"/>
            <a:ext cx="5090323" cy="826124"/>
          </a:xfrm>
          <a:prstGeom prst="rect">
            <a:avLst/>
          </a:prstGeom>
        </p:spPr>
        <p:txBody>
          <a:bodyPr wrap="square" lIns="0" tIns="0" rIns="0" bIns="0" rtlCol="0" anchor="t">
            <a:spAutoFit/>
          </a:bodyPr>
          <a:lstStyle/>
          <a:p>
            <a:pPr>
              <a:lnSpc>
                <a:spcPts val="6250"/>
              </a:lnSpc>
            </a:pPr>
            <a:r>
              <a:rPr lang="en-US" sz="5896" dirty="0" err="1">
                <a:solidFill>
                  <a:srgbClr val="D0E7DE"/>
                </a:solidFill>
                <a:latin typeface="Myriad Pro" panose="020B0503030403020204" pitchFamily="34" charset="0"/>
              </a:rPr>
              <a:t>Bioekonomi</a:t>
            </a:r>
            <a:r>
              <a:rPr lang="en-US" sz="5896" dirty="0">
                <a:solidFill>
                  <a:srgbClr val="D0E7DE"/>
                </a:solidFill>
                <a:latin typeface="Myriad Pro" panose="020B0503030403020204" pitchFamily="34" charset="0"/>
              </a:rPr>
              <a:t> </a:t>
            </a:r>
          </a:p>
        </p:txBody>
      </p:sp>
      <p:sp>
        <p:nvSpPr>
          <p:cNvPr id="2" name="TextBox 10">
            <a:extLst>
              <a:ext uri="{FF2B5EF4-FFF2-40B4-BE49-F238E27FC236}">
                <a16:creationId xmlns:a16="http://schemas.microsoft.com/office/drawing/2014/main" id="{245FE2A8-57A0-D952-3CBE-316E6BFBA4D1}"/>
              </a:ext>
            </a:extLst>
          </p:cNvPr>
          <p:cNvSpPr txBox="1"/>
          <p:nvPr/>
        </p:nvSpPr>
        <p:spPr>
          <a:xfrm>
            <a:off x="5548873" y="458488"/>
            <a:ext cx="5090323" cy="826124"/>
          </a:xfrm>
          <a:prstGeom prst="rect">
            <a:avLst/>
          </a:prstGeom>
        </p:spPr>
        <p:txBody>
          <a:bodyPr wrap="square" lIns="0" tIns="0" rIns="0" bIns="0" rtlCol="0" anchor="t">
            <a:spAutoFit/>
          </a:bodyPr>
          <a:lstStyle/>
          <a:p>
            <a:pPr>
              <a:lnSpc>
                <a:spcPts val="6250"/>
              </a:lnSpc>
            </a:pPr>
            <a:r>
              <a:rPr lang="en-US" sz="5896" dirty="0" err="1">
                <a:solidFill>
                  <a:srgbClr val="D0E7DE"/>
                </a:solidFill>
                <a:latin typeface="Myriad Pro" panose="020B0503030403020204" pitchFamily="34" charset="0"/>
              </a:rPr>
              <a:t>och</a:t>
            </a:r>
            <a:r>
              <a:rPr lang="en-US" sz="5896" dirty="0">
                <a:solidFill>
                  <a:srgbClr val="D0E7DE"/>
                </a:solidFill>
                <a:latin typeface="Myriad Pro" panose="020B0503030403020204" pitchFamily="34" charset="0"/>
              </a:rPr>
              <a:t> </a:t>
            </a:r>
            <a:r>
              <a:rPr lang="en-US" sz="5896" dirty="0" err="1">
                <a:solidFill>
                  <a:srgbClr val="D0E7DE"/>
                </a:solidFill>
                <a:latin typeface="Myriad Pro" panose="020B0503030403020204" pitchFamily="34" charset="0"/>
              </a:rPr>
              <a:t>samhället</a:t>
            </a:r>
            <a:r>
              <a:rPr lang="en-US" sz="5896" dirty="0">
                <a:solidFill>
                  <a:srgbClr val="D0E7DE"/>
                </a:solidFill>
                <a:latin typeface="Myriad Pro" panose="020B0503030403020204" pitchFamily="34" charset="0"/>
              </a:rPr>
              <a:t> </a:t>
            </a:r>
          </a:p>
        </p:txBody>
      </p:sp>
      <p:sp>
        <p:nvSpPr>
          <p:cNvPr id="4" name="textruta 3">
            <a:extLst>
              <a:ext uri="{FF2B5EF4-FFF2-40B4-BE49-F238E27FC236}">
                <a16:creationId xmlns:a16="http://schemas.microsoft.com/office/drawing/2014/main" id="{CF5FA270-F55E-17F7-43A0-0ACF3C21C4CD}"/>
              </a:ext>
            </a:extLst>
          </p:cNvPr>
          <p:cNvSpPr txBox="1"/>
          <p:nvPr/>
        </p:nvSpPr>
        <p:spPr>
          <a:xfrm>
            <a:off x="201619" y="2075360"/>
            <a:ext cx="6686550" cy="2847574"/>
          </a:xfrm>
          <a:prstGeom prst="rect">
            <a:avLst/>
          </a:prstGeom>
          <a:noFill/>
        </p:spPr>
        <p:txBody>
          <a:bodyPr wrap="square" rtlCol="0">
            <a:spAutoFit/>
          </a:bodyPr>
          <a:lstStyle/>
          <a:p>
            <a:pPr indent="457200">
              <a:lnSpc>
                <a:spcPct val="107000"/>
              </a:lnSpc>
              <a:spcAft>
                <a:spcPts val="800"/>
              </a:spcAft>
            </a:pPr>
            <a:r>
              <a:rPr lang="sv-SE" sz="1800" dirty="0">
                <a:solidFill>
                  <a:srgbClr val="F3FFFA"/>
                </a:solidFill>
                <a:effectLst/>
                <a:latin typeface="Times New Roman" panose="02020603050405020304" pitchFamily="18" charset="0"/>
                <a:ea typeface="Calibri" panose="020F0502020204030204" pitchFamily="34" charset="0"/>
              </a:rPr>
              <a:t>Parisavtalet: </a:t>
            </a:r>
          </a:p>
          <a:p>
            <a:pPr indent="457200">
              <a:lnSpc>
                <a:spcPct val="107000"/>
              </a:lnSpc>
              <a:spcAft>
                <a:spcPts val="800"/>
              </a:spcAft>
            </a:pPr>
            <a:r>
              <a:rPr lang="sv-SE" sz="1800" dirty="0">
                <a:solidFill>
                  <a:srgbClr val="F3FFFA"/>
                </a:solidFill>
                <a:effectLst/>
                <a:latin typeface="Times New Roman" panose="02020603050405020304" pitchFamily="18" charset="0"/>
                <a:ea typeface="Calibri" panose="020F0502020204030204" pitchFamily="34" charset="0"/>
              </a:rPr>
              <a:t>Ett avtal som bekämpar klimatförändringar. Det syftar till att begränsa den globala temperaturökningen till långt under 2°C över förindustriella nivåer. Varje undertecknande land arbetar mot överenskomna mål. Sverige har till exempel lovat att bli koldioxidneutralt (ha nettoutsläpp på 0) senast 2045. Finland är ett av Europas mest ambitiösa länder och vill uppnå klimatneutralitet senast 2035. (Utrikesministeriet i Finland). Nästan hela världen arbetar för att uppnå klimatneutralitet till 2050</a:t>
            </a:r>
            <a:endParaRPr lang="sv-SE" dirty="0">
              <a:solidFill>
                <a:srgbClr val="F3FFFA"/>
              </a:solidFill>
            </a:endParaRPr>
          </a:p>
        </p:txBody>
      </p:sp>
    </p:spTree>
    <p:extLst>
      <p:ext uri="{BB962C8B-B14F-4D97-AF65-F5344CB8AC3E}">
        <p14:creationId xmlns:p14="http://schemas.microsoft.com/office/powerpoint/2010/main" val="3190079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48587"/>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2772C97F-D0DD-1C40-8A2E-94404BF2407A}"/>
              </a:ext>
            </a:extLst>
          </p:cNvPr>
          <p:cNvSpPr/>
          <p:nvPr/>
        </p:nvSpPr>
        <p:spPr>
          <a:xfrm>
            <a:off x="7427824" y="-1200"/>
            <a:ext cx="4215536" cy="6859200"/>
          </a:xfrm>
          <a:prstGeom prst="rect">
            <a:avLst/>
          </a:prstGeom>
          <a:solidFill>
            <a:srgbClr val="007075"/>
          </a:solidFill>
        </p:spPr>
        <p:txBody>
          <a:bodyPr rtlCol="0" anchor="ctr"/>
          <a:lstStyle/>
          <a:p>
            <a:pPr algn="ctr"/>
            <a:r>
              <a:rPr lang="sv-SE" dirty="0">
                <a:solidFill>
                  <a:srgbClr val="F3FFFA"/>
                </a:solidFill>
                <a:latin typeface="Times New Roman" panose="02020603050405020304" pitchFamily="18" charset="0"/>
                <a:ea typeface="Calibri" panose="020F0502020204030204" pitchFamily="34" charset="0"/>
              </a:rPr>
              <a:t>Visste du att våra skolor också samarbetar med andra partners i EU för att bygga upp en cirkulär bioekonomi för framtiden? Ta reda på mer om detta: </a:t>
            </a:r>
          </a:p>
          <a:p>
            <a:pPr algn="ctr"/>
            <a:r>
              <a:rPr lang="sv-SE" dirty="0">
                <a:solidFill>
                  <a:srgbClr val="F3FFFA"/>
                </a:solidFill>
                <a:latin typeface="Times New Roman" panose="02020603050405020304" pitchFamily="18" charset="0"/>
                <a:ea typeface="Calibri" panose="020F0502020204030204" pitchFamily="34" charset="0"/>
              </a:rPr>
              <a:t>Green Valleys - utvinning av grönt protein för djurfoder </a:t>
            </a:r>
          </a:p>
          <a:p>
            <a:pPr algn="ctr"/>
            <a:r>
              <a:rPr lang="sv-SE" dirty="0">
                <a:solidFill>
                  <a:srgbClr val="F3FFFA"/>
                </a:solidFill>
                <a:latin typeface="Times New Roman" panose="02020603050405020304" pitchFamily="18" charset="0"/>
                <a:ea typeface="Calibri" panose="020F0502020204030204" pitchFamily="34" charset="0"/>
              </a:rPr>
              <a:t>Biogas </a:t>
            </a:r>
          </a:p>
          <a:p>
            <a:pPr algn="ctr"/>
            <a:r>
              <a:rPr lang="sv-SE" dirty="0">
                <a:solidFill>
                  <a:srgbClr val="F3FFFA"/>
                </a:solidFill>
                <a:latin typeface="Times New Roman" panose="02020603050405020304" pitchFamily="18" charset="0"/>
                <a:ea typeface="Calibri" panose="020F0502020204030204" pitchFamily="34" charset="0"/>
              </a:rPr>
              <a:t>BREC </a:t>
            </a:r>
            <a:endParaRPr lang="nb-NO" sz="1200" dirty="0">
              <a:ln>
                <a:solidFill>
                  <a:sysClr val="windowText" lastClr="000000"/>
                </a:solidFill>
              </a:ln>
              <a:solidFill>
                <a:srgbClr val="196873"/>
              </a:solidFill>
              <a:latin typeface="Myriad Pro" panose="020B0503030403020204" pitchFamily="34" charset="0"/>
            </a:endParaRPr>
          </a:p>
        </p:txBody>
      </p:sp>
      <p:sp>
        <p:nvSpPr>
          <p:cNvPr id="18" name="TextBox 10">
            <a:extLst>
              <a:ext uri="{FF2B5EF4-FFF2-40B4-BE49-F238E27FC236}">
                <a16:creationId xmlns:a16="http://schemas.microsoft.com/office/drawing/2014/main" id="{7ABD4681-B5DD-F36B-22F5-762779115D7E}"/>
              </a:ext>
            </a:extLst>
          </p:cNvPr>
          <p:cNvSpPr txBox="1"/>
          <p:nvPr/>
        </p:nvSpPr>
        <p:spPr>
          <a:xfrm>
            <a:off x="1295237" y="458488"/>
            <a:ext cx="5090323" cy="826124"/>
          </a:xfrm>
          <a:prstGeom prst="rect">
            <a:avLst/>
          </a:prstGeom>
        </p:spPr>
        <p:txBody>
          <a:bodyPr wrap="square" lIns="0" tIns="0" rIns="0" bIns="0" rtlCol="0" anchor="t">
            <a:spAutoFit/>
          </a:bodyPr>
          <a:lstStyle/>
          <a:p>
            <a:pPr>
              <a:lnSpc>
                <a:spcPts val="6250"/>
              </a:lnSpc>
            </a:pPr>
            <a:r>
              <a:rPr lang="en-US" sz="5896" dirty="0" err="1">
                <a:solidFill>
                  <a:srgbClr val="D0E7DE"/>
                </a:solidFill>
                <a:latin typeface="Myriad Pro" panose="020B0503030403020204" pitchFamily="34" charset="0"/>
              </a:rPr>
              <a:t>Bioekonomi</a:t>
            </a:r>
            <a:r>
              <a:rPr lang="en-US" sz="5896" dirty="0">
                <a:solidFill>
                  <a:srgbClr val="D0E7DE"/>
                </a:solidFill>
                <a:latin typeface="Myriad Pro" panose="020B0503030403020204" pitchFamily="34" charset="0"/>
              </a:rPr>
              <a:t> </a:t>
            </a:r>
          </a:p>
        </p:txBody>
      </p:sp>
      <p:sp>
        <p:nvSpPr>
          <p:cNvPr id="2" name="TextBox 10">
            <a:extLst>
              <a:ext uri="{FF2B5EF4-FFF2-40B4-BE49-F238E27FC236}">
                <a16:creationId xmlns:a16="http://schemas.microsoft.com/office/drawing/2014/main" id="{245FE2A8-57A0-D952-3CBE-316E6BFBA4D1}"/>
              </a:ext>
            </a:extLst>
          </p:cNvPr>
          <p:cNvSpPr txBox="1"/>
          <p:nvPr/>
        </p:nvSpPr>
        <p:spPr>
          <a:xfrm>
            <a:off x="5548873" y="458488"/>
            <a:ext cx="5090323" cy="826124"/>
          </a:xfrm>
          <a:prstGeom prst="rect">
            <a:avLst/>
          </a:prstGeom>
        </p:spPr>
        <p:txBody>
          <a:bodyPr wrap="square" lIns="0" tIns="0" rIns="0" bIns="0" rtlCol="0" anchor="t">
            <a:spAutoFit/>
          </a:bodyPr>
          <a:lstStyle/>
          <a:p>
            <a:pPr>
              <a:lnSpc>
                <a:spcPts val="6250"/>
              </a:lnSpc>
            </a:pPr>
            <a:r>
              <a:rPr lang="en-US" sz="5896" dirty="0" err="1">
                <a:solidFill>
                  <a:srgbClr val="D0E7DE"/>
                </a:solidFill>
                <a:latin typeface="Myriad Pro" panose="020B0503030403020204" pitchFamily="34" charset="0"/>
              </a:rPr>
              <a:t>och</a:t>
            </a:r>
            <a:r>
              <a:rPr lang="en-US" sz="5896" dirty="0">
                <a:solidFill>
                  <a:srgbClr val="D0E7DE"/>
                </a:solidFill>
                <a:latin typeface="Myriad Pro" panose="020B0503030403020204" pitchFamily="34" charset="0"/>
              </a:rPr>
              <a:t> </a:t>
            </a:r>
            <a:r>
              <a:rPr lang="en-US" sz="5896" dirty="0" err="1">
                <a:solidFill>
                  <a:srgbClr val="D0E7DE"/>
                </a:solidFill>
                <a:latin typeface="Myriad Pro" panose="020B0503030403020204" pitchFamily="34" charset="0"/>
              </a:rPr>
              <a:t>samhälle</a:t>
            </a:r>
            <a:r>
              <a:rPr lang="en-US" sz="5896" dirty="0">
                <a:solidFill>
                  <a:srgbClr val="D0E7DE"/>
                </a:solidFill>
                <a:latin typeface="Myriad Pro" panose="020B0503030403020204" pitchFamily="34" charset="0"/>
              </a:rPr>
              <a:t> </a:t>
            </a:r>
          </a:p>
        </p:txBody>
      </p:sp>
      <p:sp>
        <p:nvSpPr>
          <p:cNvPr id="4" name="textruta 3">
            <a:extLst>
              <a:ext uri="{FF2B5EF4-FFF2-40B4-BE49-F238E27FC236}">
                <a16:creationId xmlns:a16="http://schemas.microsoft.com/office/drawing/2014/main" id="{CF5FA270-F55E-17F7-43A0-0ACF3C21C4CD}"/>
              </a:ext>
            </a:extLst>
          </p:cNvPr>
          <p:cNvSpPr txBox="1"/>
          <p:nvPr/>
        </p:nvSpPr>
        <p:spPr>
          <a:xfrm>
            <a:off x="394254" y="2841170"/>
            <a:ext cx="6686550" cy="2862322"/>
          </a:xfrm>
          <a:prstGeom prst="rect">
            <a:avLst/>
          </a:prstGeom>
          <a:noFill/>
        </p:spPr>
        <p:txBody>
          <a:bodyPr wrap="square" rtlCol="0">
            <a:spAutoFit/>
          </a:bodyPr>
          <a:lstStyle/>
          <a:p>
            <a:pPr algn="ctr"/>
            <a:r>
              <a:rPr lang="sv-SE" dirty="0">
                <a:solidFill>
                  <a:srgbClr val="F3FFFA"/>
                </a:solidFill>
                <a:latin typeface="Times New Roman" panose="02020603050405020304" pitchFamily="18" charset="0"/>
                <a:ea typeface="Calibri" panose="020F0502020204030204" pitchFamily="34" charset="0"/>
              </a:rPr>
              <a:t>Tänk dig att det är 2030 och att du har ett eget företag inom den gröna näringen. Vad är du beredd att göra för att bidra till målen? Kanske producera förnybar energi? Samarbeta med forskare för att testa nya innovativa tekniker? Samla in ditt avfall för att senare omvandla det till nya produkter? Odla en trädgård som ger skydd och mat åt </a:t>
            </a:r>
            <a:r>
              <a:rPr lang="sv-SE" dirty="0" err="1">
                <a:solidFill>
                  <a:srgbClr val="F3FFFA"/>
                </a:solidFill>
                <a:latin typeface="Times New Roman" panose="02020603050405020304" pitchFamily="18" charset="0"/>
                <a:ea typeface="Calibri" panose="020F0502020204030204" pitchFamily="34" charset="0"/>
              </a:rPr>
              <a:t>pollinatörer</a:t>
            </a:r>
            <a:r>
              <a:rPr lang="sv-SE" dirty="0">
                <a:solidFill>
                  <a:srgbClr val="F3FFFA"/>
                </a:solidFill>
                <a:latin typeface="Times New Roman" panose="02020603050405020304" pitchFamily="18" charset="0"/>
                <a:ea typeface="Calibri" panose="020F0502020204030204" pitchFamily="34" charset="0"/>
              </a:rPr>
              <a:t>? </a:t>
            </a:r>
            <a:endParaRPr lang="en-US" dirty="0"/>
          </a:p>
          <a:p>
            <a:endParaRPr lang="en-US" dirty="0"/>
          </a:p>
          <a:p>
            <a:endParaRPr lang="en-US" dirty="0"/>
          </a:p>
          <a:p>
            <a:endParaRPr lang="en-US" dirty="0"/>
          </a:p>
          <a:p>
            <a:endParaRPr lang="sv-SE" dirty="0"/>
          </a:p>
        </p:txBody>
      </p:sp>
      <p:sp>
        <p:nvSpPr>
          <p:cNvPr id="3" name="textruta 2">
            <a:extLst>
              <a:ext uri="{FF2B5EF4-FFF2-40B4-BE49-F238E27FC236}">
                <a16:creationId xmlns:a16="http://schemas.microsoft.com/office/drawing/2014/main" id="{C8047817-AE5D-8C94-F4DA-D40BE9FFE9FC}"/>
              </a:ext>
            </a:extLst>
          </p:cNvPr>
          <p:cNvSpPr txBox="1"/>
          <p:nvPr/>
        </p:nvSpPr>
        <p:spPr>
          <a:xfrm>
            <a:off x="1463039" y="3059068"/>
            <a:ext cx="10527341" cy="369332"/>
          </a:xfrm>
          <a:prstGeom prst="rect">
            <a:avLst/>
          </a:prstGeom>
          <a:noFill/>
        </p:spPr>
        <p:txBody>
          <a:bodyPr wrap="square" rtlCol="0">
            <a:spAutoFit/>
          </a:bodyPr>
          <a:lstStyle/>
          <a:p>
            <a:r>
              <a:rPr lang="en-US" sz="1800" dirty="0">
                <a:solidFill>
                  <a:srgbClr val="F3FFFA"/>
                </a:solidFill>
                <a:effectLst/>
                <a:latin typeface="Times New Roman" panose="02020603050405020304" pitchFamily="18" charset="0"/>
                <a:ea typeface="Calibri" panose="020F0502020204030204" pitchFamily="34" charset="0"/>
              </a:rPr>
              <a:t> </a:t>
            </a:r>
            <a:endParaRPr lang="sv-SE" dirty="0">
              <a:solidFill>
                <a:srgbClr val="F3FFFA"/>
              </a:solidFill>
            </a:endParaRPr>
          </a:p>
        </p:txBody>
      </p:sp>
    </p:spTree>
    <p:extLst>
      <p:ext uri="{BB962C8B-B14F-4D97-AF65-F5344CB8AC3E}">
        <p14:creationId xmlns:p14="http://schemas.microsoft.com/office/powerpoint/2010/main" val="604413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5F3D07E4-A59B-62C2-9726-D654B54618E7}"/>
              </a:ext>
            </a:extLst>
          </p:cNvPr>
          <p:cNvPicPr>
            <a:picLocks noChangeAspect="1"/>
          </p:cNvPicPr>
          <p:nvPr/>
        </p:nvPicPr>
        <p:blipFill rotWithShape="1">
          <a:blip r:embed="rId3"/>
          <a:srcRect l="13632" t="2263" r="12797"/>
          <a:stretch/>
        </p:blipFill>
        <p:spPr>
          <a:xfrm rot="10800000">
            <a:off x="-3" y="-2277944"/>
            <a:ext cx="12192002" cy="9135944"/>
          </a:xfrm>
          <a:prstGeom prst="rect">
            <a:avLst/>
          </a:prstGeom>
        </p:spPr>
      </p:pic>
      <p:pic>
        <p:nvPicPr>
          <p:cNvPr id="5" name="Bilde 4">
            <a:extLst>
              <a:ext uri="{FF2B5EF4-FFF2-40B4-BE49-F238E27FC236}">
                <a16:creationId xmlns:a16="http://schemas.microsoft.com/office/drawing/2014/main" id="{C4B9B631-926F-760E-89B6-5E8CB1AF75FD}"/>
              </a:ext>
            </a:extLst>
          </p:cNvPr>
          <p:cNvPicPr>
            <a:picLocks noChangeAspect="1"/>
          </p:cNvPicPr>
          <p:nvPr/>
        </p:nvPicPr>
        <p:blipFill rotWithShape="1">
          <a:blip r:embed="rId3"/>
          <a:srcRect l="3297" r="9786" b="39853"/>
          <a:stretch/>
        </p:blipFill>
        <p:spPr>
          <a:xfrm rot="9371404">
            <a:off x="-1513897" y="-1809781"/>
            <a:ext cx="12500491" cy="4879467"/>
          </a:xfrm>
          <a:prstGeom prst="rect">
            <a:avLst/>
          </a:prstGeom>
        </p:spPr>
      </p:pic>
      <p:pic>
        <p:nvPicPr>
          <p:cNvPr id="4" name="Bilde 3">
            <a:extLst>
              <a:ext uri="{FF2B5EF4-FFF2-40B4-BE49-F238E27FC236}">
                <a16:creationId xmlns:a16="http://schemas.microsoft.com/office/drawing/2014/main" id="{56B68853-8ADF-0DFA-5805-AECD7FF71B43}"/>
              </a:ext>
            </a:extLst>
          </p:cNvPr>
          <p:cNvPicPr>
            <a:picLocks noChangeAspect="1"/>
          </p:cNvPicPr>
          <p:nvPr/>
        </p:nvPicPr>
        <p:blipFill rotWithShape="1">
          <a:blip r:embed="rId3"/>
          <a:srcRect l="46133" t="9769" r="-1" b="21027"/>
          <a:stretch/>
        </p:blipFill>
        <p:spPr>
          <a:xfrm>
            <a:off x="0" y="-19050"/>
            <a:ext cx="12192001" cy="6877050"/>
          </a:xfrm>
          <a:prstGeom prst="rect">
            <a:avLst/>
          </a:prstGeom>
        </p:spPr>
      </p:pic>
      <p:sp>
        <p:nvSpPr>
          <p:cNvPr id="9" name="TextBox 9"/>
          <p:cNvSpPr txBox="1"/>
          <p:nvPr/>
        </p:nvSpPr>
        <p:spPr>
          <a:xfrm>
            <a:off x="3095794" y="2324535"/>
            <a:ext cx="6000407" cy="1746323"/>
          </a:xfrm>
          <a:prstGeom prst="rect">
            <a:avLst/>
          </a:prstGeom>
          <a:solidFill>
            <a:schemeClr val="bg1">
              <a:alpha val="76000"/>
            </a:schemeClr>
          </a:solidFill>
          <a:effectLst>
            <a:softEdge rad="258786"/>
          </a:effectLst>
        </p:spPr>
        <p:txBody>
          <a:bodyPr vert="horz" lIns="91440" tIns="45720" rIns="91440" bIns="45720" rtlCol="0" anchor="ctr">
            <a:normAutofit/>
          </a:bodyPr>
          <a:lstStyle/>
          <a:p>
            <a:pPr algn="ctr">
              <a:lnSpc>
                <a:spcPct val="90000"/>
              </a:lnSpc>
              <a:spcBef>
                <a:spcPct val="0"/>
              </a:spcBef>
              <a:spcAft>
                <a:spcPts val="600"/>
              </a:spcAft>
            </a:pPr>
            <a:r>
              <a:rPr lang="en-US" sz="5400" dirty="0">
                <a:solidFill>
                  <a:srgbClr val="007075"/>
                </a:solidFill>
                <a:latin typeface="Myriad Pro" panose="020B0503030403020204" pitchFamily="34" charset="0"/>
                <a:ea typeface="+mj-ea"/>
                <a:cs typeface="+mj-cs"/>
              </a:rPr>
              <a:t>Tack för er </a:t>
            </a:r>
            <a:r>
              <a:rPr lang="en-US" sz="5400" dirty="0" err="1">
                <a:solidFill>
                  <a:srgbClr val="007075"/>
                </a:solidFill>
                <a:latin typeface="Myriad Pro" panose="020B0503030403020204" pitchFamily="34" charset="0"/>
                <a:ea typeface="+mj-ea"/>
                <a:cs typeface="+mj-cs"/>
              </a:rPr>
              <a:t>uppmärksamhet</a:t>
            </a:r>
            <a:r>
              <a:rPr lang="en-US" sz="5400" dirty="0">
                <a:solidFill>
                  <a:srgbClr val="007075"/>
                </a:solidFill>
                <a:latin typeface="Myriad Pro" panose="020B0503030403020204" pitchFamily="34" charset="0"/>
                <a:ea typeface="+mj-ea"/>
                <a:cs typeface="+mj-cs"/>
              </a:rPr>
              <a:t> </a:t>
            </a:r>
          </a:p>
        </p:txBody>
      </p:sp>
      <p:sp>
        <p:nvSpPr>
          <p:cNvPr id="20" name="TekstSylinder 19">
            <a:extLst>
              <a:ext uri="{FF2B5EF4-FFF2-40B4-BE49-F238E27FC236}">
                <a16:creationId xmlns:a16="http://schemas.microsoft.com/office/drawing/2014/main" id="{86505811-7890-EF01-0517-7779CC987AA6}"/>
              </a:ext>
            </a:extLst>
          </p:cNvPr>
          <p:cNvSpPr txBox="1"/>
          <p:nvPr/>
        </p:nvSpPr>
        <p:spPr>
          <a:xfrm>
            <a:off x="3799840" y="4733370"/>
            <a:ext cx="7640320" cy="276999"/>
          </a:xfrm>
          <a:prstGeom prst="rect">
            <a:avLst/>
          </a:prstGeom>
          <a:noFill/>
        </p:spPr>
        <p:txBody>
          <a:bodyPr wrap="square">
            <a:spAutoFit/>
          </a:bodyPr>
          <a:lstStyle/>
          <a:p>
            <a:endParaRPr lang="nb-NO" sz="1200" dirty="0">
              <a:latin typeface="Myriad Pro" panose="020B0503030403020204" pitchFamily="34" charset="0"/>
            </a:endParaRPr>
          </a:p>
        </p:txBody>
      </p:sp>
      <p:sp>
        <p:nvSpPr>
          <p:cNvPr id="3" name="AutoShape 3"/>
          <p:cNvSpPr/>
          <p:nvPr/>
        </p:nvSpPr>
        <p:spPr>
          <a:xfrm>
            <a:off x="0" y="-19050"/>
            <a:ext cx="12192000" cy="0"/>
          </a:xfrm>
          <a:prstGeom prst="line">
            <a:avLst/>
          </a:prstGeom>
          <a:ln w="85725" cap="flat">
            <a:solidFill>
              <a:srgbClr val="007074"/>
            </a:solidFill>
            <a:prstDash val="solid"/>
            <a:headEnd type="none" w="sm" len="sm"/>
            <a:tailEnd type="none" w="sm" len="sm"/>
          </a:ln>
        </p:spPr>
        <p:txBody>
          <a:bodyPr/>
          <a:lstStyle/>
          <a:p>
            <a:endParaRPr lang="sv-SE"/>
          </a:p>
        </p:txBody>
      </p:sp>
      <p:pic>
        <p:nvPicPr>
          <p:cNvPr id="6" name="Picture 5" descr="A close-up of a flag&#10;&#10;AI-generated content may be incorrect.">
            <a:extLst>
              <a:ext uri="{FF2B5EF4-FFF2-40B4-BE49-F238E27FC236}">
                <a16:creationId xmlns:a16="http://schemas.microsoft.com/office/drawing/2014/main" id="{A9F17986-C3BB-9FA3-1333-741639E756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0251" y="5550013"/>
            <a:ext cx="2703064" cy="1143263"/>
          </a:xfrm>
          <a:prstGeom prst="rect">
            <a:avLst/>
          </a:prstGeom>
          <a:ln>
            <a:solidFill>
              <a:schemeClr val="tx1"/>
            </a:solidFill>
          </a:ln>
        </p:spPr>
      </p:pic>
    </p:spTree>
    <p:extLst>
      <p:ext uri="{BB962C8B-B14F-4D97-AF65-F5344CB8AC3E}">
        <p14:creationId xmlns:p14="http://schemas.microsoft.com/office/powerpoint/2010/main" val="379829279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BFB"/>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C4B9B631-926F-760E-89B6-5E8CB1AF75FD}"/>
              </a:ext>
            </a:extLst>
          </p:cNvPr>
          <p:cNvPicPr>
            <a:picLocks noChangeAspect="1"/>
          </p:cNvPicPr>
          <p:nvPr/>
        </p:nvPicPr>
        <p:blipFill>
          <a:blip r:embed="rId3"/>
          <a:stretch>
            <a:fillRect/>
          </a:stretch>
        </p:blipFill>
        <p:spPr>
          <a:xfrm rot="8977632">
            <a:off x="-2427393" y="-2007100"/>
            <a:ext cx="10774323" cy="6077392"/>
          </a:xfrm>
          <a:prstGeom prst="rect">
            <a:avLst/>
          </a:prstGeom>
        </p:spPr>
      </p:pic>
      <p:pic>
        <p:nvPicPr>
          <p:cNvPr id="4" name="Bilde 3">
            <a:extLst>
              <a:ext uri="{FF2B5EF4-FFF2-40B4-BE49-F238E27FC236}">
                <a16:creationId xmlns:a16="http://schemas.microsoft.com/office/drawing/2014/main" id="{56B68853-8ADF-0DFA-5805-AECD7FF71B43}"/>
              </a:ext>
            </a:extLst>
          </p:cNvPr>
          <p:cNvPicPr>
            <a:picLocks noChangeAspect="1"/>
          </p:cNvPicPr>
          <p:nvPr/>
        </p:nvPicPr>
        <p:blipFill rotWithShape="1">
          <a:blip r:embed="rId3"/>
          <a:srcRect l="46133" r="-1"/>
          <a:stretch/>
        </p:blipFill>
        <p:spPr>
          <a:xfrm>
            <a:off x="8458200" y="5258217"/>
            <a:ext cx="12192001" cy="9937489"/>
          </a:xfrm>
          <a:prstGeom prst="rect">
            <a:avLst/>
          </a:prstGeom>
        </p:spPr>
      </p:pic>
      <p:sp>
        <p:nvSpPr>
          <p:cNvPr id="9" name="TextBox 9"/>
          <p:cNvSpPr txBox="1"/>
          <p:nvPr/>
        </p:nvSpPr>
        <p:spPr>
          <a:xfrm>
            <a:off x="4744397" y="368814"/>
            <a:ext cx="4179224"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err="1">
                <a:solidFill>
                  <a:srgbClr val="007075"/>
                </a:solidFill>
                <a:latin typeface="Myriad Pro" panose="020B0503030403020204" pitchFamily="34" charset="0"/>
                <a:ea typeface="+mj-ea"/>
                <a:cs typeface="+mj-cs"/>
              </a:rPr>
              <a:t>Biomassa</a:t>
            </a:r>
            <a:endParaRPr lang="en-US" sz="4400" dirty="0">
              <a:solidFill>
                <a:srgbClr val="007075"/>
              </a:solidFill>
              <a:latin typeface="Myriad Pro" panose="020B0503030403020204" pitchFamily="34" charset="0"/>
              <a:ea typeface="+mj-ea"/>
              <a:cs typeface="+mj-cs"/>
            </a:endParaRPr>
          </a:p>
        </p:txBody>
      </p:sp>
      <p:sp>
        <p:nvSpPr>
          <p:cNvPr id="20" name="TekstSylinder 19">
            <a:extLst>
              <a:ext uri="{FF2B5EF4-FFF2-40B4-BE49-F238E27FC236}">
                <a16:creationId xmlns:a16="http://schemas.microsoft.com/office/drawing/2014/main" id="{86505811-7890-EF01-0517-7779CC987AA6}"/>
              </a:ext>
            </a:extLst>
          </p:cNvPr>
          <p:cNvSpPr txBox="1"/>
          <p:nvPr/>
        </p:nvSpPr>
        <p:spPr>
          <a:xfrm>
            <a:off x="3799840" y="4733370"/>
            <a:ext cx="7640320" cy="276999"/>
          </a:xfrm>
          <a:prstGeom prst="rect">
            <a:avLst/>
          </a:prstGeom>
          <a:noFill/>
        </p:spPr>
        <p:txBody>
          <a:bodyPr wrap="square">
            <a:spAutoFit/>
          </a:bodyPr>
          <a:lstStyle/>
          <a:p>
            <a:endParaRPr lang="nb-NO" sz="1200" dirty="0">
              <a:latin typeface="Myriad Pro" panose="020B0503030403020204" pitchFamily="34" charset="0"/>
            </a:endParaRPr>
          </a:p>
        </p:txBody>
      </p:sp>
      <p:graphicFrame>
        <p:nvGraphicFramePr>
          <p:cNvPr id="30" name="TekstSylinder 11">
            <a:extLst>
              <a:ext uri="{FF2B5EF4-FFF2-40B4-BE49-F238E27FC236}">
                <a16:creationId xmlns:a16="http://schemas.microsoft.com/office/drawing/2014/main" id="{749A4B47-8243-B66B-FBB8-AE5688721419}"/>
              </a:ext>
            </a:extLst>
          </p:cNvPr>
          <p:cNvGraphicFramePr/>
          <p:nvPr>
            <p:extLst>
              <p:ext uri="{D42A27DB-BD31-4B8C-83A1-F6EECF244321}">
                <p14:modId xmlns:p14="http://schemas.microsoft.com/office/powerpoint/2010/main" val="4261271878"/>
              </p:ext>
            </p:extLst>
          </p:nvPr>
        </p:nvGraphicFramePr>
        <p:xfrm>
          <a:off x="838200" y="1825625"/>
          <a:ext cx="10515600" cy="38207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4634165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BFB"/>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C4B9B631-926F-760E-89B6-5E8CB1AF75FD}"/>
              </a:ext>
            </a:extLst>
          </p:cNvPr>
          <p:cNvPicPr>
            <a:picLocks noChangeAspect="1"/>
          </p:cNvPicPr>
          <p:nvPr/>
        </p:nvPicPr>
        <p:blipFill>
          <a:blip r:embed="rId3"/>
          <a:stretch>
            <a:fillRect/>
          </a:stretch>
        </p:blipFill>
        <p:spPr>
          <a:xfrm rot="10152591">
            <a:off x="-555410" y="893526"/>
            <a:ext cx="14152768" cy="6599390"/>
          </a:xfrm>
          <a:prstGeom prst="rect">
            <a:avLst/>
          </a:prstGeom>
        </p:spPr>
      </p:pic>
      <p:pic>
        <p:nvPicPr>
          <p:cNvPr id="4" name="Bilde 3">
            <a:extLst>
              <a:ext uri="{FF2B5EF4-FFF2-40B4-BE49-F238E27FC236}">
                <a16:creationId xmlns:a16="http://schemas.microsoft.com/office/drawing/2014/main" id="{56B68853-8ADF-0DFA-5805-AECD7FF71B43}"/>
              </a:ext>
            </a:extLst>
          </p:cNvPr>
          <p:cNvPicPr>
            <a:picLocks noChangeAspect="1"/>
          </p:cNvPicPr>
          <p:nvPr/>
        </p:nvPicPr>
        <p:blipFill rotWithShape="1">
          <a:blip r:embed="rId3"/>
          <a:srcRect l="46133" r="-1"/>
          <a:stretch/>
        </p:blipFill>
        <p:spPr>
          <a:xfrm>
            <a:off x="8458200" y="5258217"/>
            <a:ext cx="12192001" cy="9937489"/>
          </a:xfrm>
          <a:prstGeom prst="rect">
            <a:avLst/>
          </a:prstGeom>
        </p:spPr>
      </p:pic>
      <p:sp>
        <p:nvSpPr>
          <p:cNvPr id="9" name="TextBox 9"/>
          <p:cNvSpPr txBox="1"/>
          <p:nvPr/>
        </p:nvSpPr>
        <p:spPr>
          <a:xfrm>
            <a:off x="2388870" y="252214"/>
            <a:ext cx="8481059"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err="1">
                <a:solidFill>
                  <a:srgbClr val="007075"/>
                </a:solidFill>
                <a:latin typeface="Myriad Pro" panose="020B0503030403020204" pitchFamily="34" charset="0"/>
                <a:ea typeface="+mj-ea"/>
                <a:cs typeface="+mj-cs"/>
              </a:rPr>
              <a:t>Linjär</a:t>
            </a:r>
            <a:r>
              <a:rPr lang="en-US" sz="4400" dirty="0">
                <a:solidFill>
                  <a:srgbClr val="007075"/>
                </a:solidFill>
                <a:latin typeface="Myriad Pro" panose="020B0503030403020204" pitchFamily="34" charset="0"/>
                <a:ea typeface="+mj-ea"/>
                <a:cs typeface="+mj-cs"/>
              </a:rPr>
              <a:t> vs </a:t>
            </a:r>
            <a:r>
              <a:rPr lang="en-US" sz="4400" dirty="0" err="1">
                <a:solidFill>
                  <a:srgbClr val="007075"/>
                </a:solidFill>
                <a:latin typeface="Myriad Pro" panose="020B0503030403020204" pitchFamily="34" charset="0"/>
                <a:ea typeface="+mj-ea"/>
                <a:cs typeface="+mj-cs"/>
              </a:rPr>
              <a:t>cirkulär</a:t>
            </a:r>
            <a:r>
              <a:rPr lang="en-US" sz="4400" dirty="0">
                <a:solidFill>
                  <a:srgbClr val="007075"/>
                </a:solidFill>
                <a:latin typeface="Myriad Pro" panose="020B0503030403020204" pitchFamily="34" charset="0"/>
                <a:ea typeface="+mj-ea"/>
                <a:cs typeface="+mj-cs"/>
              </a:rPr>
              <a:t> </a:t>
            </a:r>
            <a:r>
              <a:rPr lang="en-US" sz="4400" dirty="0" err="1">
                <a:solidFill>
                  <a:srgbClr val="007075"/>
                </a:solidFill>
                <a:latin typeface="Myriad Pro" panose="020B0503030403020204" pitchFamily="34" charset="0"/>
                <a:ea typeface="+mj-ea"/>
                <a:cs typeface="+mj-cs"/>
              </a:rPr>
              <a:t>bioekonomi</a:t>
            </a:r>
            <a:r>
              <a:rPr lang="en-US" sz="4400" dirty="0">
                <a:solidFill>
                  <a:srgbClr val="007075"/>
                </a:solidFill>
                <a:latin typeface="Myriad Pro" panose="020B0503030403020204" pitchFamily="34" charset="0"/>
                <a:ea typeface="+mj-ea"/>
                <a:cs typeface="+mj-cs"/>
              </a:rPr>
              <a:t> </a:t>
            </a:r>
          </a:p>
        </p:txBody>
      </p:sp>
      <p:sp>
        <p:nvSpPr>
          <p:cNvPr id="20" name="TekstSylinder 19">
            <a:extLst>
              <a:ext uri="{FF2B5EF4-FFF2-40B4-BE49-F238E27FC236}">
                <a16:creationId xmlns:a16="http://schemas.microsoft.com/office/drawing/2014/main" id="{86505811-7890-EF01-0517-7779CC987AA6}"/>
              </a:ext>
            </a:extLst>
          </p:cNvPr>
          <p:cNvSpPr txBox="1"/>
          <p:nvPr/>
        </p:nvSpPr>
        <p:spPr>
          <a:xfrm>
            <a:off x="3799840" y="4733370"/>
            <a:ext cx="7640320" cy="276999"/>
          </a:xfrm>
          <a:prstGeom prst="rect">
            <a:avLst/>
          </a:prstGeom>
          <a:noFill/>
        </p:spPr>
        <p:txBody>
          <a:bodyPr wrap="square">
            <a:spAutoFit/>
          </a:bodyPr>
          <a:lstStyle/>
          <a:p>
            <a:endParaRPr lang="nb-NO" sz="1200" dirty="0">
              <a:latin typeface="Myriad Pro" panose="020B0503030403020204" pitchFamily="34" charset="0"/>
            </a:endParaRPr>
          </a:p>
        </p:txBody>
      </p:sp>
      <p:graphicFrame>
        <p:nvGraphicFramePr>
          <p:cNvPr id="30" name="TekstSylinder 11">
            <a:extLst>
              <a:ext uri="{FF2B5EF4-FFF2-40B4-BE49-F238E27FC236}">
                <a16:creationId xmlns:a16="http://schemas.microsoft.com/office/drawing/2014/main" id="{749A4B47-8243-B66B-FBB8-AE5688721419}"/>
              </a:ext>
            </a:extLst>
          </p:cNvPr>
          <p:cNvGraphicFramePr/>
          <p:nvPr>
            <p:extLst>
              <p:ext uri="{D42A27DB-BD31-4B8C-83A1-F6EECF244321}">
                <p14:modId xmlns:p14="http://schemas.microsoft.com/office/powerpoint/2010/main" val="3642640135"/>
              </p:ext>
            </p:extLst>
          </p:nvPr>
        </p:nvGraphicFramePr>
        <p:xfrm>
          <a:off x="838200" y="1825625"/>
          <a:ext cx="10515600" cy="38207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ktangel 1">
            <a:extLst>
              <a:ext uri="{FF2B5EF4-FFF2-40B4-BE49-F238E27FC236}">
                <a16:creationId xmlns:a16="http://schemas.microsoft.com/office/drawing/2014/main" id="{3939B6FE-89CD-6730-ECBA-16572E59BDCE}"/>
              </a:ext>
            </a:extLst>
          </p:cNvPr>
          <p:cNvSpPr/>
          <p:nvPr/>
        </p:nvSpPr>
        <p:spPr>
          <a:xfrm>
            <a:off x="751840" y="1796415"/>
            <a:ext cx="8629650" cy="1325563"/>
          </a:xfrm>
          <a:prstGeom prst="rect">
            <a:avLst/>
          </a:prstGeom>
          <a:solidFill>
            <a:srgbClr val="0099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latin typeface="Times New Roman" panose="02020603050405020304" pitchFamily="18" charset="0"/>
                <a:ea typeface="Calibri" panose="020F0502020204030204" pitchFamily="34" charset="0"/>
              </a:rPr>
              <a:t>Biomassa används som råmaterial för produktion av varor, energi eller kemikalier. Efter användning slängs biomassan som avfall utan att återvinnas eller återanvändas. </a:t>
            </a:r>
            <a:endParaRPr lang="sv-SE" dirty="0"/>
          </a:p>
        </p:txBody>
      </p:sp>
      <p:sp>
        <p:nvSpPr>
          <p:cNvPr id="3" name="Ellips 2">
            <a:extLst>
              <a:ext uri="{FF2B5EF4-FFF2-40B4-BE49-F238E27FC236}">
                <a16:creationId xmlns:a16="http://schemas.microsoft.com/office/drawing/2014/main" id="{1B68F71D-FE67-1D4C-4D6B-2C7BF067E1E4}"/>
              </a:ext>
            </a:extLst>
          </p:cNvPr>
          <p:cNvSpPr/>
          <p:nvPr/>
        </p:nvSpPr>
        <p:spPr>
          <a:xfrm>
            <a:off x="6849175" y="3736022"/>
            <a:ext cx="4464050" cy="2880360"/>
          </a:xfrm>
          <a:prstGeom prst="ellipse">
            <a:avLst/>
          </a:prstGeom>
          <a:solidFill>
            <a:srgbClr val="74C0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800" dirty="0">
                <a:effectLst/>
                <a:latin typeface="Times New Roman" panose="02020603050405020304" pitchFamily="18" charset="0"/>
                <a:ea typeface="Calibri" panose="020F0502020204030204" pitchFamily="34" charset="0"/>
              </a:rPr>
              <a:t>Biomassa, produkter och näringsämnen används, återvinns och återanvänds för att skapa ett slutet kretslopp. </a:t>
            </a:r>
            <a:endParaRPr lang="sv-SE" dirty="0"/>
          </a:p>
        </p:txBody>
      </p:sp>
    </p:spTree>
    <p:extLst>
      <p:ext uri="{BB962C8B-B14F-4D97-AF65-F5344CB8AC3E}">
        <p14:creationId xmlns:p14="http://schemas.microsoft.com/office/powerpoint/2010/main" val="231061496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15" name="Gruppe 14">
            <a:extLst>
              <a:ext uri="{FF2B5EF4-FFF2-40B4-BE49-F238E27FC236}">
                <a16:creationId xmlns:a16="http://schemas.microsoft.com/office/drawing/2014/main" id="{ED6AE389-BC27-51EB-8ED5-E2A8751C519E}"/>
              </a:ext>
            </a:extLst>
          </p:cNvPr>
          <p:cNvGrpSpPr/>
          <p:nvPr/>
        </p:nvGrpSpPr>
        <p:grpSpPr>
          <a:xfrm>
            <a:off x="2110739" y="599956"/>
            <a:ext cx="7984536" cy="5658088"/>
            <a:chOff x="786927" y="599956"/>
            <a:chExt cx="7984536" cy="5658088"/>
          </a:xfrm>
        </p:grpSpPr>
        <p:grpSp>
          <p:nvGrpSpPr>
            <p:cNvPr id="51" name="Gruppe 50">
              <a:extLst>
                <a:ext uri="{FF2B5EF4-FFF2-40B4-BE49-F238E27FC236}">
                  <a16:creationId xmlns:a16="http://schemas.microsoft.com/office/drawing/2014/main" id="{22A79BA0-C18C-F3F9-6440-1D14687654C7}"/>
                </a:ext>
              </a:extLst>
            </p:cNvPr>
            <p:cNvGrpSpPr/>
            <p:nvPr/>
          </p:nvGrpSpPr>
          <p:grpSpPr>
            <a:xfrm>
              <a:off x="786927" y="599956"/>
              <a:ext cx="7984536" cy="5658088"/>
              <a:chOff x="2557259" y="2365421"/>
              <a:chExt cx="12792482" cy="8882461"/>
            </a:xfrm>
          </p:grpSpPr>
          <p:sp>
            <p:nvSpPr>
              <p:cNvPr id="52" name="Avrundet rektangel 51">
                <a:extLst>
                  <a:ext uri="{FF2B5EF4-FFF2-40B4-BE49-F238E27FC236}">
                    <a16:creationId xmlns:a16="http://schemas.microsoft.com/office/drawing/2014/main" id="{95459DFD-0A10-FB41-8B78-4DDAAF2267D7}"/>
                  </a:ext>
                </a:extLst>
              </p:cNvPr>
              <p:cNvSpPr/>
              <p:nvPr/>
            </p:nvSpPr>
            <p:spPr>
              <a:xfrm>
                <a:off x="3657600" y="3621441"/>
                <a:ext cx="10742672" cy="7626441"/>
              </a:xfrm>
              <a:prstGeom prst="roundRect">
                <a:avLst/>
              </a:prstGeom>
              <a:solidFill>
                <a:srgbClr val="E2F7F7">
                  <a:alpha val="77856"/>
                </a:srgbClr>
              </a:solidFill>
              <a:ln>
                <a:noFill/>
              </a:ln>
            </p:spPr>
            <p:txBody>
              <a:bodyPr rtlCol="0" anchor="t"/>
              <a:lstStyle/>
              <a:p>
                <a:pPr algn="ctr"/>
                <a:endParaRPr lang="nb-NO" sz="2800" dirty="0">
                  <a:ln>
                    <a:solidFill>
                      <a:sysClr val="windowText" lastClr="000000"/>
                    </a:solidFill>
                  </a:ln>
                  <a:solidFill>
                    <a:srgbClr val="196873"/>
                  </a:solidFill>
                  <a:latin typeface="Myriad Pro" panose="020B0503030403020204" pitchFamily="34" charset="0"/>
                </a:endParaRPr>
              </a:p>
            </p:txBody>
          </p:sp>
          <p:sp>
            <p:nvSpPr>
              <p:cNvPr id="53" name="Avrundet rektangel 52">
                <a:extLst>
                  <a:ext uri="{FF2B5EF4-FFF2-40B4-BE49-F238E27FC236}">
                    <a16:creationId xmlns:a16="http://schemas.microsoft.com/office/drawing/2014/main" id="{63A7342E-6CA7-3DB4-9FC5-4E9371B4F786}"/>
                  </a:ext>
                </a:extLst>
              </p:cNvPr>
              <p:cNvSpPr/>
              <p:nvPr/>
            </p:nvSpPr>
            <p:spPr>
              <a:xfrm>
                <a:off x="2557259" y="2365421"/>
                <a:ext cx="12792482" cy="1465600"/>
              </a:xfrm>
              <a:prstGeom prst="roundRect">
                <a:avLst>
                  <a:gd name="adj" fmla="val 50000"/>
                </a:avLst>
              </a:prstGeom>
              <a:solidFill>
                <a:srgbClr val="FFFDF8"/>
              </a:solidFill>
              <a:ln>
                <a:noFill/>
              </a:ln>
              <a:effectLst>
                <a:outerShdw blurRad="50800" dist="38100" dir="5400000" algn="t"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54" name="Grafikk 53" descr="Forstørrelsesglass med heldekkende fyll">
                <a:extLst>
                  <a:ext uri="{FF2B5EF4-FFF2-40B4-BE49-F238E27FC236}">
                    <a16:creationId xmlns:a16="http://schemas.microsoft.com/office/drawing/2014/main" id="{8F7B88C2-907B-190A-82FD-859952901D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5443" y="2545240"/>
                <a:ext cx="1105961" cy="1105960"/>
              </a:xfrm>
              <a:prstGeom prst="rect">
                <a:avLst/>
              </a:prstGeom>
            </p:spPr>
          </p:pic>
          <p:sp>
            <p:nvSpPr>
              <p:cNvPr id="55" name="TextBox 9">
                <a:extLst>
                  <a:ext uri="{FF2B5EF4-FFF2-40B4-BE49-F238E27FC236}">
                    <a16:creationId xmlns:a16="http://schemas.microsoft.com/office/drawing/2014/main" id="{900DE282-5780-315B-04EF-F3EB5BA33D21}"/>
                  </a:ext>
                </a:extLst>
              </p:cNvPr>
              <p:cNvSpPr txBox="1"/>
              <p:nvPr/>
            </p:nvSpPr>
            <p:spPr>
              <a:xfrm>
                <a:off x="6430338" y="2545240"/>
                <a:ext cx="6607548" cy="1164035"/>
              </a:xfrm>
              <a:prstGeom prst="rect">
                <a:avLst/>
              </a:prstGeom>
            </p:spPr>
            <p:txBody>
              <a:bodyPr wrap="square" lIns="0" tIns="0" rIns="0" bIns="0" rtlCol="0" anchor="t">
                <a:spAutoFit/>
              </a:bodyPr>
              <a:lstStyle/>
              <a:p>
                <a:pPr>
                  <a:lnSpc>
                    <a:spcPts val="6250"/>
                  </a:lnSpc>
                </a:pPr>
                <a:r>
                  <a:rPr lang="nb-NO" sz="4667" dirty="0">
                    <a:solidFill>
                      <a:srgbClr val="248587"/>
                    </a:solidFill>
                    <a:latin typeface="Myriad Pro" panose="020B0503030403020204" pitchFamily="34" charset="0"/>
                  </a:rPr>
                  <a:t>Jordbruk   </a:t>
                </a:r>
              </a:p>
            </p:txBody>
          </p:sp>
        </p:grpSp>
        <p:grpSp>
          <p:nvGrpSpPr>
            <p:cNvPr id="14" name="Gruppe 13">
              <a:extLst>
                <a:ext uri="{FF2B5EF4-FFF2-40B4-BE49-F238E27FC236}">
                  <a16:creationId xmlns:a16="http://schemas.microsoft.com/office/drawing/2014/main" id="{0F7CBFF4-4378-E0E7-68F5-6EE276381415}"/>
                </a:ext>
              </a:extLst>
            </p:cNvPr>
            <p:cNvGrpSpPr/>
            <p:nvPr/>
          </p:nvGrpSpPr>
          <p:grpSpPr>
            <a:xfrm>
              <a:off x="1473714" y="1648082"/>
              <a:ext cx="6705130" cy="4609962"/>
              <a:chOff x="1473714" y="1880189"/>
              <a:chExt cx="6705130" cy="4609962"/>
            </a:xfrm>
          </p:grpSpPr>
          <p:sp>
            <p:nvSpPr>
              <p:cNvPr id="12" name="Avrundet rektangel 11">
                <a:extLst>
                  <a:ext uri="{FF2B5EF4-FFF2-40B4-BE49-F238E27FC236}">
                    <a16:creationId xmlns:a16="http://schemas.microsoft.com/office/drawing/2014/main" id="{25CCB6DE-DF73-7FC7-CA78-773A1FA2A085}"/>
                  </a:ext>
                </a:extLst>
              </p:cNvPr>
              <p:cNvSpPr/>
              <p:nvPr/>
            </p:nvSpPr>
            <p:spPr>
              <a:xfrm>
                <a:off x="1473714" y="4395657"/>
                <a:ext cx="6705130" cy="89777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ct val="150000"/>
                  </a:lnSpc>
                  <a:buFont typeface="Arial" panose="020B0604020202020204" pitchFamily="34" charset="0"/>
                  <a:buNone/>
                </a:pPr>
                <a:endParaRPr lang="nb-NO" dirty="0">
                  <a:latin typeface="Myriad Pro" panose="020B0503030403020204" pitchFamily="34" charset="0"/>
                </a:endParaRPr>
              </a:p>
            </p:txBody>
          </p:sp>
          <p:sp>
            <p:nvSpPr>
              <p:cNvPr id="10" name="Avrundet rektangel 9">
                <a:extLst>
                  <a:ext uri="{FF2B5EF4-FFF2-40B4-BE49-F238E27FC236}">
                    <a16:creationId xmlns:a16="http://schemas.microsoft.com/office/drawing/2014/main" id="{671E78CB-551C-D660-C117-FD311F1237C0}"/>
                  </a:ext>
                </a:extLst>
              </p:cNvPr>
              <p:cNvSpPr/>
              <p:nvPr/>
            </p:nvSpPr>
            <p:spPr>
              <a:xfrm>
                <a:off x="1473714" y="1880189"/>
                <a:ext cx="6705130" cy="460996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457200">
                  <a:lnSpc>
                    <a:spcPct val="107000"/>
                  </a:lnSpc>
                  <a:spcAft>
                    <a:spcPts val="800"/>
                  </a:spcAft>
                </a:pP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Viktiga principer: </a:t>
                </a:r>
              </a:p>
              <a:p>
                <a:pPr marL="285750" indent="-285750">
                  <a:lnSpc>
                    <a:spcPct val="107000"/>
                  </a:lnSpc>
                  <a:spcAft>
                    <a:spcPts val="800"/>
                  </a:spcAft>
                  <a:buFont typeface="Arial" panose="020B0604020202020204" pitchFamily="34" charset="0"/>
                  <a:buChar char="•"/>
                </a:pP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Resurseffektivitet: Vi strävar efter att spara och återanvända allt. </a:t>
                </a:r>
                <a:r>
                  <a:rPr lang="sv-SE" sz="1800" dirty="0" err="1">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Skörderester</a:t>
                </a: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 blir värdefulla insatsvaror och återvinning av näringsämnen håller jordarna friska.</a:t>
                </a:r>
              </a:p>
              <a:p>
                <a:pPr marL="285750" indent="-285750">
                  <a:lnSpc>
                    <a:spcPct val="107000"/>
                  </a:lnSpc>
                  <a:spcAft>
                    <a:spcPts val="800"/>
                  </a:spcAft>
                  <a:buFont typeface="Arial" panose="020B0604020202020204" pitchFamily="34" charset="0"/>
                  <a:buChar char="•"/>
                </a:pP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 Biologisk mångfald: Olika odlingssystem förbättrar motståndskraften och stöder ekosystemen. </a:t>
                </a:r>
              </a:p>
              <a:p>
                <a:pPr marL="285750" indent="-285750">
                  <a:lnSpc>
                    <a:spcPct val="107000"/>
                  </a:lnSpc>
                  <a:spcAft>
                    <a:spcPts val="800"/>
                  </a:spcAft>
                  <a:buFont typeface="Arial" panose="020B0604020202020204" pitchFamily="34" charset="0"/>
                  <a:buChar char="•"/>
                </a:pP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Minska avfallet: Cirkulärt jordbruk tar itu med avfall i varje steg. </a:t>
                </a:r>
                <a:endParaRPr lang="nb-NO" dirty="0">
                  <a:latin typeface="Myriad Pro" panose="020B0503030403020204" pitchFamily="34" charset="0"/>
                </a:endParaRPr>
              </a:p>
            </p:txBody>
          </p:sp>
        </p:grpSp>
      </p:grpSp>
    </p:spTree>
    <p:extLst>
      <p:ext uri="{BB962C8B-B14F-4D97-AF65-F5344CB8AC3E}">
        <p14:creationId xmlns:p14="http://schemas.microsoft.com/office/powerpoint/2010/main" val="86081607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ED7C8"/>
        </a:solidFill>
        <a:effectLst/>
      </p:bgPr>
    </p:bg>
    <p:spTree>
      <p:nvGrpSpPr>
        <p:cNvPr id="1" name=""/>
        <p:cNvGrpSpPr/>
        <p:nvPr/>
      </p:nvGrpSpPr>
      <p:grpSpPr>
        <a:xfrm>
          <a:off x="0" y="0"/>
          <a:ext cx="0" cy="0"/>
          <a:chOff x="0" y="0"/>
          <a:chExt cx="0" cy="0"/>
        </a:xfrm>
      </p:grpSpPr>
      <p:pic>
        <p:nvPicPr>
          <p:cNvPr id="3" name="Bilde 2" descr="Et bilde som inneholder landskap, tre, himmel, maling&#10;&#10;Automatisk generert beskrivelse">
            <a:extLst>
              <a:ext uri="{FF2B5EF4-FFF2-40B4-BE49-F238E27FC236}">
                <a16:creationId xmlns:a16="http://schemas.microsoft.com/office/drawing/2014/main" id="{D0BD70BF-BD60-D991-E1B7-AAD245011729}"/>
              </a:ext>
            </a:extLst>
          </p:cNvPr>
          <p:cNvPicPr>
            <a:picLocks noChangeAspect="1"/>
          </p:cNvPicPr>
          <p:nvPr/>
        </p:nvPicPr>
        <p:blipFill rotWithShape="1">
          <a:blip r:embed="rId3">
            <a:alphaModFix amt="43000"/>
          </a:blip>
          <a:srcRect t="17660" b="3015"/>
          <a:stretch/>
        </p:blipFill>
        <p:spPr>
          <a:xfrm>
            <a:off x="0" y="30446"/>
            <a:ext cx="12206015" cy="6858000"/>
          </a:xfrm>
          <a:prstGeom prst="rect">
            <a:avLst/>
          </a:prstGeom>
        </p:spPr>
      </p:pic>
      <p:grpSp>
        <p:nvGrpSpPr>
          <p:cNvPr id="15" name="Gruppe 14">
            <a:extLst>
              <a:ext uri="{FF2B5EF4-FFF2-40B4-BE49-F238E27FC236}">
                <a16:creationId xmlns:a16="http://schemas.microsoft.com/office/drawing/2014/main" id="{ED6AE389-BC27-51EB-8ED5-E2A8751C519E}"/>
              </a:ext>
            </a:extLst>
          </p:cNvPr>
          <p:cNvGrpSpPr/>
          <p:nvPr/>
        </p:nvGrpSpPr>
        <p:grpSpPr>
          <a:xfrm>
            <a:off x="2110739" y="630402"/>
            <a:ext cx="7984536" cy="5828582"/>
            <a:chOff x="786927" y="599956"/>
            <a:chExt cx="7984536" cy="5828582"/>
          </a:xfrm>
        </p:grpSpPr>
        <p:grpSp>
          <p:nvGrpSpPr>
            <p:cNvPr id="51" name="Gruppe 50">
              <a:extLst>
                <a:ext uri="{FF2B5EF4-FFF2-40B4-BE49-F238E27FC236}">
                  <a16:creationId xmlns:a16="http://schemas.microsoft.com/office/drawing/2014/main" id="{22A79BA0-C18C-F3F9-6440-1D14687654C7}"/>
                </a:ext>
              </a:extLst>
            </p:cNvPr>
            <p:cNvGrpSpPr/>
            <p:nvPr/>
          </p:nvGrpSpPr>
          <p:grpSpPr>
            <a:xfrm>
              <a:off x="786927" y="599956"/>
              <a:ext cx="7984536" cy="5828582"/>
              <a:chOff x="2557259" y="2365421"/>
              <a:chExt cx="12792482" cy="9150114"/>
            </a:xfrm>
          </p:grpSpPr>
          <p:sp>
            <p:nvSpPr>
              <p:cNvPr id="52" name="Avrundet rektangel 51">
                <a:extLst>
                  <a:ext uri="{FF2B5EF4-FFF2-40B4-BE49-F238E27FC236}">
                    <a16:creationId xmlns:a16="http://schemas.microsoft.com/office/drawing/2014/main" id="{95459DFD-0A10-FB41-8B78-4DDAAF2267D7}"/>
                  </a:ext>
                </a:extLst>
              </p:cNvPr>
              <p:cNvSpPr/>
              <p:nvPr/>
            </p:nvSpPr>
            <p:spPr>
              <a:xfrm>
                <a:off x="3425442" y="3889094"/>
                <a:ext cx="10742672" cy="7626441"/>
              </a:xfrm>
              <a:prstGeom prst="roundRect">
                <a:avLst/>
              </a:prstGeom>
              <a:solidFill>
                <a:srgbClr val="E2F7F7">
                  <a:alpha val="77856"/>
                </a:srgbClr>
              </a:solidFill>
              <a:ln>
                <a:noFill/>
              </a:ln>
            </p:spPr>
            <p:txBody>
              <a:bodyPr rtlCol="0" anchor="t"/>
              <a:lstStyle/>
              <a:p>
                <a:pPr algn="ctr"/>
                <a:endParaRPr lang="nb-NO" sz="2800" dirty="0">
                  <a:ln>
                    <a:solidFill>
                      <a:sysClr val="windowText" lastClr="000000"/>
                    </a:solidFill>
                  </a:ln>
                  <a:solidFill>
                    <a:srgbClr val="196873"/>
                  </a:solidFill>
                  <a:latin typeface="Myriad Pro" panose="020B0503030403020204" pitchFamily="34" charset="0"/>
                </a:endParaRPr>
              </a:p>
            </p:txBody>
          </p:sp>
          <p:sp>
            <p:nvSpPr>
              <p:cNvPr id="53" name="Avrundet rektangel 52">
                <a:extLst>
                  <a:ext uri="{FF2B5EF4-FFF2-40B4-BE49-F238E27FC236}">
                    <a16:creationId xmlns:a16="http://schemas.microsoft.com/office/drawing/2014/main" id="{63A7342E-6CA7-3DB4-9FC5-4E9371B4F786}"/>
                  </a:ext>
                </a:extLst>
              </p:cNvPr>
              <p:cNvSpPr/>
              <p:nvPr/>
            </p:nvSpPr>
            <p:spPr>
              <a:xfrm>
                <a:off x="2557259" y="2365421"/>
                <a:ext cx="12792482" cy="1465600"/>
              </a:xfrm>
              <a:prstGeom prst="roundRect">
                <a:avLst>
                  <a:gd name="adj" fmla="val 50000"/>
                </a:avLst>
              </a:prstGeom>
              <a:solidFill>
                <a:srgbClr val="FFFDF8"/>
              </a:solidFill>
              <a:ln>
                <a:noFill/>
              </a:ln>
              <a:effectLst>
                <a:outerShdw blurRad="50800" dist="38100" dir="5400000" algn="t"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54" name="Grafikk 53" descr="Forstørrelsesglass med heldekkende fyll">
                <a:extLst>
                  <a:ext uri="{FF2B5EF4-FFF2-40B4-BE49-F238E27FC236}">
                    <a16:creationId xmlns:a16="http://schemas.microsoft.com/office/drawing/2014/main" id="{8F7B88C2-907B-190A-82FD-859952901D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25443" y="2545240"/>
                <a:ext cx="1105961" cy="1105960"/>
              </a:xfrm>
              <a:prstGeom prst="rect">
                <a:avLst/>
              </a:prstGeom>
            </p:spPr>
          </p:pic>
          <p:sp>
            <p:nvSpPr>
              <p:cNvPr id="55" name="TextBox 9">
                <a:extLst>
                  <a:ext uri="{FF2B5EF4-FFF2-40B4-BE49-F238E27FC236}">
                    <a16:creationId xmlns:a16="http://schemas.microsoft.com/office/drawing/2014/main" id="{900DE282-5780-315B-04EF-F3EB5BA33D21}"/>
                  </a:ext>
                </a:extLst>
              </p:cNvPr>
              <p:cNvSpPr txBox="1"/>
              <p:nvPr/>
            </p:nvSpPr>
            <p:spPr>
              <a:xfrm>
                <a:off x="6430338" y="2545240"/>
                <a:ext cx="6607548" cy="1164035"/>
              </a:xfrm>
              <a:prstGeom prst="rect">
                <a:avLst/>
              </a:prstGeom>
            </p:spPr>
            <p:txBody>
              <a:bodyPr wrap="square" lIns="0" tIns="0" rIns="0" bIns="0" rtlCol="0" anchor="t">
                <a:spAutoFit/>
              </a:bodyPr>
              <a:lstStyle/>
              <a:p>
                <a:pPr>
                  <a:lnSpc>
                    <a:spcPts val="6250"/>
                  </a:lnSpc>
                </a:pPr>
                <a:r>
                  <a:rPr lang="nb-NO" sz="4667" dirty="0">
                    <a:solidFill>
                      <a:srgbClr val="248587"/>
                    </a:solidFill>
                    <a:latin typeface="Myriad Pro" panose="020B0503030403020204" pitchFamily="34" charset="0"/>
                  </a:rPr>
                  <a:t>Skog  </a:t>
                </a:r>
              </a:p>
            </p:txBody>
          </p:sp>
        </p:grpSp>
        <p:grpSp>
          <p:nvGrpSpPr>
            <p:cNvPr id="14" name="Gruppe 13">
              <a:extLst>
                <a:ext uri="{FF2B5EF4-FFF2-40B4-BE49-F238E27FC236}">
                  <a16:creationId xmlns:a16="http://schemas.microsoft.com/office/drawing/2014/main" id="{0F7CBFF4-4378-E0E7-68F5-6EE276381415}"/>
                </a:ext>
              </a:extLst>
            </p:cNvPr>
            <p:cNvGrpSpPr/>
            <p:nvPr/>
          </p:nvGrpSpPr>
          <p:grpSpPr>
            <a:xfrm>
              <a:off x="1473714" y="1648082"/>
              <a:ext cx="6705130" cy="4609962"/>
              <a:chOff x="1473714" y="1880189"/>
              <a:chExt cx="6705130" cy="4609962"/>
            </a:xfrm>
          </p:grpSpPr>
          <p:sp>
            <p:nvSpPr>
              <p:cNvPr id="12" name="Avrundet rektangel 11">
                <a:extLst>
                  <a:ext uri="{FF2B5EF4-FFF2-40B4-BE49-F238E27FC236}">
                    <a16:creationId xmlns:a16="http://schemas.microsoft.com/office/drawing/2014/main" id="{25CCB6DE-DF73-7FC7-CA78-773A1FA2A085}"/>
                  </a:ext>
                </a:extLst>
              </p:cNvPr>
              <p:cNvSpPr/>
              <p:nvPr/>
            </p:nvSpPr>
            <p:spPr>
              <a:xfrm>
                <a:off x="1473714" y="4395657"/>
                <a:ext cx="6705130" cy="89777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ct val="150000"/>
                  </a:lnSpc>
                  <a:buFont typeface="Arial" panose="020B0604020202020204" pitchFamily="34" charset="0"/>
                  <a:buNone/>
                </a:pPr>
                <a:endParaRPr lang="nb-NO" dirty="0">
                  <a:latin typeface="Myriad Pro" panose="020B0503030403020204" pitchFamily="34" charset="0"/>
                </a:endParaRPr>
              </a:p>
            </p:txBody>
          </p:sp>
          <p:sp>
            <p:nvSpPr>
              <p:cNvPr id="10" name="Avrundet rektangel 9">
                <a:extLst>
                  <a:ext uri="{FF2B5EF4-FFF2-40B4-BE49-F238E27FC236}">
                    <a16:creationId xmlns:a16="http://schemas.microsoft.com/office/drawing/2014/main" id="{671E78CB-551C-D660-C117-FD311F1237C0}"/>
                  </a:ext>
                </a:extLst>
              </p:cNvPr>
              <p:cNvSpPr/>
              <p:nvPr/>
            </p:nvSpPr>
            <p:spPr>
              <a:xfrm>
                <a:off x="1473714" y="1880189"/>
                <a:ext cx="6705130" cy="460996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457200">
                  <a:lnSpc>
                    <a:spcPct val="107000"/>
                  </a:lnSpc>
                  <a:spcAft>
                    <a:spcPts val="800"/>
                  </a:spcAft>
                </a:pP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Historiskt fokus: Återplantering </a:t>
                </a:r>
              </a:p>
              <a:p>
                <a:pPr marL="285750" indent="-285750">
                  <a:lnSpc>
                    <a:spcPct val="107000"/>
                  </a:lnSpc>
                  <a:spcAft>
                    <a:spcPts val="800"/>
                  </a:spcAft>
                  <a:buFont typeface="Arial" panose="020B0604020202020204" pitchFamily="34" charset="0"/>
                  <a:buChar char="•"/>
                </a:pP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Traditionellt sett har skogsförvaltning kretsat kring att återplantera efter avverkning. På så sätt säkerställs en hållbar cykel av tillväxt och föryngring. </a:t>
                </a:r>
              </a:p>
              <a:p>
                <a:pPr marL="285750" indent="-285750">
                  <a:lnSpc>
                    <a:spcPct val="107000"/>
                  </a:lnSpc>
                  <a:spcAft>
                    <a:spcPts val="800"/>
                  </a:spcAft>
                  <a:buFont typeface="Arial" panose="020B0604020202020204" pitchFamily="34" charset="0"/>
                  <a:buChar char="•"/>
                </a:pP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Cirkulär förvaltning syftar till att upprätthålla skogens hälsa, biologiska mångfald och ekosystemtjänster. </a:t>
                </a:r>
              </a:p>
              <a:p>
                <a:pPr marL="285750" indent="-285750">
                  <a:lnSpc>
                    <a:spcPct val="107000"/>
                  </a:lnSpc>
                  <a:spcAft>
                    <a:spcPts val="800"/>
                  </a:spcAft>
                  <a:buFont typeface="Arial" panose="020B0604020202020204" pitchFamily="34" charset="0"/>
                  <a:buChar char="•"/>
                </a:pPr>
                <a:r>
                  <a:rPr lang="sv-SE" dirty="0">
                    <a:solidFill>
                      <a:srgbClr val="007075"/>
                    </a:solidFill>
                    <a:latin typeface="Times New Roman" panose="02020603050405020304" pitchFamily="18" charset="0"/>
                    <a:ea typeface="Calibri" panose="020F0502020204030204" pitchFamily="34" charset="0"/>
                    <a:cs typeface="Times New Roman" panose="02020603050405020304" pitchFamily="18" charset="0"/>
                  </a:rPr>
                  <a:t>Ny fokus</a:t>
                </a:r>
                <a:r>
                  <a:rPr lang="sv-SE" sz="1800" dirty="0">
                    <a:solidFill>
                      <a:srgbClr val="007075"/>
                    </a:solidFill>
                    <a:effectLst/>
                    <a:latin typeface="Times New Roman" panose="02020603050405020304" pitchFamily="18" charset="0"/>
                    <a:ea typeface="Calibri" panose="020F0502020204030204" pitchFamily="34" charset="0"/>
                    <a:cs typeface="Times New Roman" panose="02020603050405020304" pitchFamily="18" charset="0"/>
                  </a:rPr>
                  <a:t>: Optimering inom skogsbruket för att säkerställa en ännu bredare användning av resurser och mindre slöseri</a:t>
                </a:r>
                <a:endParaRPr lang="nb-NO" dirty="0">
                  <a:latin typeface="Myriad Pro" panose="020B0503030403020204" pitchFamily="34" charset="0"/>
                </a:endParaRPr>
              </a:p>
            </p:txBody>
          </p:sp>
        </p:grpSp>
      </p:grpSp>
    </p:spTree>
    <p:extLst>
      <p:ext uri="{BB962C8B-B14F-4D97-AF65-F5344CB8AC3E}">
        <p14:creationId xmlns:p14="http://schemas.microsoft.com/office/powerpoint/2010/main" val="2816475179"/>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BFB"/>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C4B9B631-926F-760E-89B6-5E8CB1AF75FD}"/>
              </a:ext>
            </a:extLst>
          </p:cNvPr>
          <p:cNvPicPr>
            <a:picLocks noChangeAspect="1"/>
          </p:cNvPicPr>
          <p:nvPr/>
        </p:nvPicPr>
        <p:blipFill>
          <a:blip r:embed="rId3"/>
          <a:stretch>
            <a:fillRect/>
          </a:stretch>
        </p:blipFill>
        <p:spPr>
          <a:xfrm rot="8977632">
            <a:off x="-2339163" y="-2007099"/>
            <a:ext cx="10774323" cy="6077392"/>
          </a:xfrm>
          <a:prstGeom prst="rect">
            <a:avLst/>
          </a:prstGeom>
        </p:spPr>
      </p:pic>
      <p:pic>
        <p:nvPicPr>
          <p:cNvPr id="4" name="Bilde 3">
            <a:extLst>
              <a:ext uri="{FF2B5EF4-FFF2-40B4-BE49-F238E27FC236}">
                <a16:creationId xmlns:a16="http://schemas.microsoft.com/office/drawing/2014/main" id="{56B68853-8ADF-0DFA-5805-AECD7FF71B43}"/>
              </a:ext>
            </a:extLst>
          </p:cNvPr>
          <p:cNvPicPr>
            <a:picLocks noChangeAspect="1"/>
          </p:cNvPicPr>
          <p:nvPr/>
        </p:nvPicPr>
        <p:blipFill rotWithShape="1">
          <a:blip r:embed="rId3"/>
          <a:srcRect l="46133" r="-1"/>
          <a:stretch/>
        </p:blipFill>
        <p:spPr>
          <a:xfrm>
            <a:off x="0" y="-559653"/>
            <a:ext cx="12192001" cy="9937489"/>
          </a:xfrm>
          <a:prstGeom prst="rect">
            <a:avLst/>
          </a:prstGeom>
        </p:spPr>
      </p:pic>
      <p:sp>
        <p:nvSpPr>
          <p:cNvPr id="9" name="TextBox 9"/>
          <p:cNvSpPr txBox="1"/>
          <p:nvPr/>
        </p:nvSpPr>
        <p:spPr>
          <a:xfrm>
            <a:off x="4278976" y="368816"/>
            <a:ext cx="4179224"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err="1">
                <a:solidFill>
                  <a:srgbClr val="007075"/>
                </a:solidFill>
                <a:latin typeface="Myriad Pro" panose="020B0503030403020204" pitchFamily="34" charset="0"/>
                <a:ea typeface="+mj-ea"/>
                <a:cs typeface="+mj-cs"/>
              </a:rPr>
              <a:t>Dagens</a:t>
            </a:r>
            <a:r>
              <a:rPr lang="en-US" sz="4400" dirty="0">
                <a:solidFill>
                  <a:srgbClr val="007075"/>
                </a:solidFill>
                <a:latin typeface="Myriad Pro" panose="020B0503030403020204" pitchFamily="34" charset="0"/>
                <a:ea typeface="+mj-ea"/>
                <a:cs typeface="+mj-cs"/>
              </a:rPr>
              <a:t> </a:t>
            </a:r>
            <a:r>
              <a:rPr lang="en-US" sz="4400" dirty="0" err="1">
                <a:solidFill>
                  <a:srgbClr val="007075"/>
                </a:solidFill>
                <a:latin typeface="Myriad Pro" panose="020B0503030403020204" pitchFamily="34" charset="0"/>
                <a:ea typeface="+mj-ea"/>
                <a:cs typeface="+mj-cs"/>
              </a:rPr>
              <a:t>ämnen</a:t>
            </a:r>
            <a:endParaRPr lang="en-US" sz="4400" dirty="0">
              <a:solidFill>
                <a:srgbClr val="007075"/>
              </a:solidFill>
              <a:latin typeface="Myriad Pro" panose="020B0503030403020204" pitchFamily="34" charset="0"/>
              <a:ea typeface="+mj-ea"/>
              <a:cs typeface="+mj-cs"/>
            </a:endParaRPr>
          </a:p>
        </p:txBody>
      </p:sp>
      <p:sp>
        <p:nvSpPr>
          <p:cNvPr id="20" name="TekstSylinder 19">
            <a:extLst>
              <a:ext uri="{FF2B5EF4-FFF2-40B4-BE49-F238E27FC236}">
                <a16:creationId xmlns:a16="http://schemas.microsoft.com/office/drawing/2014/main" id="{86505811-7890-EF01-0517-7779CC987AA6}"/>
              </a:ext>
            </a:extLst>
          </p:cNvPr>
          <p:cNvSpPr txBox="1"/>
          <p:nvPr/>
        </p:nvSpPr>
        <p:spPr>
          <a:xfrm>
            <a:off x="3799840" y="4733370"/>
            <a:ext cx="7640320" cy="276999"/>
          </a:xfrm>
          <a:prstGeom prst="rect">
            <a:avLst/>
          </a:prstGeom>
          <a:noFill/>
        </p:spPr>
        <p:txBody>
          <a:bodyPr wrap="square">
            <a:spAutoFit/>
          </a:bodyPr>
          <a:lstStyle/>
          <a:p>
            <a:endParaRPr lang="nb-NO" sz="1200" dirty="0">
              <a:latin typeface="Myriad Pro" panose="020B0503030403020204" pitchFamily="34" charset="0"/>
            </a:endParaRPr>
          </a:p>
        </p:txBody>
      </p:sp>
      <p:sp>
        <p:nvSpPr>
          <p:cNvPr id="3" name="AutoShape 3"/>
          <p:cNvSpPr/>
          <p:nvPr/>
        </p:nvSpPr>
        <p:spPr>
          <a:xfrm>
            <a:off x="0" y="-19050"/>
            <a:ext cx="12192000" cy="0"/>
          </a:xfrm>
          <a:prstGeom prst="line">
            <a:avLst/>
          </a:prstGeom>
          <a:ln w="85725" cap="flat">
            <a:solidFill>
              <a:srgbClr val="007074"/>
            </a:solidFill>
            <a:prstDash val="solid"/>
            <a:headEnd type="none" w="sm" len="sm"/>
            <a:tailEnd type="none" w="sm" len="sm"/>
          </a:ln>
        </p:spPr>
        <p:txBody>
          <a:bodyPr/>
          <a:lstStyle/>
          <a:p>
            <a:endParaRPr lang="sv-SE"/>
          </a:p>
        </p:txBody>
      </p:sp>
      <p:graphicFrame>
        <p:nvGraphicFramePr>
          <p:cNvPr id="30" name="TekstSylinder 11">
            <a:extLst>
              <a:ext uri="{FF2B5EF4-FFF2-40B4-BE49-F238E27FC236}">
                <a16:creationId xmlns:a16="http://schemas.microsoft.com/office/drawing/2014/main" id="{749A4B47-8243-B66B-FBB8-AE5688721419}"/>
              </a:ext>
            </a:extLst>
          </p:cNvPr>
          <p:cNvGraphicFramePr/>
          <p:nvPr>
            <p:extLst>
              <p:ext uri="{D42A27DB-BD31-4B8C-83A1-F6EECF244321}">
                <p14:modId xmlns:p14="http://schemas.microsoft.com/office/powerpoint/2010/main" val="151463145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ED7C8"/>
        </a:solidFill>
        <a:effectLst/>
      </p:bgPr>
    </p:bg>
    <p:spTree>
      <p:nvGrpSpPr>
        <p:cNvPr id="1" name=""/>
        <p:cNvGrpSpPr/>
        <p:nvPr/>
      </p:nvGrpSpPr>
      <p:grpSpPr>
        <a:xfrm>
          <a:off x="0" y="0"/>
          <a:ext cx="0" cy="0"/>
          <a:chOff x="0" y="0"/>
          <a:chExt cx="0" cy="0"/>
        </a:xfrm>
      </p:grpSpPr>
      <p:pic>
        <p:nvPicPr>
          <p:cNvPr id="3" name="Bilde 2" descr="Et bilde som inneholder landskap, tre, himmel, maling&#10;&#10;Automatisk generert beskrivelse">
            <a:extLst>
              <a:ext uri="{FF2B5EF4-FFF2-40B4-BE49-F238E27FC236}">
                <a16:creationId xmlns:a16="http://schemas.microsoft.com/office/drawing/2014/main" id="{D0BD70BF-BD60-D991-E1B7-AAD245011729}"/>
              </a:ext>
            </a:extLst>
          </p:cNvPr>
          <p:cNvPicPr>
            <a:picLocks noChangeAspect="1"/>
          </p:cNvPicPr>
          <p:nvPr/>
        </p:nvPicPr>
        <p:blipFill rotWithShape="1">
          <a:blip r:embed="rId3">
            <a:alphaModFix amt="43000"/>
          </a:blip>
          <a:srcRect t="17660" b="3015"/>
          <a:stretch/>
        </p:blipFill>
        <p:spPr>
          <a:xfrm>
            <a:off x="0" y="30446"/>
            <a:ext cx="12206015" cy="6858000"/>
          </a:xfrm>
          <a:prstGeom prst="rect">
            <a:avLst/>
          </a:prstGeom>
        </p:spPr>
      </p:pic>
      <p:grpSp>
        <p:nvGrpSpPr>
          <p:cNvPr id="15" name="Gruppe 14">
            <a:extLst>
              <a:ext uri="{FF2B5EF4-FFF2-40B4-BE49-F238E27FC236}">
                <a16:creationId xmlns:a16="http://schemas.microsoft.com/office/drawing/2014/main" id="{ED6AE389-BC27-51EB-8ED5-E2A8751C519E}"/>
              </a:ext>
            </a:extLst>
          </p:cNvPr>
          <p:cNvGrpSpPr/>
          <p:nvPr/>
        </p:nvGrpSpPr>
        <p:grpSpPr>
          <a:xfrm>
            <a:off x="291027" y="599956"/>
            <a:ext cx="7984536" cy="5744483"/>
            <a:chOff x="786927" y="599956"/>
            <a:chExt cx="7984536" cy="5744483"/>
          </a:xfrm>
        </p:grpSpPr>
        <p:grpSp>
          <p:nvGrpSpPr>
            <p:cNvPr id="51" name="Gruppe 50">
              <a:extLst>
                <a:ext uri="{FF2B5EF4-FFF2-40B4-BE49-F238E27FC236}">
                  <a16:creationId xmlns:a16="http://schemas.microsoft.com/office/drawing/2014/main" id="{22A79BA0-C18C-F3F9-6440-1D14687654C7}"/>
                </a:ext>
              </a:extLst>
            </p:cNvPr>
            <p:cNvGrpSpPr/>
            <p:nvPr/>
          </p:nvGrpSpPr>
          <p:grpSpPr>
            <a:xfrm>
              <a:off x="786927" y="599956"/>
              <a:ext cx="7984536" cy="5744483"/>
              <a:chOff x="2557259" y="2365421"/>
              <a:chExt cx="12792482" cy="9018090"/>
            </a:xfrm>
          </p:grpSpPr>
          <p:sp>
            <p:nvSpPr>
              <p:cNvPr id="52" name="Avrundet rektangel 51">
                <a:extLst>
                  <a:ext uri="{FF2B5EF4-FFF2-40B4-BE49-F238E27FC236}">
                    <a16:creationId xmlns:a16="http://schemas.microsoft.com/office/drawing/2014/main" id="{95459DFD-0A10-FB41-8B78-4DDAAF2267D7}"/>
                  </a:ext>
                </a:extLst>
              </p:cNvPr>
              <p:cNvSpPr/>
              <p:nvPr/>
            </p:nvSpPr>
            <p:spPr>
              <a:xfrm>
                <a:off x="3657600" y="3757070"/>
                <a:ext cx="10742672" cy="7626441"/>
              </a:xfrm>
              <a:prstGeom prst="roundRect">
                <a:avLst/>
              </a:prstGeom>
              <a:solidFill>
                <a:srgbClr val="FFFDF8">
                  <a:alpha val="77856"/>
                </a:srgbClr>
              </a:solidFill>
              <a:ln>
                <a:noFill/>
              </a:ln>
            </p:spPr>
            <p:txBody>
              <a:bodyPr rtlCol="0" anchor="t"/>
              <a:lstStyle/>
              <a:p>
                <a:pPr algn="ctr"/>
                <a:endParaRPr lang="nb-NO" sz="2800" dirty="0">
                  <a:ln>
                    <a:solidFill>
                      <a:sysClr val="windowText" lastClr="000000"/>
                    </a:solidFill>
                  </a:ln>
                  <a:solidFill>
                    <a:srgbClr val="196873"/>
                  </a:solidFill>
                  <a:latin typeface="Myriad Pro" panose="020B0503030403020204" pitchFamily="34" charset="0"/>
                </a:endParaRPr>
              </a:p>
            </p:txBody>
          </p:sp>
          <p:sp>
            <p:nvSpPr>
              <p:cNvPr id="53" name="Avrundet rektangel 52">
                <a:extLst>
                  <a:ext uri="{FF2B5EF4-FFF2-40B4-BE49-F238E27FC236}">
                    <a16:creationId xmlns:a16="http://schemas.microsoft.com/office/drawing/2014/main" id="{63A7342E-6CA7-3DB4-9FC5-4E9371B4F786}"/>
                  </a:ext>
                </a:extLst>
              </p:cNvPr>
              <p:cNvSpPr/>
              <p:nvPr/>
            </p:nvSpPr>
            <p:spPr>
              <a:xfrm>
                <a:off x="2557259" y="2365421"/>
                <a:ext cx="12792482" cy="1465600"/>
              </a:xfrm>
              <a:prstGeom prst="roundRect">
                <a:avLst>
                  <a:gd name="adj" fmla="val 50000"/>
                </a:avLst>
              </a:prstGeom>
              <a:solidFill>
                <a:srgbClr val="FFFDF8"/>
              </a:solidFill>
              <a:ln>
                <a:noFill/>
              </a:ln>
              <a:effectLst>
                <a:outerShdw blurRad="50800" dist="38100" dir="5400000" algn="t" rotWithShape="0">
                  <a:prstClr val="black">
                    <a:alpha val="40000"/>
                  </a:prstClr>
                </a:outerShdw>
              </a:effectLst>
            </p:spPr>
            <p:txBody>
              <a:bodyPr rtlCol="0" anchor="ctr"/>
              <a:lstStyle/>
              <a:p>
                <a:pPr algn="ctr"/>
                <a:endParaRPr lang="nb-NO" sz="1200" dirty="0">
                  <a:ln>
                    <a:solidFill>
                      <a:sysClr val="windowText" lastClr="000000"/>
                    </a:solidFill>
                  </a:ln>
                  <a:solidFill>
                    <a:srgbClr val="196873"/>
                  </a:solidFill>
                  <a:latin typeface="Myriad Pro" panose="020B0503030403020204" pitchFamily="34" charset="0"/>
                </a:endParaRPr>
              </a:p>
            </p:txBody>
          </p:sp>
          <p:pic>
            <p:nvPicPr>
              <p:cNvPr id="54" name="Grafikk 53" descr="Forstørrelsesglass med heldekkende fyll">
                <a:extLst>
                  <a:ext uri="{FF2B5EF4-FFF2-40B4-BE49-F238E27FC236}">
                    <a16:creationId xmlns:a16="http://schemas.microsoft.com/office/drawing/2014/main" id="{8F7B88C2-907B-190A-82FD-859952901D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25443" y="2545240"/>
                <a:ext cx="1105961" cy="1105960"/>
              </a:xfrm>
              <a:prstGeom prst="rect">
                <a:avLst/>
              </a:prstGeom>
            </p:spPr>
          </p:pic>
          <p:sp>
            <p:nvSpPr>
              <p:cNvPr id="55" name="TextBox 9">
                <a:extLst>
                  <a:ext uri="{FF2B5EF4-FFF2-40B4-BE49-F238E27FC236}">
                    <a16:creationId xmlns:a16="http://schemas.microsoft.com/office/drawing/2014/main" id="{900DE282-5780-315B-04EF-F3EB5BA33D21}"/>
                  </a:ext>
                </a:extLst>
              </p:cNvPr>
              <p:cNvSpPr txBox="1"/>
              <p:nvPr/>
            </p:nvSpPr>
            <p:spPr>
              <a:xfrm>
                <a:off x="6430338" y="2545240"/>
                <a:ext cx="6607548" cy="1164035"/>
              </a:xfrm>
              <a:prstGeom prst="rect">
                <a:avLst/>
              </a:prstGeom>
            </p:spPr>
            <p:txBody>
              <a:bodyPr wrap="square" lIns="0" tIns="0" rIns="0" bIns="0" rtlCol="0" anchor="t">
                <a:spAutoFit/>
              </a:bodyPr>
              <a:lstStyle/>
              <a:p>
                <a:pPr>
                  <a:lnSpc>
                    <a:spcPts val="6250"/>
                  </a:lnSpc>
                </a:pPr>
                <a:r>
                  <a:rPr lang="nb-NO" sz="4667" dirty="0">
                    <a:solidFill>
                      <a:srgbClr val="248587"/>
                    </a:solidFill>
                    <a:latin typeface="Myriad Pro" panose="020B0503030403020204" pitchFamily="34" charset="0"/>
                  </a:rPr>
                  <a:t>Biorafinering  </a:t>
                </a:r>
              </a:p>
            </p:txBody>
          </p:sp>
        </p:grpSp>
        <p:grpSp>
          <p:nvGrpSpPr>
            <p:cNvPr id="14" name="Gruppe 13">
              <a:extLst>
                <a:ext uri="{FF2B5EF4-FFF2-40B4-BE49-F238E27FC236}">
                  <a16:creationId xmlns:a16="http://schemas.microsoft.com/office/drawing/2014/main" id="{0F7CBFF4-4378-E0E7-68F5-6EE276381415}"/>
                </a:ext>
              </a:extLst>
            </p:cNvPr>
            <p:cNvGrpSpPr/>
            <p:nvPr/>
          </p:nvGrpSpPr>
          <p:grpSpPr>
            <a:xfrm>
              <a:off x="1473714" y="2210321"/>
              <a:ext cx="6705130" cy="3340130"/>
              <a:chOff x="1473714" y="2442428"/>
              <a:chExt cx="6705130" cy="3340130"/>
            </a:xfrm>
          </p:grpSpPr>
          <p:sp>
            <p:nvSpPr>
              <p:cNvPr id="9" name="Avrundet rektangel 8">
                <a:extLst>
                  <a:ext uri="{FF2B5EF4-FFF2-40B4-BE49-F238E27FC236}">
                    <a16:creationId xmlns:a16="http://schemas.microsoft.com/office/drawing/2014/main" id="{A7FF79CF-ECAF-BAF1-B07E-EF2055902E4F}"/>
                  </a:ext>
                </a:extLst>
              </p:cNvPr>
              <p:cNvSpPr/>
              <p:nvPr/>
            </p:nvSpPr>
            <p:spPr>
              <a:xfrm>
                <a:off x="1473714" y="2442428"/>
                <a:ext cx="6705130" cy="65290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000" dirty="0">
                    <a:solidFill>
                      <a:srgbClr val="248587"/>
                    </a:solidFill>
                    <a:latin typeface="Myriad Pro" panose="020B0503030403020204" pitchFamily="34" charset="0"/>
                  </a:rPr>
                  <a:t>O</a:t>
                </a:r>
                <a:r>
                  <a:rPr lang="nb-NO" sz="2000" dirty="0">
                    <a:solidFill>
                      <a:srgbClr val="248587"/>
                    </a:solidFill>
                    <a:effectLst/>
                    <a:latin typeface="Myriad Pro" panose="020B0503030403020204" pitchFamily="34" charset="0"/>
                  </a:rPr>
                  <a:t>rganiskt material </a:t>
                </a:r>
                <a:r>
                  <a:rPr lang="nb-NO" sz="2000" dirty="0">
                    <a:solidFill>
                      <a:srgbClr val="248587"/>
                    </a:solidFill>
                    <a:effectLst/>
                    <a:latin typeface="Myriad Pro" panose="020B0503030403020204" pitchFamily="34" charset="0"/>
                    <a:sym typeface="Wingdings" pitchFamily="2" charset="2"/>
                  </a:rPr>
                  <a:t></a:t>
                </a:r>
                <a:r>
                  <a:rPr lang="nb-NO" sz="2000" dirty="0">
                    <a:solidFill>
                      <a:srgbClr val="248587"/>
                    </a:solidFill>
                    <a:effectLst/>
                    <a:latin typeface="Myriad Pro" panose="020B0503030403020204" pitchFamily="34" charset="0"/>
                  </a:rPr>
                  <a:t> producter och energi</a:t>
                </a:r>
                <a:endParaRPr lang="nb-NO" sz="2000" dirty="0">
                  <a:solidFill>
                    <a:srgbClr val="248587"/>
                  </a:solidFill>
                  <a:latin typeface="Myriad Pro" panose="020B0503030403020204" pitchFamily="34" charset="0"/>
                </a:endParaRPr>
              </a:p>
            </p:txBody>
          </p:sp>
          <p:sp>
            <p:nvSpPr>
              <p:cNvPr id="11" name="Avrundet rektangel 10">
                <a:extLst>
                  <a:ext uri="{FF2B5EF4-FFF2-40B4-BE49-F238E27FC236}">
                    <a16:creationId xmlns:a16="http://schemas.microsoft.com/office/drawing/2014/main" id="{6C77623B-DD72-FB63-0C55-6D6237E03A5A}"/>
                  </a:ext>
                </a:extLst>
              </p:cNvPr>
              <p:cNvSpPr/>
              <p:nvPr/>
            </p:nvSpPr>
            <p:spPr>
              <a:xfrm>
                <a:off x="1473714" y="3772148"/>
                <a:ext cx="6705130" cy="61742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ct val="150000"/>
                  </a:lnSpc>
                </a:pPr>
                <a:r>
                  <a:rPr lang="sv-SE" sz="2000" dirty="0">
                    <a:solidFill>
                      <a:srgbClr val="248587"/>
                    </a:solidFill>
                    <a:latin typeface="Myriad Pro" panose="020B0503030403020204" pitchFamily="34" charset="0"/>
                  </a:rPr>
                  <a:t>Kemisk, termisk och fysisk bearbetning</a:t>
                </a:r>
                <a:endParaRPr lang="nb-NO" dirty="0">
                  <a:latin typeface="Myriad Pro" panose="020B0503030403020204" pitchFamily="34" charset="0"/>
                </a:endParaRPr>
              </a:p>
            </p:txBody>
          </p:sp>
          <p:sp>
            <p:nvSpPr>
              <p:cNvPr id="12" name="Avrundet rektangel 11">
                <a:extLst>
                  <a:ext uri="{FF2B5EF4-FFF2-40B4-BE49-F238E27FC236}">
                    <a16:creationId xmlns:a16="http://schemas.microsoft.com/office/drawing/2014/main" id="{25CCB6DE-DF73-7FC7-CA78-773A1FA2A085}"/>
                  </a:ext>
                </a:extLst>
              </p:cNvPr>
              <p:cNvSpPr/>
              <p:nvPr/>
            </p:nvSpPr>
            <p:spPr>
              <a:xfrm>
                <a:off x="1473714" y="4395657"/>
                <a:ext cx="6705130" cy="89777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ct val="150000"/>
                  </a:lnSpc>
                  <a:buFont typeface="Arial" panose="020B0604020202020204" pitchFamily="34" charset="0"/>
                  <a:buNone/>
                </a:pPr>
                <a:r>
                  <a:rPr lang="sv-SE" sz="2000" dirty="0">
                    <a:solidFill>
                      <a:srgbClr val="248587"/>
                    </a:solidFill>
                    <a:effectLst/>
                    <a:latin typeface="Myriad Pro" panose="020B0503030403020204" pitchFamily="34" charset="0"/>
                  </a:rPr>
                  <a:t>Resultat, t.ex. </a:t>
                </a:r>
                <a:r>
                  <a:rPr lang="sv-SE" sz="2000" dirty="0" err="1">
                    <a:solidFill>
                      <a:srgbClr val="248587"/>
                    </a:solidFill>
                    <a:effectLst/>
                    <a:latin typeface="Myriad Pro" panose="020B0503030403020204" pitchFamily="34" charset="0"/>
                  </a:rPr>
                  <a:t>biokol</a:t>
                </a:r>
                <a:r>
                  <a:rPr lang="sv-SE" sz="2000" dirty="0">
                    <a:solidFill>
                      <a:srgbClr val="248587"/>
                    </a:solidFill>
                    <a:effectLst/>
                    <a:latin typeface="Myriad Pro" panose="020B0503030403020204" pitchFamily="34" charset="0"/>
                  </a:rPr>
                  <a:t>, bioplast och vaniljarom</a:t>
                </a:r>
                <a:endParaRPr lang="nb-NO" dirty="0">
                  <a:latin typeface="Myriad Pro" panose="020B0503030403020204" pitchFamily="34" charset="0"/>
                </a:endParaRPr>
              </a:p>
            </p:txBody>
          </p:sp>
          <p:sp>
            <p:nvSpPr>
              <p:cNvPr id="13" name="Avrundet rektangel 12">
                <a:extLst>
                  <a:ext uri="{FF2B5EF4-FFF2-40B4-BE49-F238E27FC236}">
                    <a16:creationId xmlns:a16="http://schemas.microsoft.com/office/drawing/2014/main" id="{0E6326BC-9756-9DB8-83F5-9CA7354B2A8E}"/>
                  </a:ext>
                </a:extLst>
              </p:cNvPr>
              <p:cNvSpPr/>
              <p:nvPr/>
            </p:nvSpPr>
            <p:spPr>
              <a:xfrm>
                <a:off x="1473714" y="5075105"/>
                <a:ext cx="6705130" cy="70745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ct val="150000"/>
                  </a:lnSpc>
                </a:pPr>
                <a:r>
                  <a:rPr lang="sv-SE" sz="2000" dirty="0">
                    <a:solidFill>
                      <a:srgbClr val="248587"/>
                    </a:solidFill>
                    <a:effectLst/>
                    <a:latin typeface="Myriad Pro" panose="020B0503030403020204" pitchFamily="34" charset="0"/>
                  </a:rPr>
                  <a:t>Förnybara källor, lägre utsläpp av växthusgaser och avfallsmängder</a:t>
                </a:r>
                <a:endParaRPr lang="nb-NO" dirty="0">
                  <a:latin typeface="Myriad Pro" panose="020B0503030403020204" pitchFamily="34" charset="0"/>
                </a:endParaRPr>
              </a:p>
            </p:txBody>
          </p:sp>
          <p:sp>
            <p:nvSpPr>
              <p:cNvPr id="10" name="Avrundet rektangel 9">
                <a:extLst>
                  <a:ext uri="{FF2B5EF4-FFF2-40B4-BE49-F238E27FC236}">
                    <a16:creationId xmlns:a16="http://schemas.microsoft.com/office/drawing/2014/main" id="{671E78CB-551C-D660-C117-FD311F1237C0}"/>
                  </a:ext>
                </a:extLst>
              </p:cNvPr>
              <p:cNvSpPr/>
              <p:nvPr/>
            </p:nvSpPr>
            <p:spPr>
              <a:xfrm>
                <a:off x="1473714" y="3095337"/>
                <a:ext cx="6705130" cy="89777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buFont typeface="Arial" panose="020B0604020202020204" pitchFamily="34" charset="0"/>
                  <a:buNone/>
                </a:pPr>
                <a:r>
                  <a:rPr lang="sv-SE" sz="2000" dirty="0">
                    <a:solidFill>
                      <a:srgbClr val="248587"/>
                    </a:solidFill>
                    <a:latin typeface="Myriad Pro" panose="020B0503030403020204" pitchFamily="34" charset="0"/>
                  </a:rPr>
                  <a:t>Miljövänlig användning av växter, alger och avfall</a:t>
                </a:r>
                <a:endParaRPr lang="nb-NO" dirty="0">
                  <a:latin typeface="Myriad Pro" panose="020B0503030403020204" pitchFamily="34" charset="0"/>
                </a:endParaRPr>
              </a:p>
            </p:txBody>
          </p:sp>
        </p:grpSp>
      </p:grpSp>
      <p:sp>
        <p:nvSpPr>
          <p:cNvPr id="5" name="Rektangel 4">
            <a:extLst>
              <a:ext uri="{FF2B5EF4-FFF2-40B4-BE49-F238E27FC236}">
                <a16:creationId xmlns:a16="http://schemas.microsoft.com/office/drawing/2014/main" id="{A58C2538-8C26-43B6-4BBF-C041701AF14B}"/>
              </a:ext>
            </a:extLst>
          </p:cNvPr>
          <p:cNvSpPr/>
          <p:nvPr/>
        </p:nvSpPr>
        <p:spPr>
          <a:xfrm>
            <a:off x="8566590" y="1"/>
            <a:ext cx="3639425" cy="6888445"/>
          </a:xfrm>
          <a:prstGeom prst="rect">
            <a:avLst/>
          </a:prstGeom>
          <a:solidFill>
            <a:srgbClr val="F4FBFB">
              <a:alpha val="683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7" name="Bilde 66" descr="Et bilde som inneholder Grafikk, Font, symbol, tegnefilm&#10;&#10;Automatisk generert beskrivelse">
            <a:extLst>
              <a:ext uri="{FF2B5EF4-FFF2-40B4-BE49-F238E27FC236}">
                <a16:creationId xmlns:a16="http://schemas.microsoft.com/office/drawing/2014/main" id="{22611F6F-11C5-29A3-4AF2-2A8719E3FE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13573" y="864412"/>
            <a:ext cx="2159000" cy="5190067"/>
          </a:xfrm>
          <a:prstGeom prst="rect">
            <a:avLst/>
          </a:prstGeom>
        </p:spPr>
      </p:pic>
    </p:spTree>
    <p:extLst>
      <p:ext uri="{BB962C8B-B14F-4D97-AF65-F5344CB8AC3E}">
        <p14:creationId xmlns:p14="http://schemas.microsoft.com/office/powerpoint/2010/main" val="3533053013"/>
      </p:ext>
    </p:extLst>
  </p:cSld>
  <p:clrMapOvr>
    <a:masterClrMapping/>
  </p:clrMapOvr>
  <p:transition spd="slow">
    <p:push dir="u"/>
  </p:transition>
</p:sld>
</file>

<file path=ppt/theme/theme1.xml><?xml version="1.0" encoding="utf-8"?>
<a:theme xmlns:a="http://schemas.openxmlformats.org/drawingml/2006/main" name="Office-tema">
  <a:themeElements>
    <a:clrScheme name="Blå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2279743-b44f-4317-bc84-ba53d88bca7c" xsi:nil="true"/>
    <lcf76f155ced4ddcb4097134ff3c332f xmlns="69e18e68-21d8-4930-99a1-9aaeddcd344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B2B6CCAA991A04AABB0A89969B42F67" ma:contentTypeVersion="15" ma:contentTypeDescription="Create a new document." ma:contentTypeScope="" ma:versionID="070d058404141dbfc018b567072b3574">
  <xsd:schema xmlns:xsd="http://www.w3.org/2001/XMLSchema" xmlns:xs="http://www.w3.org/2001/XMLSchema" xmlns:p="http://schemas.microsoft.com/office/2006/metadata/properties" xmlns:ns2="69e18e68-21d8-4930-99a1-9aaeddcd3441" xmlns:ns3="42279743-b44f-4317-bc84-ba53d88bca7c" targetNamespace="http://schemas.microsoft.com/office/2006/metadata/properties" ma:root="true" ma:fieldsID="16027e59a33a17f43c4137733e6314c1" ns2:_="" ns3:_="">
    <xsd:import namespace="69e18e68-21d8-4930-99a1-9aaeddcd3441"/>
    <xsd:import namespace="42279743-b44f-4317-bc84-ba53d88bca7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e18e68-21d8-4930-99a1-9aaeddcd34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461edf0-826a-467d-9825-d0ed936e2d0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2279743-b44f-4317-bc84-ba53d88bca7c"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c2d80f8-6f45-41bf-8715-32477ca9f37d}" ma:internalName="TaxCatchAll" ma:showField="CatchAllData" ma:web="42279743-b44f-4317-bc84-ba53d88bca7c">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7E08816-914F-4209-9FB0-DDA20089FA35}">
  <ds:schemaRefs>
    <ds:schemaRef ds:uri="http://schemas.microsoft.com/office/2006/metadata/properties"/>
    <ds:schemaRef ds:uri="http://schemas.microsoft.com/office/infopath/2007/PartnerControls"/>
    <ds:schemaRef ds:uri="http://purl.org/dc/terms/"/>
    <ds:schemaRef ds:uri="http://schemas.microsoft.com/office/2006/documentManagement/types"/>
    <ds:schemaRef ds:uri="4552c23f-a756-462f-8287-3ff35245ed68"/>
    <ds:schemaRef ds:uri="http://purl.org/dc/dcmitype/"/>
    <ds:schemaRef ds:uri="http://schemas.microsoft.com/sharepoint/v3"/>
    <ds:schemaRef ds:uri="597d7713-8a3d-4bd2-ae30-edced55b2c1b"/>
    <ds:schemaRef ds:uri="http://schemas.openxmlformats.org/package/2006/metadata/core-properties"/>
    <ds:schemaRef ds:uri="http://purl.org/dc/elements/1.1/"/>
    <ds:schemaRef ds:uri="f38ea1ab-84e5-4df8-9b30-e751a5b573b7"/>
    <ds:schemaRef ds:uri="dc7dc3a9-fd06-4589-be65-8e72632e01e9"/>
    <ds:schemaRef ds:uri="http://www.w3.org/XML/1998/namespace"/>
    <ds:schemaRef ds:uri="42279743-b44f-4317-bc84-ba53d88bca7c"/>
    <ds:schemaRef ds:uri="69e18e68-21d8-4930-99a1-9aaeddcd3441"/>
  </ds:schemaRefs>
</ds:datastoreItem>
</file>

<file path=customXml/itemProps2.xml><?xml version="1.0" encoding="utf-8"?>
<ds:datastoreItem xmlns:ds="http://schemas.openxmlformats.org/officeDocument/2006/customXml" ds:itemID="{1E1FC33F-6E93-4B1F-9E1C-0BAA68EEE6A5}">
  <ds:schemaRefs>
    <ds:schemaRef ds:uri="http://schemas.microsoft.com/sharepoint/v3/contenttype/forms"/>
  </ds:schemaRefs>
</ds:datastoreItem>
</file>

<file path=customXml/itemProps3.xml><?xml version="1.0" encoding="utf-8"?>
<ds:datastoreItem xmlns:ds="http://schemas.openxmlformats.org/officeDocument/2006/customXml" ds:itemID="{A34557EF-0B51-49D9-AD05-B10BF3CBAB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e18e68-21d8-4930-99a1-9aaeddcd3441"/>
    <ds:schemaRef ds:uri="42279743-b44f-4317-bc84-ba53d88bca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30516</TotalTime>
  <Words>1718</Words>
  <Application>Microsoft Office PowerPoint</Application>
  <PresentationFormat>Widescreen</PresentationFormat>
  <Paragraphs>378</Paragraphs>
  <Slides>33</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Calibri Light</vt:lpstr>
      <vt:lpstr>Myriad Pro</vt:lpstr>
      <vt:lpstr>Times New Roman</vt:lpstr>
      <vt:lpstr>Office-tema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Birgitte Mathisen Brønnick</dc:creator>
  <cp:lastModifiedBy>Tord Peder Rafael Luna Araldsen</cp:lastModifiedBy>
  <cp:revision>66</cp:revision>
  <dcterms:created xsi:type="dcterms:W3CDTF">2023-07-04T06:59:59Z</dcterms:created>
  <dcterms:modified xsi:type="dcterms:W3CDTF">2025-03-07T09:16:12Z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0x0101007B2B6CCAA991A04AABB0A89969B42F67</vt:lpwstr>
  </property>
  <property fmtid="{D5CDD505-2E9C-101B-9397-08002B2CF9AE}" pid="3" name="MediaServiceImageTags">
    <vt:lpwstr/>
  </property>
  <property fmtid="{D5CDD505-2E9C-101B-9397-08002B2CF9AE}" pid="4" name="_dlc_DocIdItemGuid">
    <vt:lpwstr>9cc1588d-d650-4740-9bf1-ed0b342b355f</vt:lpwstr>
  </property>
  <property fmtid="{D5CDD505-2E9C-101B-9397-08002B2CF9AE}" pid="5" name="VGR_AmnesIndelning">
    <vt:lpwstr/>
  </property>
  <property fmtid="{D5CDD505-2E9C-101B-9397-08002B2CF9AE}" pid="6" name="TaxKeyword">
    <vt:lpwstr/>
  </property>
  <property fmtid="{D5CDD505-2E9C-101B-9397-08002B2CF9AE}" pid="7" name="VGR_SkapatEnhet">
    <vt:lpwstr/>
  </property>
  <property fmtid="{D5CDD505-2E9C-101B-9397-08002B2CF9AE}" pid="8" name="VGR_UpprattadForEnheter">
    <vt:lpwstr/>
  </property>
  <property fmtid="{D5CDD505-2E9C-101B-9397-08002B2CF9AE}" pid="9" name="VGR_Lagparagraf">
    <vt:lpwstr/>
  </property>
  <property fmtid="{D5CDD505-2E9C-101B-9397-08002B2CF9AE}" pid="10" name="Handlingstyp_NS">
    <vt:lpwstr/>
  </property>
  <property fmtid="{D5CDD505-2E9C-101B-9397-08002B2CF9AE}" pid="11" name="MSIP_Label_fd05046c-7758-4c69-bef0-f1b8587ca14e_Enabled">
    <vt:lpwstr>true</vt:lpwstr>
  </property>
  <property fmtid="{D5CDD505-2E9C-101B-9397-08002B2CF9AE}" pid="12" name="MSIP_Label_fd05046c-7758-4c69-bef0-f1b8587ca14e_SetDate">
    <vt:lpwstr>2025-03-07T09:15:50Z</vt:lpwstr>
  </property>
  <property fmtid="{D5CDD505-2E9C-101B-9397-08002B2CF9AE}" pid="13" name="MSIP_Label_fd05046c-7758-4c69-bef0-f1b8587ca14e_Method">
    <vt:lpwstr>Standard</vt:lpwstr>
  </property>
  <property fmtid="{D5CDD505-2E9C-101B-9397-08002B2CF9AE}" pid="14" name="MSIP_Label_fd05046c-7758-4c69-bef0-f1b8587ca14e_Name">
    <vt:lpwstr>Intern</vt:lpwstr>
  </property>
  <property fmtid="{D5CDD505-2E9C-101B-9397-08002B2CF9AE}" pid="15" name="MSIP_Label_fd05046c-7758-4c69-bef0-f1b8587ca14e_SiteId">
    <vt:lpwstr>4d6d8a90-10fd-4f78-8fc1-5e28844e0292</vt:lpwstr>
  </property>
  <property fmtid="{D5CDD505-2E9C-101B-9397-08002B2CF9AE}" pid="16" name="MSIP_Label_fd05046c-7758-4c69-bef0-f1b8587ca14e_ActionId">
    <vt:lpwstr>15d0643a-3d9f-49dd-ad33-bda8a442172a</vt:lpwstr>
  </property>
  <property fmtid="{D5CDD505-2E9C-101B-9397-08002B2CF9AE}" pid="17" name="MSIP_Label_fd05046c-7758-4c69-bef0-f1b8587ca14e_ContentBits">
    <vt:lpwstr>0</vt:lpwstr>
  </property>
  <property fmtid="{D5CDD505-2E9C-101B-9397-08002B2CF9AE}" pid="18" name="MSIP_Label_fd05046c-7758-4c69-bef0-f1b8587ca14e_Tag">
    <vt:lpwstr>10, 3, 0, 1</vt:lpwstr>
  </property>
</Properties>
</file>