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9"/>
  </p:notesMasterIdLst>
  <p:sldIdLst>
    <p:sldId id="257" r:id="rId5"/>
    <p:sldId id="322" r:id="rId6"/>
    <p:sldId id="323" r:id="rId7"/>
    <p:sldId id="324" r:id="rId8"/>
    <p:sldId id="325" r:id="rId9"/>
    <p:sldId id="291" r:id="rId10"/>
    <p:sldId id="327" r:id="rId11"/>
    <p:sldId id="328" r:id="rId12"/>
    <p:sldId id="259" r:id="rId13"/>
    <p:sldId id="326" r:id="rId14"/>
    <p:sldId id="316" r:id="rId15"/>
    <p:sldId id="295" r:id="rId16"/>
    <p:sldId id="296" r:id="rId17"/>
    <p:sldId id="299" r:id="rId18"/>
    <p:sldId id="260" r:id="rId19"/>
    <p:sldId id="317" r:id="rId20"/>
    <p:sldId id="302" r:id="rId21"/>
    <p:sldId id="319" r:id="rId22"/>
    <p:sldId id="320" r:id="rId23"/>
    <p:sldId id="321" r:id="rId24"/>
    <p:sldId id="300" r:id="rId25"/>
    <p:sldId id="301" r:id="rId26"/>
    <p:sldId id="279" r:id="rId27"/>
    <p:sldId id="312" r:id="rId28"/>
    <p:sldId id="313" r:id="rId29"/>
    <p:sldId id="314" r:id="rId30"/>
    <p:sldId id="271" r:id="rId31"/>
    <p:sldId id="275" r:id="rId32"/>
    <p:sldId id="273" r:id="rId33"/>
    <p:sldId id="277" r:id="rId34"/>
    <p:sldId id="329" r:id="rId35"/>
    <p:sldId id="330" r:id="rId36"/>
    <p:sldId id="331" r:id="rId37"/>
    <p:sldId id="31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75"/>
    <a:srgbClr val="0099A1"/>
    <a:srgbClr val="F9F9F9"/>
    <a:srgbClr val="F3FFFA"/>
    <a:srgbClr val="D2F9F8"/>
    <a:srgbClr val="E2F7F7"/>
    <a:srgbClr val="74C0C6"/>
    <a:srgbClr val="B1E2D6"/>
    <a:srgbClr val="C4F8F7"/>
    <a:srgbClr val="DDF9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C4BDD7-C3ED-4892-BC98-347F677270A5}" v="2" dt="2025-03-07T09:17:56.8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36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d Peder Rafael Luna Araldsen" userId="f71e11bd-2ad4-4d9b-a717-d088fb51e60a" providerId="ADAL" clId="{51C4BDD7-C3ED-4892-BC98-347F677270A5}"/>
    <pc:docChg chg="modSld">
      <pc:chgData name="Tord Peder Rafael Luna Araldsen" userId="f71e11bd-2ad4-4d9b-a717-d088fb51e60a" providerId="ADAL" clId="{51C4BDD7-C3ED-4892-BC98-347F677270A5}" dt="2025-03-07T09:17:59.143" v="2" actId="1076"/>
      <pc:docMkLst>
        <pc:docMk/>
      </pc:docMkLst>
      <pc:sldChg chg="addSp modSp">
        <pc:chgData name="Tord Peder Rafael Luna Araldsen" userId="f71e11bd-2ad4-4d9b-a717-d088fb51e60a" providerId="ADAL" clId="{51C4BDD7-C3ED-4892-BC98-347F677270A5}" dt="2025-03-07T09:17:53.573" v="0"/>
        <pc:sldMkLst>
          <pc:docMk/>
          <pc:sldMk cId="0" sldId="257"/>
        </pc:sldMkLst>
        <pc:picChg chg="add mod">
          <ac:chgData name="Tord Peder Rafael Luna Araldsen" userId="f71e11bd-2ad4-4d9b-a717-d088fb51e60a" providerId="ADAL" clId="{51C4BDD7-C3ED-4892-BC98-347F677270A5}" dt="2025-03-07T09:17:53.573" v="0"/>
          <ac:picMkLst>
            <pc:docMk/>
            <pc:sldMk cId="0" sldId="257"/>
            <ac:picMk id="2" creationId="{A900AE63-EFE4-B92B-6DA7-00F65997F761}"/>
          </ac:picMkLst>
        </pc:picChg>
      </pc:sldChg>
      <pc:sldChg chg="addSp modSp mod">
        <pc:chgData name="Tord Peder Rafael Luna Araldsen" userId="f71e11bd-2ad4-4d9b-a717-d088fb51e60a" providerId="ADAL" clId="{51C4BDD7-C3ED-4892-BC98-347F677270A5}" dt="2025-03-07T09:17:59.143" v="2" actId="1076"/>
        <pc:sldMkLst>
          <pc:docMk/>
          <pc:sldMk cId="3798292794" sldId="318"/>
        </pc:sldMkLst>
        <pc:picChg chg="add mod">
          <ac:chgData name="Tord Peder Rafael Luna Araldsen" userId="f71e11bd-2ad4-4d9b-a717-d088fb51e60a" providerId="ADAL" clId="{51C4BDD7-C3ED-4892-BC98-347F677270A5}" dt="2025-03-07T09:17:59.143" v="2" actId="1076"/>
          <ac:picMkLst>
            <pc:docMk/>
            <pc:sldMk cId="3798292794" sldId="318"/>
            <ac:picMk id="6" creationId="{ADB65F99-B45F-2655-96A4-79B79A81A80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99A1"/>
        </a:solidFill>
        <a:ln>
          <a:noFill/>
        </a:ln>
      </dgm:spPr>
      <dgm:t>
        <a:bodyPr anchor="ctr"/>
        <a:lstStyle/>
        <a:p>
          <a:pPr algn="ctr" rtl="0"/>
          <a:r>
            <a:rPr lang="en-US" sz="2800"/>
            <a:t>Unter </a:t>
          </a:r>
          <a:r>
            <a:rPr lang="en-US" sz="2800" err="1"/>
            <a:t>Biomasse</a:t>
          </a:r>
          <a:r>
            <a:rPr lang="en-US" sz="2800"/>
            <a:t> </a:t>
          </a:r>
          <a:r>
            <a:rPr lang="en-US" sz="2800" err="1"/>
            <a:t>versteht</a:t>
          </a:r>
          <a:r>
            <a:rPr lang="en-US" sz="2800"/>
            <a:t> man organisches Material, d. h. Pflanzen, Tiere und Mikroorganismen, sowie deren Abfallprodukte.</a:t>
          </a:r>
          <a:r>
            <a:rPr lang="en-US" sz="2800">
              <a:latin typeface="Calibri Light" panose="020F0302020204030204"/>
            </a:rPr>
            <a:t> </a:t>
          </a:r>
          <a:endParaRPr lang="en-US" sz="2800"/>
        </a:p>
        <a:p>
          <a:pPr algn="ctr" rtl="0"/>
          <a:endParaRPr lang="en-US" sz="2800"/>
        </a:p>
        <a:p>
          <a:pPr algn="ctr" rtl="0"/>
          <a:r>
            <a:rPr lang="en-US" sz="2800"/>
            <a:t>Dazu </a:t>
          </a:r>
          <a:r>
            <a:rPr lang="en-US" sz="2800" err="1"/>
            <a:t>gehört</a:t>
          </a:r>
          <a:r>
            <a:rPr lang="en-US" sz="2800"/>
            <a:t> </a:t>
          </a:r>
          <a:r>
            <a:rPr lang="en-US" sz="2800" err="1"/>
            <a:t>alles</a:t>
          </a:r>
          <a:r>
            <a:rPr lang="en-US" sz="2800"/>
            <a:t>, von </a:t>
          </a:r>
          <a:r>
            <a:rPr lang="en-US" sz="2800" err="1"/>
            <a:t>Bäumen</a:t>
          </a:r>
          <a:r>
            <a:rPr lang="en-US" sz="2800"/>
            <a:t> und </a:t>
          </a:r>
          <a:r>
            <a:rPr lang="en-US" sz="2800" err="1"/>
            <a:t>Nutzpflanzen</a:t>
          </a:r>
          <a:r>
            <a:rPr lang="en-US" sz="2800"/>
            <a:t> bis </a:t>
          </a:r>
          <a:r>
            <a:rPr lang="en-US" sz="2800" err="1"/>
            <a:t>hin</a:t>
          </a:r>
          <a:r>
            <a:rPr lang="en-US" sz="2800"/>
            <a:t> </a:t>
          </a:r>
          <a:r>
            <a:rPr lang="en-US" sz="2800" err="1"/>
            <a:t>zu</a:t>
          </a:r>
          <a:r>
            <a:rPr lang="en-US" sz="2800"/>
            <a:t> </a:t>
          </a:r>
          <a:r>
            <a:rPr lang="en-US" sz="2800" err="1"/>
            <a:t>tierischen</a:t>
          </a:r>
          <a:r>
            <a:rPr lang="en-US" sz="2800"/>
            <a:t> </a:t>
          </a:r>
          <a:r>
            <a:rPr lang="en-US" sz="2800" err="1"/>
            <a:t>Abfällen</a:t>
          </a:r>
          <a:r>
            <a:rPr lang="en-US" sz="2800"/>
            <a:t> und </a:t>
          </a:r>
          <a:r>
            <a:rPr lang="en-US" sz="2800" err="1"/>
            <a:t>mikrobieller</a:t>
          </a:r>
          <a:r>
            <a:rPr lang="en-US" sz="2800"/>
            <a:t> Masse. </a:t>
          </a:r>
          <a:r>
            <a:rPr lang="en-US" sz="2800" err="1"/>
            <a:t>Biomasse</a:t>
          </a:r>
          <a:r>
            <a:rPr lang="en-US" sz="2800"/>
            <a:t> </a:t>
          </a:r>
          <a:r>
            <a:rPr lang="en-US" sz="2800" err="1"/>
            <a:t>ist</a:t>
          </a:r>
          <a:r>
            <a:rPr lang="en-US" sz="2800"/>
            <a:t> </a:t>
          </a:r>
          <a:r>
            <a:rPr lang="en-US" sz="2800" err="1"/>
            <a:t>eine</a:t>
          </a:r>
          <a:r>
            <a:rPr lang="en-US" sz="2800"/>
            <a:t> </a:t>
          </a:r>
          <a:r>
            <a:rPr lang="en-US" sz="2800" err="1"/>
            <a:t>wichtige</a:t>
          </a:r>
          <a:r>
            <a:rPr lang="en-US" sz="2800"/>
            <a:t> </a:t>
          </a:r>
          <a:r>
            <a:rPr lang="en-US" sz="2800" err="1"/>
            <a:t>Ressource</a:t>
          </a:r>
          <a:r>
            <a:rPr lang="en-US" sz="2800"/>
            <a:t> für den Menschen, da </a:t>
          </a:r>
          <a:r>
            <a:rPr lang="en-US" sz="2800" err="1"/>
            <a:t>sie</a:t>
          </a:r>
          <a:r>
            <a:rPr lang="en-US" sz="2800"/>
            <a:t> </a:t>
          </a:r>
          <a:r>
            <a:rPr lang="en-US" sz="2800" err="1"/>
            <a:t>als</a:t>
          </a:r>
          <a:r>
            <a:rPr lang="en-US" sz="2800"/>
            <a:t> </a:t>
          </a:r>
          <a:r>
            <a:rPr lang="en-US" sz="2800" err="1"/>
            <a:t>Energieträger</a:t>
          </a:r>
          <a:r>
            <a:rPr lang="en-US" sz="2800"/>
            <a:t>, Lebensmittel, </a:t>
          </a:r>
          <a:r>
            <a:rPr lang="en-US" sz="2800" err="1"/>
            <a:t>Futtermittel</a:t>
          </a:r>
          <a:r>
            <a:rPr lang="en-US" sz="2800"/>
            <a:t>, </a:t>
          </a:r>
          <a:r>
            <a:rPr lang="en-US" sz="2800" err="1"/>
            <a:t>Faserstoff</a:t>
          </a:r>
          <a:r>
            <a:rPr lang="en-US" sz="2800"/>
            <a:t> und </a:t>
          </a:r>
          <a:r>
            <a:rPr lang="en-US" sz="2800">
              <a:latin typeface="Calibri Light" panose="020F0302020204030204"/>
            </a:rPr>
            <a:t>Rohstoff für die </a:t>
          </a:r>
          <a:r>
            <a:rPr lang="en-US" sz="2800" err="1">
              <a:latin typeface="Calibri Light" panose="020F0302020204030204"/>
            </a:rPr>
            <a:t>Herstellung</a:t>
          </a:r>
          <a:r>
            <a:rPr lang="en-US" sz="2800">
              <a:latin typeface="Calibri Light" panose="020F0302020204030204"/>
            </a:rPr>
            <a:t> von </a:t>
          </a:r>
          <a:r>
            <a:rPr lang="en-US" sz="2800" err="1">
              <a:latin typeface="Calibri Light" panose="020F0302020204030204"/>
            </a:rPr>
            <a:t>Chemikalien</a:t>
          </a:r>
          <a:r>
            <a:rPr lang="en-US" sz="2800"/>
            <a:t> verwendet werden kann.</a:t>
          </a:r>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1" custScaleX="159496" custLinFactNeighborX="-2115" custLinFactNeighborY="-1685">
        <dgm:presLayoutVars>
          <dgm:bulletEnabled val="1"/>
        </dgm:presLayoutVars>
      </dgm:prSet>
      <dgm:spPr/>
    </dgm:pt>
  </dgm:ptLst>
  <dgm:cxnLst>
    <dgm:cxn modelId="{4F434B66-237A-AA42-9A2A-3B9681B95690}" type="presOf" srcId="{181A76D4-8EE4-4F52-B018-EC8C83488942}" destId="{855F450F-7BB0-5041-8F22-EB188A5E88F5}" srcOrd="0" destOrd="0" presId="urn:microsoft.com/office/officeart/2005/8/layout/default"/>
    <dgm:cxn modelId="{642AC454-10F8-4057-A185-0F61BAA4140C}" srcId="{181A76D4-8EE4-4F52-B018-EC8C83488942}" destId="{5A453367-0056-432B-9896-0FE25FDC8115}" srcOrd="0" destOrd="0" parTransId="{CCC2A55B-7670-40FD-BB20-FA1EB950BA06}" sibTransId="{52F2D7D0-C75B-4124-B1AC-8D87381A5792}"/>
    <dgm:cxn modelId="{D85FE68F-EB20-DE45-A97A-602C653CAB3B}" type="presOf" srcId="{5A453367-0056-432B-9896-0FE25FDC8115}" destId="{79079866-B355-5244-9425-EDB8B06C8B3A}"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phldr="0"/>
      <dgm:spPr>
        <a:solidFill>
          <a:srgbClr val="007075"/>
        </a:solidFill>
      </dgm:spPr>
      <dgm:t>
        <a:bodyPr/>
        <a:lstStyle/>
        <a:p>
          <a:pPr rtl="0">
            <a:lnSpc>
              <a:spcPct val="150000"/>
            </a:lnSpc>
          </a:pPr>
          <a:r>
            <a:rPr lang="nb-NO">
              <a:latin typeface="Calibri Light" panose="020F0302020204030204"/>
            </a:rPr>
            <a:t>Alte Technologie</a:t>
          </a:r>
          <a:endParaRPr lang="nb-NO"/>
        </a:p>
      </dgm:t>
    </dgm:pt>
    <dgm:pt modelId="{B045BF6B-99F5-CE47-8BE8-C70C4846FE4D}" type="parTrans" cxnId="{1337287A-2BD5-A647-B1BD-BA5FEF18721D}">
      <dgm:prSet/>
      <dgm:spPr/>
      <dgm:t>
        <a:bodyPr/>
        <a:lstStyle/>
        <a:p>
          <a:pPr>
            <a:lnSpc>
              <a:spcPct val="150000"/>
            </a:lnSpc>
          </a:pPr>
          <a:endParaRPr lang="nb-NO" noProof="0"/>
        </a:p>
      </dgm:t>
    </dgm:pt>
    <dgm:pt modelId="{56F75317-E3CC-914A-A144-F282582E18C5}" type="sibTrans" cxnId="{1337287A-2BD5-A647-B1BD-BA5FEF18721D}">
      <dgm:prSet/>
      <dgm:spPr/>
      <dgm:t>
        <a:bodyPr/>
        <a:lstStyle/>
        <a:p>
          <a:pPr>
            <a:lnSpc>
              <a:spcPct val="150000"/>
            </a:lnSpc>
          </a:pPr>
          <a:endParaRPr lang="nb-NO" noProof="0"/>
        </a:p>
      </dgm:t>
    </dgm:pt>
    <dgm:pt modelId="{ED8D370B-1970-EB42-9DFE-ABED82060988}">
      <dgm:prSet/>
      <dgm:spPr>
        <a:solidFill>
          <a:srgbClr val="007075"/>
        </a:solidFill>
      </dgm:spPr>
      <dgm:t>
        <a:bodyPr/>
        <a:lstStyle/>
        <a:p>
          <a:pPr rtl="0">
            <a:lnSpc>
              <a:spcPct val="150000"/>
            </a:lnSpc>
          </a:pPr>
          <a:r>
            <a:rPr lang="sv-SE" noProof="0" err="1">
              <a:latin typeface="Calibri Light" panose="020F0302020204030204"/>
            </a:rPr>
            <a:t>Wandelt</a:t>
          </a:r>
          <a:r>
            <a:rPr lang="sv-SE" noProof="0">
              <a:latin typeface="Calibri Light" panose="020F0302020204030204"/>
            </a:rPr>
            <a:t> Kraftstoff</a:t>
          </a:r>
          <a:r>
            <a:rPr lang="sv-SE" noProof="0"/>
            <a:t> in Gas </a:t>
          </a:r>
          <a:r>
            <a:rPr lang="sv-SE" noProof="0" err="1">
              <a:latin typeface="Calibri Light" panose="020F0302020204030204"/>
            </a:rPr>
            <a:t>um</a:t>
          </a:r>
          <a:endParaRPr lang="sv-SE" noProof="0">
            <a:latin typeface="Calibri Light" panose="020F0302020204030204"/>
          </a:endParaRPr>
        </a:p>
      </dgm:t>
    </dgm:pt>
    <dgm:pt modelId="{9A515FA6-F51B-8548-B4E8-EDF0C0DA1F8E}" type="parTrans" cxnId="{A5F3D938-AAD4-E341-8645-93A343CFB5CD}">
      <dgm:prSet/>
      <dgm:spPr/>
      <dgm:t>
        <a:bodyPr/>
        <a:lstStyle/>
        <a:p>
          <a:pPr>
            <a:lnSpc>
              <a:spcPct val="150000"/>
            </a:lnSpc>
          </a:pPr>
          <a:endParaRPr lang="nb-NO" noProof="0"/>
        </a:p>
      </dgm:t>
    </dgm:pt>
    <dgm:pt modelId="{CA9A39FB-1449-984D-BBA2-AB82959B5EFE}" type="sibTrans" cxnId="{A5F3D938-AAD4-E341-8645-93A343CFB5CD}">
      <dgm:prSet/>
      <dgm:spPr/>
      <dgm:t>
        <a:bodyPr/>
        <a:lstStyle/>
        <a:p>
          <a:pPr>
            <a:lnSpc>
              <a:spcPct val="150000"/>
            </a:lnSpc>
          </a:pPr>
          <a:endParaRPr lang="nb-NO" noProof="0"/>
        </a:p>
      </dgm:t>
    </dgm:pt>
    <dgm:pt modelId="{67AEB266-F7D3-6F4B-A6D4-B3C59B2EFE4C}">
      <dgm:prSet/>
      <dgm:spPr>
        <a:solidFill>
          <a:srgbClr val="007075"/>
        </a:solidFill>
      </dgm:spPr>
      <dgm:t>
        <a:bodyPr/>
        <a:lstStyle/>
        <a:p>
          <a:pPr rtl="0">
            <a:lnSpc>
              <a:spcPct val="150000"/>
            </a:lnSpc>
          </a:pPr>
          <a:r>
            <a:rPr lang="sv-SE" noProof="0" err="1">
              <a:latin typeface="Calibri Light" panose="020F0302020204030204"/>
            </a:rPr>
            <a:t>Bildung</a:t>
          </a:r>
          <a:r>
            <a:rPr lang="sv-SE" noProof="0">
              <a:latin typeface="Calibri Light" panose="020F0302020204030204"/>
            </a:rPr>
            <a:t> von Synthesegas</a:t>
          </a:r>
          <a:endParaRPr lang="sv-SE" noProof="0"/>
        </a:p>
      </dgm:t>
    </dgm:pt>
    <dgm:pt modelId="{1A980C57-55DB-5242-B582-2A810E5DFE14}" type="parTrans" cxnId="{0874699F-C2FC-B64C-8913-F6B21B2F07C9}">
      <dgm:prSet/>
      <dgm:spPr/>
      <dgm:t>
        <a:bodyPr/>
        <a:lstStyle/>
        <a:p>
          <a:pPr>
            <a:lnSpc>
              <a:spcPct val="150000"/>
            </a:lnSpc>
          </a:pPr>
          <a:endParaRPr lang="nb-NO" noProof="0"/>
        </a:p>
      </dgm:t>
    </dgm:pt>
    <dgm:pt modelId="{5DFC72F1-33F8-F442-A6D2-79E66F8AD5FC}" type="sibTrans" cxnId="{0874699F-C2FC-B64C-8913-F6B21B2F07C9}">
      <dgm:prSet/>
      <dgm:spPr/>
      <dgm:t>
        <a:bodyPr/>
        <a:lstStyle/>
        <a:p>
          <a:pPr>
            <a:lnSpc>
              <a:spcPct val="150000"/>
            </a:lnSpc>
          </a:pPr>
          <a:endParaRPr lang="nb-NO" noProof="0"/>
        </a:p>
      </dgm:t>
    </dgm:pt>
    <dgm:pt modelId="{38EF36BC-2390-7346-8C74-7580457FD685}">
      <dgm:prSet/>
      <dgm:spPr>
        <a:solidFill>
          <a:srgbClr val="007075"/>
        </a:solidFill>
      </dgm:spPr>
      <dgm:t>
        <a:bodyPr/>
        <a:lstStyle/>
        <a:p>
          <a:pPr rtl="0">
            <a:lnSpc>
              <a:spcPct val="150000"/>
            </a:lnSpc>
          </a:pPr>
          <a:r>
            <a:rPr lang="nb-NO" noProof="0"/>
            <a:t>Verschiedene Materialien können vergast werden</a:t>
          </a:r>
        </a:p>
      </dgm:t>
    </dgm:pt>
    <dgm:pt modelId="{3BDF6689-A98D-E341-A4F1-F73B6C5D3C6D}" type="parTrans" cxnId="{D7927DF3-41F4-CE4B-B29D-E42DE5B32762}">
      <dgm:prSet/>
      <dgm:spPr/>
      <dgm:t>
        <a:bodyPr/>
        <a:lstStyle/>
        <a:p>
          <a:pPr>
            <a:lnSpc>
              <a:spcPct val="150000"/>
            </a:lnSpc>
          </a:pPr>
          <a:endParaRPr lang="nb-NO" noProof="0"/>
        </a:p>
      </dgm:t>
    </dgm:pt>
    <dgm:pt modelId="{3EA8E744-9008-064B-8246-D5B5B875AAEF}" type="sibTrans" cxnId="{D7927DF3-41F4-CE4B-B29D-E42DE5B32762}">
      <dgm:prSet/>
      <dgm:spPr/>
      <dgm:t>
        <a:bodyPr/>
        <a:lstStyle/>
        <a:p>
          <a:pPr>
            <a:lnSpc>
              <a:spcPct val="150000"/>
            </a:lnSpc>
          </a:pPr>
          <a:endParaRPr lang="nb-NO" noProof="0"/>
        </a:p>
      </dgm:t>
    </dgm:pt>
    <dgm:pt modelId="{401FD906-A487-4F46-970B-6BB41C4B247B}">
      <dgm:prSet phldr="0"/>
      <dgm:spPr/>
      <dgm:t>
        <a:bodyPr/>
        <a:lstStyle/>
        <a:p>
          <a:pPr rtl="0"/>
          <a:r>
            <a:rPr lang="nb-NO" noProof="0">
              <a:latin typeface="Calibri Light" panose="020F0302020204030204"/>
            </a:rPr>
            <a:t>Erhitzt bei </a:t>
          </a:r>
          <a:r>
            <a:rPr lang="nb-NO" noProof="0"/>
            <a:t>800-1000</a:t>
          </a:r>
          <a:r>
            <a:rPr lang="nb-NO" b="0" i="0" noProof="0"/>
            <a:t>°</a:t>
          </a:r>
          <a:r>
            <a:rPr lang="nb-NO" b="0" noProof="0"/>
            <a:t>C</a:t>
          </a:r>
          <a:endParaRPr lang="en-US"/>
        </a:p>
      </dgm:t>
    </dgm:pt>
    <dgm:pt modelId="{55C6A5D3-D7E9-4BFA-8004-C74C6E6BA859}" type="parTrans" cxnId="{07B8CDBF-22EC-43CC-A2A8-427F05446F0B}">
      <dgm:prSet/>
      <dgm:spPr/>
    </dgm:pt>
    <dgm:pt modelId="{CC0840D3-6682-48BF-A81C-4FD3DC0154B1}" type="sibTrans" cxnId="{07B8CDBF-22EC-43CC-A2A8-427F05446F0B}">
      <dgm:prSet/>
      <dgm:spPr/>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46D7C07-3219-4838-AA9E-2BA999084B2C}" type="pres">
      <dgm:prSet presAssocID="{401FD906-A487-4F46-970B-6BB41C4B247B}" presName="node" presStyleLbl="node1" presStyleIdx="2" presStyleCnt="5">
        <dgm:presLayoutVars>
          <dgm:bulletEnabled val="1"/>
        </dgm:presLayoutVars>
      </dgm:prSet>
      <dgm:spPr/>
    </dgm:pt>
    <dgm:pt modelId="{80DDF0AE-DEE8-4E0B-B903-AB44A4E125D2}" type="pres">
      <dgm:prSet presAssocID="{CC0840D3-6682-48BF-A81C-4FD3DC0154B1}"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A5F3D938-AAD4-E341-8645-93A343CFB5CD}" srcId="{32D3EC63-7DB9-E24A-8DB1-EAD99B1DE9D7}" destId="{ED8D370B-1970-EB42-9DFE-ABED82060988}" srcOrd="1" destOrd="0" parTransId="{9A515FA6-F51B-8548-B4E8-EDF0C0DA1F8E}" sibTransId="{CA9A39FB-1449-984D-BBA2-AB82959B5EFE}"/>
    <dgm:cxn modelId="{4889C05E-F3B0-4749-BD40-86B6DB71086F}" type="presOf" srcId="{67AEB266-F7D3-6F4B-A6D4-B3C59B2EFE4C}" destId="{F4EAB9BF-2CC1-F742-A55B-0E01CF4DFA5A}" srcOrd="0" destOrd="0" presId="urn:microsoft.com/office/officeart/2005/8/layout/default"/>
    <dgm:cxn modelId="{1337287A-2BD5-A647-B1BD-BA5FEF18721D}" srcId="{32D3EC63-7DB9-E24A-8DB1-EAD99B1DE9D7}" destId="{563500C3-10AD-6E47-A735-C87ED86E1BA8}" srcOrd="0" destOrd="0" parTransId="{B045BF6B-99F5-CE47-8BE8-C70C4846FE4D}" sibTransId="{56F75317-E3CC-914A-A144-F282582E18C5}"/>
    <dgm:cxn modelId="{C51DBD7A-E574-45AE-831A-242095482B3F}" type="presOf" srcId="{ED8D370B-1970-EB42-9DFE-ABED82060988}" destId="{5F83452B-7703-424B-B03A-4E950DFCC0DD}"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07B8CDBF-22EC-43CC-A2A8-427F05446F0B}" srcId="{32D3EC63-7DB9-E24A-8DB1-EAD99B1DE9D7}" destId="{401FD906-A487-4F46-970B-6BB41C4B247B}" srcOrd="2" destOrd="0" parTransId="{55C6A5D3-D7E9-4BFA-8004-C74C6E6BA859}" sibTransId="{CC0840D3-6682-48BF-A81C-4FD3DC0154B1}"/>
    <dgm:cxn modelId="{6C6C49C6-5F37-459E-9091-9EC1A313C2C1}" type="presOf" srcId="{401FD906-A487-4F46-970B-6BB41C4B247B}" destId="{C46D7C07-3219-4838-AA9E-2BA999084B2C}" srcOrd="0" destOrd="0" presId="urn:microsoft.com/office/officeart/2005/8/layout/default"/>
    <dgm:cxn modelId="{916698CD-E8C3-42B1-9D25-53EA5E393768}" type="presOf" srcId="{38EF36BC-2390-7346-8C74-7580457FD685}" destId="{95E2BA79-D2F4-2146-877A-5B36D758575A}" srcOrd="0" destOrd="0" presId="urn:microsoft.com/office/officeart/2005/8/layout/default"/>
    <dgm:cxn modelId="{288CF3D8-3F87-4584-9F1E-FE1E32270241}" type="presOf" srcId="{563500C3-10AD-6E47-A735-C87ED86E1BA8}" destId="{A04FB496-AD0D-0444-98D1-B38DF2A43EE0}"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C4490539-6036-4FD8-B2F2-765963B51CF6}" type="presParOf" srcId="{F92E8AC9-424E-C749-8C22-92589DB9E06E}" destId="{A04FB496-AD0D-0444-98D1-B38DF2A43EE0}" srcOrd="0" destOrd="0" presId="urn:microsoft.com/office/officeart/2005/8/layout/default"/>
    <dgm:cxn modelId="{D928F87F-F97C-4FB6-8E46-42045EA9DC86}" type="presParOf" srcId="{F92E8AC9-424E-C749-8C22-92589DB9E06E}" destId="{94F471AD-3B9A-654E-8546-0D3F2C714500}" srcOrd="1" destOrd="0" presId="urn:microsoft.com/office/officeart/2005/8/layout/default"/>
    <dgm:cxn modelId="{C18C1CCE-AFD4-4C1D-83D0-6A0AE768A334}" type="presParOf" srcId="{F92E8AC9-424E-C749-8C22-92589DB9E06E}" destId="{5F83452B-7703-424B-B03A-4E950DFCC0DD}" srcOrd="2" destOrd="0" presId="urn:microsoft.com/office/officeart/2005/8/layout/default"/>
    <dgm:cxn modelId="{D9BB97A1-CCC6-43D0-914E-BCB19DC46B56}" type="presParOf" srcId="{F92E8AC9-424E-C749-8C22-92589DB9E06E}" destId="{F80496FE-EF59-214A-8A3E-3E91114172B6}" srcOrd="3" destOrd="0" presId="urn:microsoft.com/office/officeart/2005/8/layout/default"/>
    <dgm:cxn modelId="{F4BCFC80-4889-4C06-B765-C6510A7CB86A}" type="presParOf" srcId="{F92E8AC9-424E-C749-8C22-92589DB9E06E}" destId="{C46D7C07-3219-4838-AA9E-2BA999084B2C}" srcOrd="4" destOrd="0" presId="urn:microsoft.com/office/officeart/2005/8/layout/default"/>
    <dgm:cxn modelId="{26A6F6CE-F184-4DDD-959B-85592840F0B9}" type="presParOf" srcId="{F92E8AC9-424E-C749-8C22-92589DB9E06E}" destId="{80DDF0AE-DEE8-4E0B-B903-AB44A4E125D2}" srcOrd="5" destOrd="0" presId="urn:microsoft.com/office/officeart/2005/8/layout/default"/>
    <dgm:cxn modelId="{D68705E9-D094-4224-AAC4-AE0205854AE9}" type="presParOf" srcId="{F92E8AC9-424E-C749-8C22-92589DB9E06E}" destId="{F4EAB9BF-2CC1-F742-A55B-0E01CF4DFA5A}" srcOrd="6" destOrd="0" presId="urn:microsoft.com/office/officeart/2005/8/layout/default"/>
    <dgm:cxn modelId="{A1B1CA37-7FDA-445A-9D24-D7EED8CB0FD5}" type="presParOf" srcId="{F92E8AC9-424E-C749-8C22-92589DB9E06E}" destId="{A14B6DEE-43A4-8D4A-9081-712E2293BEDD}" srcOrd="7" destOrd="0" presId="urn:microsoft.com/office/officeart/2005/8/layout/default"/>
    <dgm:cxn modelId="{E9913217-224A-4352-AD03-3EBFCA86A600}" type="presParOf" srcId="{F92E8AC9-424E-C749-8C22-92589DB9E06E}" destId="{95E2BA79-D2F4-2146-877A-5B36D758575A}"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rtl="0">
            <a:lnSpc>
              <a:spcPct val="150000"/>
            </a:lnSpc>
          </a:pPr>
          <a:r>
            <a:rPr lang="nb-NO" noProof="0">
              <a:solidFill>
                <a:srgbClr val="444444"/>
              </a:solidFill>
              <a:latin typeface="Calibri"/>
              <a:ea typeface="Calibri"/>
              <a:cs typeface="Calibri"/>
            </a:rPr>
            <a:t>Alte Technologie</a:t>
          </a:r>
          <a:endParaRPr lang="en-US" noProof="0">
            <a:solidFill>
              <a:srgbClr val="444444"/>
            </a:solidFill>
            <a:latin typeface="Calibri"/>
            <a:ea typeface="Calibri"/>
            <a:cs typeface="Calibri"/>
          </a:endParaRPr>
        </a:p>
      </dgm:t>
    </dgm:pt>
    <dgm:pt modelId="{B045BF6B-99F5-CE47-8BE8-C70C4846FE4D}" type="parTrans" cxnId="{1337287A-2BD5-A647-B1BD-BA5FEF18721D}">
      <dgm:prSet/>
      <dgm:spPr/>
      <dgm:t>
        <a:bodyPr/>
        <a:lstStyle/>
        <a:p>
          <a:pPr>
            <a:lnSpc>
              <a:spcPct val="150000"/>
            </a:lnSpc>
          </a:pPr>
          <a:endParaRPr lang="nb-NO" noProof="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a:solidFill>
              <a:srgbClr val="248587"/>
            </a:solidFill>
          </a:endParaRPr>
        </a:p>
      </dgm:t>
    </dgm:pt>
    <dgm:pt modelId="{ED8D370B-1970-EB42-9DFE-ABED82060988}">
      <dgm:prSet/>
      <dgm:spPr>
        <a:solidFill>
          <a:srgbClr val="007075"/>
        </a:solidFill>
        <a:ln>
          <a:solidFill>
            <a:srgbClr val="248587"/>
          </a:solidFill>
        </a:ln>
      </dgm:spPr>
      <dgm:t>
        <a:bodyPr/>
        <a:lstStyle/>
        <a:p>
          <a:pPr>
            <a:lnSpc>
              <a:spcPct val="150000"/>
            </a:lnSpc>
          </a:pPr>
          <a:r>
            <a:rPr lang="sv-SE" noProof="0">
              <a:solidFill>
                <a:srgbClr val="444444"/>
              </a:solidFill>
              <a:latin typeface="Calibri"/>
              <a:ea typeface="Calibri"/>
              <a:cs typeface="Calibri"/>
            </a:rPr>
            <a:t>Wandelt Kraftstoff in Gas um</a:t>
          </a:r>
        </a:p>
      </dgm:t>
    </dgm:pt>
    <dgm:pt modelId="{9A515FA6-F51B-8548-B4E8-EDF0C0DA1F8E}" type="parTrans" cxnId="{A5F3D938-AAD4-E341-8645-93A343CFB5CD}">
      <dgm:prSet/>
      <dgm:spPr/>
      <dgm:t>
        <a:bodyPr/>
        <a:lstStyle/>
        <a:p>
          <a:pPr>
            <a:lnSpc>
              <a:spcPct val="150000"/>
            </a:lnSpc>
          </a:pPr>
          <a:endParaRPr lang="nb-NO" noProof="0">
            <a:solidFill>
              <a:srgbClr val="248587"/>
            </a:solidFill>
          </a:endParaRPr>
        </a:p>
      </dgm:t>
    </dgm:pt>
    <dgm:pt modelId="{CA9A39FB-1449-984D-BBA2-AB82959B5EFE}" type="sibTrans" cxnId="{A5F3D938-AAD4-E341-8645-93A343CFB5CD}">
      <dgm:prSet/>
      <dgm:spPr/>
      <dgm:t>
        <a:bodyPr/>
        <a:lstStyle/>
        <a:p>
          <a:pPr>
            <a:lnSpc>
              <a:spcPct val="150000"/>
            </a:lnSpc>
          </a:pPr>
          <a:endParaRPr lang="nb-NO" noProof="0">
            <a:solidFill>
              <a:srgbClr val="248587"/>
            </a:solidFill>
          </a:endParaRPr>
        </a:p>
      </dgm:t>
    </dgm:pt>
    <dgm:pt modelId="{62EA4722-4A38-E64F-A3E0-2F5B308686D0}">
      <dgm:prSet/>
      <dgm:spPr>
        <a:solidFill>
          <a:srgbClr val="007075"/>
        </a:solidFill>
        <a:ln>
          <a:solidFill>
            <a:srgbClr val="248587"/>
          </a:solidFill>
        </a:ln>
      </dgm:spPr>
      <dgm:t>
        <a:bodyPr/>
        <a:lstStyle/>
        <a:p>
          <a:pPr>
            <a:lnSpc>
              <a:spcPct val="100000"/>
            </a:lnSpc>
          </a:pPr>
          <a:r>
            <a:rPr lang="nb-NO" noProof="0" err="1">
              <a:solidFill>
                <a:srgbClr val="444444"/>
              </a:solidFill>
              <a:latin typeface="Calibri"/>
              <a:ea typeface="Calibri"/>
              <a:cs typeface="Calibri"/>
            </a:rPr>
            <a:t>Erhitzt</a:t>
          </a:r>
          <a:r>
            <a:rPr lang="nb-NO" noProof="0">
              <a:solidFill>
                <a:srgbClr val="444444"/>
              </a:solidFill>
              <a:latin typeface="Calibri"/>
              <a:ea typeface="Calibri"/>
              <a:cs typeface="Calibri"/>
            </a:rPr>
            <a:t> </a:t>
          </a:r>
          <a:r>
            <a:rPr lang="nb-NO" noProof="0" err="1">
              <a:solidFill>
                <a:srgbClr val="444444"/>
              </a:solidFill>
              <a:latin typeface="Calibri"/>
              <a:ea typeface="Calibri"/>
              <a:cs typeface="Calibri"/>
            </a:rPr>
            <a:t>bei</a:t>
          </a:r>
          <a:r>
            <a:rPr lang="nb-NO" noProof="0">
              <a:solidFill>
                <a:srgbClr val="444444"/>
              </a:solidFill>
              <a:latin typeface="Calibri"/>
              <a:ea typeface="Calibri"/>
              <a:cs typeface="Calibri"/>
            </a:rPr>
            <a:t> 800-1000</a:t>
          </a:r>
          <a:r>
            <a:rPr lang="nb-NO" b="0" i="0" noProof="0">
              <a:solidFill>
                <a:srgbClr val="444444"/>
              </a:solidFill>
              <a:latin typeface="Calibri"/>
              <a:ea typeface="Calibri"/>
              <a:cs typeface="Calibri"/>
            </a:rPr>
            <a:t>°</a:t>
          </a:r>
          <a:r>
            <a:rPr lang="nb-NO" b="0" noProof="0">
              <a:solidFill>
                <a:srgbClr val="444444"/>
              </a:solidFill>
              <a:latin typeface="Calibri"/>
              <a:ea typeface="Calibri"/>
              <a:cs typeface="Calibri"/>
            </a:rPr>
            <a:t>C</a:t>
          </a:r>
          <a:endParaRPr lang="en-US" noProof="0">
            <a:solidFill>
              <a:srgbClr val="444444"/>
            </a:solidFill>
            <a:latin typeface="Calibri"/>
            <a:ea typeface="Calibri"/>
            <a:cs typeface="Calibri"/>
          </a:endParaRPr>
        </a:p>
      </dgm:t>
    </dgm:pt>
    <dgm:pt modelId="{B3076F00-34B0-6640-8B3D-5AB21CCF9F87}" type="parTrans" cxnId="{8367EA79-17C9-8F43-9793-5D362A35F47B}">
      <dgm:prSet/>
      <dgm:spPr/>
      <dgm:t>
        <a:bodyPr/>
        <a:lstStyle/>
        <a:p>
          <a:pPr>
            <a:lnSpc>
              <a:spcPct val="150000"/>
            </a:lnSpc>
          </a:pPr>
          <a:endParaRPr lang="nb-NO" noProof="0">
            <a:solidFill>
              <a:srgbClr val="248587"/>
            </a:solidFill>
          </a:endParaRPr>
        </a:p>
      </dgm:t>
    </dgm:pt>
    <dgm:pt modelId="{F2901D71-F544-7245-B323-F1436969208A}" type="sibTrans" cxnId="{8367EA79-17C9-8F43-9793-5D362A35F47B}">
      <dgm:prSet/>
      <dgm:spPr/>
      <dgm:t>
        <a:bodyPr/>
        <a:lstStyle/>
        <a:p>
          <a:pPr>
            <a:lnSpc>
              <a:spcPct val="150000"/>
            </a:lnSpc>
          </a:pPr>
          <a:endParaRPr lang="nb-NO" noProof="0">
            <a:solidFill>
              <a:srgbClr val="248587"/>
            </a:solidFill>
          </a:endParaRPr>
        </a:p>
      </dgm:t>
    </dgm:pt>
    <dgm:pt modelId="{67AEB266-F7D3-6F4B-A6D4-B3C59B2EFE4C}">
      <dgm:prSet/>
      <dgm:spPr>
        <a:solidFill>
          <a:srgbClr val="007075"/>
        </a:solidFill>
        <a:ln>
          <a:solidFill>
            <a:srgbClr val="248587"/>
          </a:solidFill>
        </a:ln>
      </dgm:spPr>
      <dgm:t>
        <a:bodyPr/>
        <a:lstStyle/>
        <a:p>
          <a:pPr>
            <a:lnSpc>
              <a:spcPct val="150000"/>
            </a:lnSpc>
          </a:pPr>
          <a:r>
            <a:rPr lang="sv-SE" noProof="0" err="1">
              <a:solidFill>
                <a:srgbClr val="444444"/>
              </a:solidFill>
              <a:latin typeface="Calibri"/>
              <a:ea typeface="Calibri"/>
              <a:cs typeface="Calibri"/>
            </a:rPr>
            <a:t>Bildung</a:t>
          </a:r>
          <a:r>
            <a:rPr lang="sv-SE" noProof="0">
              <a:solidFill>
                <a:srgbClr val="444444"/>
              </a:solidFill>
              <a:latin typeface="Calibri"/>
              <a:ea typeface="Calibri"/>
              <a:cs typeface="Calibri"/>
            </a:rPr>
            <a:t> von Synthesegas</a:t>
          </a:r>
          <a:endParaRPr lang="en-US" noProof="0">
            <a:solidFill>
              <a:srgbClr val="444444"/>
            </a:solidFill>
            <a:latin typeface="Calibri"/>
            <a:ea typeface="Calibri"/>
            <a:cs typeface="Calibri"/>
          </a:endParaRPr>
        </a:p>
      </dgm:t>
    </dgm:pt>
    <dgm:pt modelId="{1A980C57-55DB-5242-B582-2A810E5DFE14}" type="parTrans" cxnId="{0874699F-C2FC-B64C-8913-F6B21B2F07C9}">
      <dgm:prSet/>
      <dgm:spPr/>
      <dgm:t>
        <a:bodyPr/>
        <a:lstStyle/>
        <a:p>
          <a:pPr>
            <a:lnSpc>
              <a:spcPct val="150000"/>
            </a:lnSpc>
          </a:pPr>
          <a:endParaRPr lang="nb-NO" noProof="0">
            <a:solidFill>
              <a:srgbClr val="248587"/>
            </a:solidFill>
          </a:endParaRPr>
        </a:p>
      </dgm:t>
    </dgm:pt>
    <dgm:pt modelId="{5DFC72F1-33F8-F442-A6D2-79E66F8AD5FC}" type="sibTrans" cxnId="{0874699F-C2FC-B64C-8913-F6B21B2F07C9}">
      <dgm:prSet/>
      <dgm:spPr/>
      <dgm:t>
        <a:bodyPr/>
        <a:lstStyle/>
        <a:p>
          <a:pPr>
            <a:lnSpc>
              <a:spcPct val="150000"/>
            </a:lnSpc>
          </a:pPr>
          <a:endParaRPr lang="nb-NO" noProof="0">
            <a:solidFill>
              <a:srgbClr val="248587"/>
            </a:solidFill>
          </a:endParaRPr>
        </a:p>
      </dgm:t>
    </dgm:pt>
    <dgm:pt modelId="{38EF36BC-2390-7346-8C74-7580457FD685}">
      <dgm:prSet/>
      <dgm:spPr>
        <a:solidFill>
          <a:srgbClr val="007075"/>
        </a:solidFill>
        <a:ln>
          <a:solidFill>
            <a:srgbClr val="248587"/>
          </a:solidFill>
        </a:ln>
      </dgm:spPr>
      <dgm:t>
        <a:bodyPr/>
        <a:lstStyle/>
        <a:p>
          <a:pPr>
            <a:lnSpc>
              <a:spcPct val="150000"/>
            </a:lnSpc>
          </a:pPr>
          <a:r>
            <a:rPr lang="nb-NO" noProof="0" err="1">
              <a:solidFill>
                <a:srgbClr val="444444"/>
              </a:solidFill>
              <a:latin typeface="Calibri"/>
              <a:ea typeface="Calibri"/>
              <a:cs typeface="Calibri"/>
            </a:rPr>
            <a:t>Verschiedene</a:t>
          </a:r>
          <a:r>
            <a:rPr lang="nb-NO" noProof="0">
              <a:solidFill>
                <a:srgbClr val="444444"/>
              </a:solidFill>
              <a:latin typeface="Calibri"/>
              <a:ea typeface="Calibri"/>
              <a:cs typeface="Calibri"/>
            </a:rPr>
            <a:t> </a:t>
          </a:r>
          <a:r>
            <a:rPr lang="nb-NO" noProof="0" err="1">
              <a:solidFill>
                <a:srgbClr val="444444"/>
              </a:solidFill>
              <a:latin typeface="Calibri"/>
              <a:ea typeface="Calibri"/>
              <a:cs typeface="Calibri"/>
            </a:rPr>
            <a:t>Materialien</a:t>
          </a:r>
          <a:r>
            <a:rPr lang="nb-NO" noProof="0">
              <a:solidFill>
                <a:srgbClr val="444444"/>
              </a:solidFill>
              <a:latin typeface="Calibri"/>
              <a:ea typeface="Calibri"/>
              <a:cs typeface="Calibri"/>
            </a:rPr>
            <a:t> </a:t>
          </a:r>
          <a:r>
            <a:rPr lang="nb-NO" noProof="0" err="1">
              <a:solidFill>
                <a:srgbClr val="444444"/>
              </a:solidFill>
              <a:latin typeface="Calibri"/>
              <a:ea typeface="Calibri"/>
              <a:cs typeface="Calibri"/>
            </a:rPr>
            <a:t>können</a:t>
          </a:r>
          <a:r>
            <a:rPr lang="nb-NO" noProof="0">
              <a:solidFill>
                <a:srgbClr val="444444"/>
              </a:solidFill>
              <a:latin typeface="Calibri"/>
              <a:ea typeface="Calibri"/>
              <a:cs typeface="Calibri"/>
            </a:rPr>
            <a:t> vergast werden</a:t>
          </a:r>
          <a:endParaRPr lang="nb-NO"/>
        </a:p>
      </dgm:t>
    </dgm:pt>
    <dgm:pt modelId="{3BDF6689-A98D-E341-A4F1-F73B6C5D3C6D}" type="parTrans" cxnId="{D7927DF3-41F4-CE4B-B29D-E42DE5B32762}">
      <dgm:prSet/>
      <dgm:spPr/>
      <dgm:t>
        <a:bodyPr/>
        <a:lstStyle/>
        <a:p>
          <a:pPr>
            <a:lnSpc>
              <a:spcPct val="150000"/>
            </a:lnSpc>
          </a:pPr>
          <a:endParaRPr lang="nb-NO" noProof="0">
            <a:solidFill>
              <a:srgbClr val="248587"/>
            </a:solidFill>
          </a:endParaRPr>
        </a:p>
      </dgm:t>
    </dgm:pt>
    <dgm:pt modelId="{3EA8E744-9008-064B-8246-D5B5B875AAEF}" type="sibTrans" cxnId="{D7927DF3-41F4-CE4B-B29D-E42DE5B32762}">
      <dgm:prSet/>
      <dgm:spPr/>
      <dgm:t>
        <a:bodyPr/>
        <a:lstStyle/>
        <a:p>
          <a:pPr>
            <a:lnSpc>
              <a:spcPct val="150000"/>
            </a:lnSpc>
          </a:pPr>
          <a:endParaRPr lang="nb-NO" noProof="0">
            <a:solidFill>
              <a:srgbClr val="248587"/>
            </a:solidFill>
          </a:endParaRPr>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2D3EC63-7DB9-E24A-8DB1-EAD99B1DE9D7}"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563500C3-10AD-6E47-A735-C87ED86E1BA8}">
      <dgm:prSet/>
      <dgm:spPr>
        <a:solidFill>
          <a:srgbClr val="007075"/>
        </a:solidFill>
        <a:ln>
          <a:solidFill>
            <a:srgbClr val="248587"/>
          </a:solidFill>
        </a:ln>
      </dgm:spPr>
      <dgm:t>
        <a:bodyPr/>
        <a:lstStyle/>
        <a:p>
          <a:pPr rtl="0">
            <a:lnSpc>
              <a:spcPct val="150000"/>
            </a:lnSpc>
          </a:pPr>
          <a:r>
            <a:rPr lang="nb-NO" noProof="0">
              <a:solidFill>
                <a:srgbClr val="444444"/>
              </a:solidFill>
              <a:latin typeface="Calibri"/>
              <a:ea typeface="Calibri"/>
              <a:cs typeface="Calibri"/>
            </a:rPr>
            <a:t>Alte Technologie</a:t>
          </a:r>
          <a:endParaRPr lang="en-US" noProof="0">
            <a:solidFill>
              <a:srgbClr val="444444"/>
            </a:solidFill>
            <a:latin typeface="Calibri"/>
            <a:ea typeface="Calibri"/>
            <a:cs typeface="Calibri"/>
          </a:endParaRPr>
        </a:p>
      </dgm:t>
    </dgm:pt>
    <dgm:pt modelId="{B045BF6B-99F5-CE47-8BE8-C70C4846FE4D}" type="parTrans" cxnId="{1337287A-2BD5-A647-B1BD-BA5FEF18721D}">
      <dgm:prSet/>
      <dgm:spPr/>
      <dgm:t>
        <a:bodyPr/>
        <a:lstStyle/>
        <a:p>
          <a:pPr>
            <a:lnSpc>
              <a:spcPct val="150000"/>
            </a:lnSpc>
          </a:pPr>
          <a:endParaRPr lang="nb-NO" noProof="0">
            <a:solidFill>
              <a:srgbClr val="248587"/>
            </a:solidFill>
          </a:endParaRPr>
        </a:p>
      </dgm:t>
    </dgm:pt>
    <dgm:pt modelId="{56F75317-E3CC-914A-A144-F282582E18C5}" type="sibTrans" cxnId="{1337287A-2BD5-A647-B1BD-BA5FEF18721D}">
      <dgm:prSet/>
      <dgm:spPr/>
      <dgm:t>
        <a:bodyPr/>
        <a:lstStyle/>
        <a:p>
          <a:pPr>
            <a:lnSpc>
              <a:spcPct val="150000"/>
            </a:lnSpc>
          </a:pPr>
          <a:endParaRPr lang="nb-NO" noProof="0">
            <a:solidFill>
              <a:srgbClr val="248587"/>
            </a:solidFill>
          </a:endParaRPr>
        </a:p>
      </dgm:t>
    </dgm:pt>
    <dgm:pt modelId="{ED8D370B-1970-EB42-9DFE-ABED82060988}">
      <dgm:prSet/>
      <dgm:spPr>
        <a:solidFill>
          <a:srgbClr val="007075"/>
        </a:solidFill>
        <a:ln>
          <a:solidFill>
            <a:srgbClr val="248587"/>
          </a:solidFill>
        </a:ln>
      </dgm:spPr>
      <dgm:t>
        <a:bodyPr/>
        <a:lstStyle/>
        <a:p>
          <a:pPr>
            <a:lnSpc>
              <a:spcPct val="150000"/>
            </a:lnSpc>
          </a:pPr>
          <a:r>
            <a:rPr lang="sv-SE" noProof="0" err="1">
              <a:solidFill>
                <a:srgbClr val="444444"/>
              </a:solidFill>
              <a:latin typeface="Calibri"/>
              <a:ea typeface="Calibri"/>
              <a:cs typeface="Calibri"/>
            </a:rPr>
            <a:t>Wandelt</a:t>
          </a:r>
          <a:r>
            <a:rPr lang="sv-SE" noProof="0">
              <a:solidFill>
                <a:srgbClr val="444444"/>
              </a:solidFill>
              <a:latin typeface="Calibri"/>
              <a:ea typeface="Calibri"/>
              <a:cs typeface="Calibri"/>
            </a:rPr>
            <a:t> Kraftstoff in Gas </a:t>
          </a:r>
          <a:r>
            <a:rPr lang="sv-SE" noProof="0" err="1">
              <a:solidFill>
                <a:srgbClr val="444444"/>
              </a:solidFill>
              <a:latin typeface="Calibri"/>
              <a:ea typeface="Calibri"/>
              <a:cs typeface="Calibri"/>
            </a:rPr>
            <a:t>um</a:t>
          </a:r>
        </a:p>
      </dgm:t>
    </dgm:pt>
    <dgm:pt modelId="{9A515FA6-F51B-8548-B4E8-EDF0C0DA1F8E}" type="parTrans" cxnId="{A5F3D938-AAD4-E341-8645-93A343CFB5CD}">
      <dgm:prSet/>
      <dgm:spPr/>
      <dgm:t>
        <a:bodyPr/>
        <a:lstStyle/>
        <a:p>
          <a:pPr>
            <a:lnSpc>
              <a:spcPct val="150000"/>
            </a:lnSpc>
          </a:pPr>
          <a:endParaRPr lang="nb-NO" noProof="0">
            <a:solidFill>
              <a:srgbClr val="248587"/>
            </a:solidFill>
          </a:endParaRPr>
        </a:p>
      </dgm:t>
    </dgm:pt>
    <dgm:pt modelId="{CA9A39FB-1449-984D-BBA2-AB82959B5EFE}" type="sibTrans" cxnId="{A5F3D938-AAD4-E341-8645-93A343CFB5CD}">
      <dgm:prSet/>
      <dgm:spPr/>
      <dgm:t>
        <a:bodyPr/>
        <a:lstStyle/>
        <a:p>
          <a:pPr>
            <a:lnSpc>
              <a:spcPct val="150000"/>
            </a:lnSpc>
          </a:pPr>
          <a:endParaRPr lang="nb-NO" noProof="0">
            <a:solidFill>
              <a:srgbClr val="248587"/>
            </a:solidFill>
          </a:endParaRPr>
        </a:p>
      </dgm:t>
    </dgm:pt>
    <dgm:pt modelId="{62EA4722-4A38-E64F-A3E0-2F5B308686D0}">
      <dgm:prSet/>
      <dgm:spPr>
        <a:solidFill>
          <a:srgbClr val="007075"/>
        </a:solidFill>
        <a:ln>
          <a:solidFill>
            <a:srgbClr val="248587"/>
          </a:solidFill>
        </a:ln>
      </dgm:spPr>
      <dgm:t>
        <a:bodyPr/>
        <a:lstStyle/>
        <a:p>
          <a:pPr>
            <a:lnSpc>
              <a:spcPct val="100000"/>
            </a:lnSpc>
          </a:pPr>
          <a:r>
            <a:rPr lang="nb-NO" noProof="0" err="1">
              <a:solidFill>
                <a:srgbClr val="444444"/>
              </a:solidFill>
              <a:latin typeface="Calibri"/>
              <a:ea typeface="Calibri"/>
              <a:cs typeface="Calibri"/>
            </a:rPr>
            <a:t>Erhitzt</a:t>
          </a:r>
          <a:r>
            <a:rPr lang="nb-NO" noProof="0">
              <a:solidFill>
                <a:srgbClr val="444444"/>
              </a:solidFill>
              <a:latin typeface="Calibri"/>
              <a:ea typeface="Calibri"/>
              <a:cs typeface="Calibri"/>
            </a:rPr>
            <a:t> </a:t>
          </a:r>
          <a:r>
            <a:rPr lang="nb-NO" noProof="0" err="1">
              <a:solidFill>
                <a:srgbClr val="444444"/>
              </a:solidFill>
              <a:latin typeface="Calibri"/>
              <a:ea typeface="Calibri"/>
              <a:cs typeface="Calibri"/>
            </a:rPr>
            <a:t>bei</a:t>
          </a:r>
          <a:r>
            <a:rPr lang="nb-NO" noProof="0">
              <a:solidFill>
                <a:srgbClr val="444444"/>
              </a:solidFill>
              <a:latin typeface="Calibri"/>
              <a:ea typeface="Calibri"/>
              <a:cs typeface="Calibri"/>
            </a:rPr>
            <a:t> 800-1000</a:t>
          </a:r>
          <a:r>
            <a:rPr lang="nb-NO" b="0" i="0" noProof="0">
              <a:solidFill>
                <a:srgbClr val="444444"/>
              </a:solidFill>
              <a:latin typeface="Calibri"/>
              <a:ea typeface="Calibri"/>
              <a:cs typeface="Calibri"/>
            </a:rPr>
            <a:t>°</a:t>
          </a:r>
          <a:r>
            <a:rPr lang="nb-NO" b="0" noProof="0">
              <a:solidFill>
                <a:srgbClr val="444444"/>
              </a:solidFill>
              <a:latin typeface="Calibri"/>
              <a:ea typeface="Calibri"/>
              <a:cs typeface="Calibri"/>
            </a:rPr>
            <a:t>C</a:t>
          </a:r>
          <a:endParaRPr lang="en-US" noProof="0">
            <a:solidFill>
              <a:srgbClr val="444444"/>
            </a:solidFill>
            <a:latin typeface="Calibri"/>
            <a:ea typeface="Calibri"/>
            <a:cs typeface="Calibri"/>
          </a:endParaRPr>
        </a:p>
      </dgm:t>
    </dgm:pt>
    <dgm:pt modelId="{B3076F00-34B0-6640-8B3D-5AB21CCF9F87}" type="parTrans" cxnId="{8367EA79-17C9-8F43-9793-5D362A35F47B}">
      <dgm:prSet/>
      <dgm:spPr/>
      <dgm:t>
        <a:bodyPr/>
        <a:lstStyle/>
        <a:p>
          <a:pPr>
            <a:lnSpc>
              <a:spcPct val="150000"/>
            </a:lnSpc>
          </a:pPr>
          <a:endParaRPr lang="nb-NO" noProof="0">
            <a:solidFill>
              <a:srgbClr val="248587"/>
            </a:solidFill>
          </a:endParaRPr>
        </a:p>
      </dgm:t>
    </dgm:pt>
    <dgm:pt modelId="{F2901D71-F544-7245-B323-F1436969208A}" type="sibTrans" cxnId="{8367EA79-17C9-8F43-9793-5D362A35F47B}">
      <dgm:prSet/>
      <dgm:spPr/>
      <dgm:t>
        <a:bodyPr/>
        <a:lstStyle/>
        <a:p>
          <a:pPr>
            <a:lnSpc>
              <a:spcPct val="150000"/>
            </a:lnSpc>
          </a:pPr>
          <a:endParaRPr lang="nb-NO" noProof="0">
            <a:solidFill>
              <a:srgbClr val="248587"/>
            </a:solidFill>
          </a:endParaRPr>
        </a:p>
      </dgm:t>
    </dgm:pt>
    <dgm:pt modelId="{67AEB266-F7D3-6F4B-A6D4-B3C59B2EFE4C}">
      <dgm:prSet/>
      <dgm:spPr>
        <a:solidFill>
          <a:srgbClr val="007075"/>
        </a:solidFill>
        <a:ln>
          <a:solidFill>
            <a:srgbClr val="248587"/>
          </a:solidFill>
        </a:ln>
      </dgm:spPr>
      <dgm:t>
        <a:bodyPr/>
        <a:lstStyle/>
        <a:p>
          <a:pPr>
            <a:lnSpc>
              <a:spcPct val="150000"/>
            </a:lnSpc>
          </a:pPr>
          <a:r>
            <a:rPr lang="sv-SE" noProof="0" err="1">
              <a:solidFill>
                <a:srgbClr val="444444"/>
              </a:solidFill>
              <a:latin typeface="Calibri"/>
              <a:ea typeface="Calibri"/>
              <a:cs typeface="Calibri"/>
            </a:rPr>
            <a:t>Bildung</a:t>
          </a:r>
          <a:r>
            <a:rPr lang="sv-SE" noProof="0">
              <a:solidFill>
                <a:srgbClr val="444444"/>
              </a:solidFill>
              <a:latin typeface="Calibri"/>
              <a:ea typeface="Calibri"/>
              <a:cs typeface="Calibri"/>
            </a:rPr>
            <a:t> von Synthesegas</a:t>
          </a:r>
          <a:endParaRPr lang="en-US" noProof="0">
            <a:solidFill>
              <a:srgbClr val="444444"/>
            </a:solidFill>
            <a:latin typeface="Calibri"/>
            <a:ea typeface="Calibri"/>
            <a:cs typeface="Calibri"/>
          </a:endParaRPr>
        </a:p>
      </dgm:t>
    </dgm:pt>
    <dgm:pt modelId="{1A980C57-55DB-5242-B582-2A810E5DFE14}" type="parTrans" cxnId="{0874699F-C2FC-B64C-8913-F6B21B2F07C9}">
      <dgm:prSet/>
      <dgm:spPr/>
      <dgm:t>
        <a:bodyPr/>
        <a:lstStyle/>
        <a:p>
          <a:pPr>
            <a:lnSpc>
              <a:spcPct val="150000"/>
            </a:lnSpc>
          </a:pPr>
          <a:endParaRPr lang="nb-NO" noProof="0">
            <a:solidFill>
              <a:srgbClr val="248587"/>
            </a:solidFill>
          </a:endParaRPr>
        </a:p>
      </dgm:t>
    </dgm:pt>
    <dgm:pt modelId="{5DFC72F1-33F8-F442-A6D2-79E66F8AD5FC}" type="sibTrans" cxnId="{0874699F-C2FC-B64C-8913-F6B21B2F07C9}">
      <dgm:prSet/>
      <dgm:spPr/>
      <dgm:t>
        <a:bodyPr/>
        <a:lstStyle/>
        <a:p>
          <a:pPr>
            <a:lnSpc>
              <a:spcPct val="150000"/>
            </a:lnSpc>
          </a:pPr>
          <a:endParaRPr lang="nb-NO" noProof="0">
            <a:solidFill>
              <a:srgbClr val="248587"/>
            </a:solidFill>
          </a:endParaRPr>
        </a:p>
      </dgm:t>
    </dgm:pt>
    <dgm:pt modelId="{38EF36BC-2390-7346-8C74-7580457FD685}">
      <dgm:prSet/>
      <dgm:spPr>
        <a:solidFill>
          <a:srgbClr val="007075"/>
        </a:solidFill>
        <a:ln>
          <a:solidFill>
            <a:srgbClr val="248587"/>
          </a:solidFill>
        </a:ln>
      </dgm:spPr>
      <dgm:t>
        <a:bodyPr/>
        <a:lstStyle/>
        <a:p>
          <a:pPr>
            <a:lnSpc>
              <a:spcPct val="150000"/>
            </a:lnSpc>
          </a:pPr>
          <a:r>
            <a:rPr lang="nb-NO" noProof="0" err="1">
              <a:solidFill>
                <a:srgbClr val="444444"/>
              </a:solidFill>
              <a:latin typeface="Calibri"/>
              <a:ea typeface="Calibri"/>
              <a:cs typeface="Calibri"/>
            </a:rPr>
            <a:t>Verschiedene</a:t>
          </a:r>
          <a:r>
            <a:rPr lang="nb-NO" noProof="0">
              <a:solidFill>
                <a:srgbClr val="444444"/>
              </a:solidFill>
              <a:latin typeface="Calibri"/>
              <a:ea typeface="Calibri"/>
              <a:cs typeface="Calibri"/>
            </a:rPr>
            <a:t> </a:t>
          </a:r>
          <a:r>
            <a:rPr lang="nb-NO" noProof="0" err="1">
              <a:solidFill>
                <a:srgbClr val="444444"/>
              </a:solidFill>
              <a:latin typeface="Calibri"/>
              <a:ea typeface="Calibri"/>
              <a:cs typeface="Calibri"/>
            </a:rPr>
            <a:t>Materialien</a:t>
          </a:r>
          <a:r>
            <a:rPr lang="nb-NO" noProof="0">
              <a:solidFill>
                <a:srgbClr val="444444"/>
              </a:solidFill>
              <a:latin typeface="Calibri"/>
              <a:ea typeface="Calibri"/>
              <a:cs typeface="Calibri"/>
            </a:rPr>
            <a:t> </a:t>
          </a:r>
          <a:r>
            <a:rPr lang="nb-NO" noProof="0" err="1">
              <a:solidFill>
                <a:srgbClr val="444444"/>
              </a:solidFill>
              <a:latin typeface="Calibri"/>
              <a:ea typeface="Calibri"/>
              <a:cs typeface="Calibri"/>
            </a:rPr>
            <a:t>können</a:t>
          </a:r>
          <a:r>
            <a:rPr lang="nb-NO" noProof="0">
              <a:solidFill>
                <a:srgbClr val="444444"/>
              </a:solidFill>
              <a:latin typeface="Calibri"/>
              <a:ea typeface="Calibri"/>
              <a:cs typeface="Calibri"/>
            </a:rPr>
            <a:t> vergast werden</a:t>
          </a:r>
          <a:endParaRPr lang="nb-NO"/>
        </a:p>
      </dgm:t>
    </dgm:pt>
    <dgm:pt modelId="{3BDF6689-A98D-E341-A4F1-F73B6C5D3C6D}" type="parTrans" cxnId="{D7927DF3-41F4-CE4B-B29D-E42DE5B32762}">
      <dgm:prSet/>
      <dgm:spPr/>
      <dgm:t>
        <a:bodyPr/>
        <a:lstStyle/>
        <a:p>
          <a:pPr>
            <a:lnSpc>
              <a:spcPct val="150000"/>
            </a:lnSpc>
          </a:pPr>
          <a:endParaRPr lang="nb-NO" noProof="0">
            <a:solidFill>
              <a:srgbClr val="248587"/>
            </a:solidFill>
          </a:endParaRPr>
        </a:p>
      </dgm:t>
    </dgm:pt>
    <dgm:pt modelId="{3EA8E744-9008-064B-8246-D5B5B875AAEF}" type="sibTrans" cxnId="{D7927DF3-41F4-CE4B-B29D-E42DE5B32762}">
      <dgm:prSet/>
      <dgm:spPr/>
      <dgm:t>
        <a:bodyPr/>
        <a:lstStyle/>
        <a:p>
          <a:pPr>
            <a:lnSpc>
              <a:spcPct val="150000"/>
            </a:lnSpc>
          </a:pPr>
          <a:endParaRPr lang="nb-NO" noProof="0">
            <a:solidFill>
              <a:srgbClr val="248587"/>
            </a:solidFill>
          </a:endParaRPr>
        </a:p>
      </dgm:t>
    </dgm:pt>
    <dgm:pt modelId="{F92E8AC9-424E-C749-8C22-92589DB9E06E}" type="pres">
      <dgm:prSet presAssocID="{32D3EC63-7DB9-E24A-8DB1-EAD99B1DE9D7}" presName="diagram" presStyleCnt="0">
        <dgm:presLayoutVars>
          <dgm:dir/>
          <dgm:resizeHandles val="exact"/>
        </dgm:presLayoutVars>
      </dgm:prSet>
      <dgm:spPr/>
    </dgm:pt>
    <dgm:pt modelId="{A04FB496-AD0D-0444-98D1-B38DF2A43EE0}" type="pres">
      <dgm:prSet presAssocID="{563500C3-10AD-6E47-A735-C87ED86E1BA8}" presName="node" presStyleLbl="node1" presStyleIdx="0" presStyleCnt="5">
        <dgm:presLayoutVars>
          <dgm:bulletEnabled val="1"/>
        </dgm:presLayoutVars>
      </dgm:prSet>
      <dgm:spPr/>
    </dgm:pt>
    <dgm:pt modelId="{94F471AD-3B9A-654E-8546-0D3F2C714500}" type="pres">
      <dgm:prSet presAssocID="{56F75317-E3CC-914A-A144-F282582E18C5}" presName="sibTrans" presStyleCnt="0"/>
      <dgm:spPr/>
    </dgm:pt>
    <dgm:pt modelId="{5F83452B-7703-424B-B03A-4E950DFCC0DD}" type="pres">
      <dgm:prSet presAssocID="{ED8D370B-1970-EB42-9DFE-ABED82060988}" presName="node" presStyleLbl="node1" presStyleIdx="1" presStyleCnt="5">
        <dgm:presLayoutVars>
          <dgm:bulletEnabled val="1"/>
        </dgm:presLayoutVars>
      </dgm:prSet>
      <dgm:spPr/>
    </dgm:pt>
    <dgm:pt modelId="{F80496FE-EF59-214A-8A3E-3E91114172B6}" type="pres">
      <dgm:prSet presAssocID="{CA9A39FB-1449-984D-BBA2-AB82959B5EFE}" presName="sibTrans" presStyleCnt="0"/>
      <dgm:spPr/>
    </dgm:pt>
    <dgm:pt modelId="{C35936B2-7537-2041-AE6D-D49451AC53CA}" type="pres">
      <dgm:prSet presAssocID="{62EA4722-4A38-E64F-A3E0-2F5B308686D0}" presName="node" presStyleLbl="node1" presStyleIdx="2" presStyleCnt="5">
        <dgm:presLayoutVars>
          <dgm:bulletEnabled val="1"/>
        </dgm:presLayoutVars>
      </dgm:prSet>
      <dgm:spPr/>
    </dgm:pt>
    <dgm:pt modelId="{2D8CDBCF-5DA9-5D41-A633-89FBD72FF86C}" type="pres">
      <dgm:prSet presAssocID="{F2901D71-F544-7245-B323-F1436969208A}" presName="sibTrans" presStyleCnt="0"/>
      <dgm:spPr/>
    </dgm:pt>
    <dgm:pt modelId="{F4EAB9BF-2CC1-F742-A55B-0E01CF4DFA5A}" type="pres">
      <dgm:prSet presAssocID="{67AEB266-F7D3-6F4B-A6D4-B3C59B2EFE4C}" presName="node" presStyleLbl="node1" presStyleIdx="3" presStyleCnt="5">
        <dgm:presLayoutVars>
          <dgm:bulletEnabled val="1"/>
        </dgm:presLayoutVars>
      </dgm:prSet>
      <dgm:spPr/>
    </dgm:pt>
    <dgm:pt modelId="{A14B6DEE-43A4-8D4A-9081-712E2293BEDD}" type="pres">
      <dgm:prSet presAssocID="{5DFC72F1-33F8-F442-A6D2-79E66F8AD5FC}" presName="sibTrans" presStyleCnt="0"/>
      <dgm:spPr/>
    </dgm:pt>
    <dgm:pt modelId="{95E2BA79-D2F4-2146-877A-5B36D758575A}" type="pres">
      <dgm:prSet presAssocID="{38EF36BC-2390-7346-8C74-7580457FD685}" presName="node" presStyleLbl="node1" presStyleIdx="4" presStyleCnt="5">
        <dgm:presLayoutVars>
          <dgm:bulletEnabled val="1"/>
        </dgm:presLayoutVars>
      </dgm:prSet>
      <dgm:spPr/>
    </dgm:pt>
  </dgm:ptLst>
  <dgm:cxnLst>
    <dgm:cxn modelId="{8E767B2B-9EC4-C545-B767-AD82DC3D1A07}" type="presOf" srcId="{ED8D370B-1970-EB42-9DFE-ABED82060988}" destId="{5F83452B-7703-424B-B03A-4E950DFCC0DD}" srcOrd="0" destOrd="0" presId="urn:microsoft.com/office/officeart/2005/8/layout/default"/>
    <dgm:cxn modelId="{A5F3D938-AAD4-E341-8645-93A343CFB5CD}" srcId="{32D3EC63-7DB9-E24A-8DB1-EAD99B1DE9D7}" destId="{ED8D370B-1970-EB42-9DFE-ABED82060988}" srcOrd="1" destOrd="0" parTransId="{9A515FA6-F51B-8548-B4E8-EDF0C0DA1F8E}" sibTransId="{CA9A39FB-1449-984D-BBA2-AB82959B5EFE}"/>
    <dgm:cxn modelId="{39B37E6B-9F3E-FE48-9311-60C02019A730}" type="presOf" srcId="{67AEB266-F7D3-6F4B-A6D4-B3C59B2EFE4C}" destId="{F4EAB9BF-2CC1-F742-A55B-0E01CF4DFA5A}" srcOrd="0" destOrd="0" presId="urn:microsoft.com/office/officeart/2005/8/layout/default"/>
    <dgm:cxn modelId="{B3C61250-D934-FE4D-95F5-31A25BBDC77A}" type="presOf" srcId="{62EA4722-4A38-E64F-A3E0-2F5B308686D0}" destId="{C35936B2-7537-2041-AE6D-D49451AC53CA}" srcOrd="0" destOrd="0" presId="urn:microsoft.com/office/officeart/2005/8/layout/default"/>
    <dgm:cxn modelId="{8367EA79-17C9-8F43-9793-5D362A35F47B}" srcId="{32D3EC63-7DB9-E24A-8DB1-EAD99B1DE9D7}" destId="{62EA4722-4A38-E64F-A3E0-2F5B308686D0}" srcOrd="2" destOrd="0" parTransId="{B3076F00-34B0-6640-8B3D-5AB21CCF9F87}" sibTransId="{F2901D71-F544-7245-B323-F1436969208A}"/>
    <dgm:cxn modelId="{1337287A-2BD5-A647-B1BD-BA5FEF18721D}" srcId="{32D3EC63-7DB9-E24A-8DB1-EAD99B1DE9D7}" destId="{563500C3-10AD-6E47-A735-C87ED86E1BA8}" srcOrd="0" destOrd="0" parTransId="{B045BF6B-99F5-CE47-8BE8-C70C4846FE4D}" sibTransId="{56F75317-E3CC-914A-A144-F282582E18C5}"/>
    <dgm:cxn modelId="{48B7577F-C70B-6D47-A1F2-E1D4502C9F8E}" type="presOf" srcId="{563500C3-10AD-6E47-A735-C87ED86E1BA8}" destId="{A04FB496-AD0D-0444-98D1-B38DF2A43EE0}" srcOrd="0" destOrd="0" presId="urn:microsoft.com/office/officeart/2005/8/layout/default"/>
    <dgm:cxn modelId="{0874699F-C2FC-B64C-8913-F6B21B2F07C9}" srcId="{32D3EC63-7DB9-E24A-8DB1-EAD99B1DE9D7}" destId="{67AEB266-F7D3-6F4B-A6D4-B3C59B2EFE4C}" srcOrd="3" destOrd="0" parTransId="{1A980C57-55DB-5242-B582-2A810E5DFE14}" sibTransId="{5DFC72F1-33F8-F442-A6D2-79E66F8AD5FC}"/>
    <dgm:cxn modelId="{E16138A6-E6B0-8D41-B93E-41489C7EF600}" type="presOf" srcId="{38EF36BC-2390-7346-8C74-7580457FD685}" destId="{95E2BA79-D2F4-2146-877A-5B36D758575A}" srcOrd="0" destOrd="0" presId="urn:microsoft.com/office/officeart/2005/8/layout/default"/>
    <dgm:cxn modelId="{812773DB-42D1-934E-BE5A-760B958E7102}" type="presOf" srcId="{32D3EC63-7DB9-E24A-8DB1-EAD99B1DE9D7}" destId="{F92E8AC9-424E-C749-8C22-92589DB9E06E}" srcOrd="0" destOrd="0" presId="urn:microsoft.com/office/officeart/2005/8/layout/default"/>
    <dgm:cxn modelId="{D7927DF3-41F4-CE4B-B29D-E42DE5B32762}" srcId="{32D3EC63-7DB9-E24A-8DB1-EAD99B1DE9D7}" destId="{38EF36BC-2390-7346-8C74-7580457FD685}" srcOrd="4" destOrd="0" parTransId="{3BDF6689-A98D-E341-A4F1-F73B6C5D3C6D}" sibTransId="{3EA8E744-9008-064B-8246-D5B5B875AAEF}"/>
    <dgm:cxn modelId="{608A8B8A-AA4E-1A4A-9C43-B47D3CFFF22C}" type="presParOf" srcId="{F92E8AC9-424E-C749-8C22-92589DB9E06E}" destId="{A04FB496-AD0D-0444-98D1-B38DF2A43EE0}" srcOrd="0" destOrd="0" presId="urn:microsoft.com/office/officeart/2005/8/layout/default"/>
    <dgm:cxn modelId="{6AB52A07-FD17-664F-8871-E2DE7A9EDEEE}" type="presParOf" srcId="{F92E8AC9-424E-C749-8C22-92589DB9E06E}" destId="{94F471AD-3B9A-654E-8546-0D3F2C714500}" srcOrd="1" destOrd="0" presId="urn:microsoft.com/office/officeart/2005/8/layout/default"/>
    <dgm:cxn modelId="{ECE756D6-615F-1640-A601-30E1A7ACBF68}" type="presParOf" srcId="{F92E8AC9-424E-C749-8C22-92589DB9E06E}" destId="{5F83452B-7703-424B-B03A-4E950DFCC0DD}" srcOrd="2" destOrd="0" presId="urn:microsoft.com/office/officeart/2005/8/layout/default"/>
    <dgm:cxn modelId="{37FA84CC-A06E-5A44-A70E-6B47D5C10331}" type="presParOf" srcId="{F92E8AC9-424E-C749-8C22-92589DB9E06E}" destId="{F80496FE-EF59-214A-8A3E-3E91114172B6}" srcOrd="3" destOrd="0" presId="urn:microsoft.com/office/officeart/2005/8/layout/default"/>
    <dgm:cxn modelId="{42FA3518-CB15-0944-9103-A5C37F6861C9}" type="presParOf" srcId="{F92E8AC9-424E-C749-8C22-92589DB9E06E}" destId="{C35936B2-7537-2041-AE6D-D49451AC53CA}" srcOrd="4" destOrd="0" presId="urn:microsoft.com/office/officeart/2005/8/layout/default"/>
    <dgm:cxn modelId="{3C2FCD5A-FE82-F747-ADB2-F9C383C15BA3}" type="presParOf" srcId="{F92E8AC9-424E-C749-8C22-92589DB9E06E}" destId="{2D8CDBCF-5DA9-5D41-A633-89FBD72FF86C}" srcOrd="5" destOrd="0" presId="urn:microsoft.com/office/officeart/2005/8/layout/default"/>
    <dgm:cxn modelId="{B51E2C36-AA26-5F44-BDBD-75946ECECEA4}" type="presParOf" srcId="{F92E8AC9-424E-C749-8C22-92589DB9E06E}" destId="{F4EAB9BF-2CC1-F742-A55B-0E01CF4DFA5A}" srcOrd="6" destOrd="0" presId="urn:microsoft.com/office/officeart/2005/8/layout/default"/>
    <dgm:cxn modelId="{7F39002E-6E31-6546-BFFE-D6D8D29712F3}" type="presParOf" srcId="{F92E8AC9-424E-C749-8C22-92589DB9E06E}" destId="{A14B6DEE-43A4-8D4A-9081-712E2293BEDD}" srcOrd="7" destOrd="0" presId="urn:microsoft.com/office/officeart/2005/8/layout/default"/>
    <dgm:cxn modelId="{E23895B6-A946-7941-99C0-507E616D9555}" type="presParOf" srcId="{F92E8AC9-424E-C749-8C22-92589DB9E06E}" destId="{95E2BA79-D2F4-2146-877A-5B36D758575A}" srcOrd="8"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194F5E-FCCD-B148-9F01-C00CE329B915}"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D7096D53-050E-D74F-B5B6-958BE7F38C9A}">
      <dgm:prSet custT="1"/>
      <dgm:spPr>
        <a:solidFill>
          <a:srgbClr val="007075"/>
        </a:solidFill>
      </dgm:spPr>
      <dgm:t>
        <a:bodyPr/>
        <a:lstStyle/>
        <a:p>
          <a:pPr rtl="0">
            <a:lnSpc>
              <a:spcPct val="150000"/>
            </a:lnSpc>
          </a:pPr>
          <a:r>
            <a:rPr lang="sv-SE" sz="2000" b="0" i="0" u="sng"/>
            <a:t>Extraktion des Proteins</a:t>
          </a:r>
          <a:r>
            <a:rPr lang="sv-SE" sz="2000" b="0" i="0"/>
            <a:t> Erhitzen, Pressen, </a:t>
          </a:r>
          <a:r>
            <a:rPr lang="sv-SE" sz="2300" b="0" i="0"/>
            <a:t>Flüssigextraktion</a:t>
          </a:r>
          <a:endParaRPr lang="nb-NO" sz="2300"/>
        </a:p>
      </dgm:t>
    </dgm:pt>
    <dgm:pt modelId="{C6A8705D-9AF7-644F-940A-01279EBB739D}" type="parTrans" cxnId="{EF056C43-8864-3942-A827-6523A2DB4153}">
      <dgm:prSet/>
      <dgm:spPr/>
      <dgm:t>
        <a:bodyPr/>
        <a:lstStyle/>
        <a:p>
          <a:endParaRPr lang="nb-NO"/>
        </a:p>
      </dgm:t>
    </dgm:pt>
    <dgm:pt modelId="{D95DF374-6B30-5C4A-A965-39EAC3FEE845}" type="sibTrans" cxnId="{EF056C43-8864-3942-A827-6523A2DB4153}">
      <dgm:prSet/>
      <dgm:spPr/>
      <dgm:t>
        <a:bodyPr/>
        <a:lstStyle/>
        <a:p>
          <a:endParaRPr lang="nb-NO"/>
        </a:p>
      </dgm:t>
    </dgm:pt>
    <dgm:pt modelId="{F920E2EA-1639-2D4E-BFA6-EAEFFF43B49E}">
      <dgm:prSet custT="1"/>
      <dgm:spPr>
        <a:solidFill>
          <a:srgbClr val="007075"/>
        </a:solidFill>
      </dgm:spPr>
      <dgm:t>
        <a:bodyPr anchor="ctr"/>
        <a:lstStyle/>
        <a:p>
          <a:pPr algn="ctr" rtl="0"/>
          <a:r>
            <a:rPr lang="en-US" sz="2000" b="0" i="0" u="sng" err="1">
              <a:latin typeface="Calibri Light" panose="020F0302020204030204"/>
            </a:rPr>
            <a:t>Nutzen</a:t>
          </a:r>
          <a:r>
            <a:rPr lang="en-US" sz="2000" b="0" i="0" u="sng">
              <a:latin typeface="Calibri Light" panose="020F0302020204030204"/>
            </a:rPr>
            <a:t> </a:t>
          </a:r>
          <a:r>
            <a:rPr lang="en-US" sz="2000" b="0" i="0">
              <a:latin typeface="Calibri Light" panose="020F0302020204030204"/>
            </a:rPr>
            <a:t>                                  </a:t>
          </a:r>
          <a:r>
            <a:rPr lang="en-US" sz="2000" b="0" i="0"/>
            <a:t> </a:t>
          </a:r>
          <a:r>
            <a:rPr lang="en-US" sz="2000" b="0" i="0">
              <a:latin typeface="Calibri Light" panose="020F0302020204030204"/>
            </a:rPr>
            <a:t>                          </a:t>
          </a:r>
          <a:r>
            <a:rPr lang="en-US" sz="2000" b="0" i="0" err="1">
              <a:latin typeface="Calibri Light" panose="020F0302020204030204"/>
            </a:rPr>
            <a:t>Proteinextrakt</a:t>
          </a:r>
          <a:r>
            <a:rPr lang="en-US" sz="2000" b="0" i="0"/>
            <a:t>
</a:t>
          </a:r>
          <a:r>
            <a:rPr lang="en-US" sz="2400" b="0" i="0"/>
            <a:t> </a:t>
          </a:r>
          <a:r>
            <a:rPr lang="en-US" sz="2400" b="0" i="0" err="1"/>
            <a:t>Restprodukt</a:t>
          </a:r>
          <a:endParaRPr lang="nb-NO" sz="2400" b="0" i="0" err="1">
            <a:latin typeface="Calibri Light" panose="020F0302020204030204"/>
          </a:endParaRPr>
        </a:p>
      </dgm:t>
    </dgm:pt>
    <dgm:pt modelId="{96278711-273F-FF4B-8630-90EE9CAD2198}" type="parTrans" cxnId="{D926FC94-DFD4-2A46-B8E7-8D807A469DED}">
      <dgm:prSet/>
      <dgm:spPr/>
      <dgm:t>
        <a:bodyPr/>
        <a:lstStyle/>
        <a:p>
          <a:endParaRPr lang="nb-NO"/>
        </a:p>
      </dgm:t>
    </dgm:pt>
    <dgm:pt modelId="{E5AAADBC-CC30-6641-8BD8-BA1282EB81C8}" type="sibTrans" cxnId="{D926FC94-DFD4-2A46-B8E7-8D807A469DED}">
      <dgm:prSet/>
      <dgm:spPr/>
      <dgm:t>
        <a:bodyPr/>
        <a:lstStyle/>
        <a:p>
          <a:endParaRPr lang="nb-NO"/>
        </a:p>
      </dgm:t>
    </dgm:pt>
    <dgm:pt modelId="{9BE62415-1AE2-472E-B3D2-9B039ECD227A}">
      <dgm:prSet phldr="0"/>
      <dgm:spPr/>
      <dgm:t>
        <a:bodyPr/>
        <a:lstStyle/>
        <a:p>
          <a:pPr algn="l" rtl="0"/>
          <a:r>
            <a:rPr lang="nb-NO" b="0" i="0" u="sng"/>
            <a:t>Das </a:t>
          </a:r>
          <a:r>
            <a:rPr lang="nb-NO" sz="2000" b="0" i="0" u="sng">
              <a:latin typeface="Calibri Light" panose="020F0302020204030204"/>
            </a:rPr>
            <a:t>Verfahren</a:t>
          </a:r>
          <a:r>
            <a:rPr lang="nb-NO" sz="2000" b="0" i="0">
              <a:latin typeface="Calibri Light" panose="020F0302020204030204"/>
            </a:rPr>
            <a:t> Thermische</a:t>
          </a:r>
          <a:r>
            <a:rPr lang="nb-NO" sz="2000" b="0" i="0"/>
            <a:t> Hydrolyse</a:t>
          </a:r>
          <a:endParaRPr lang="nb-NO" b="0" i="0">
            <a:latin typeface="Calibri Light" panose="020F0302020204030204"/>
          </a:endParaRPr>
        </a:p>
      </dgm:t>
    </dgm:pt>
    <dgm:pt modelId="{F2E26E75-0C3E-4CE7-8E7F-BBFFA55DFA79}" type="parTrans" cxnId="{0916768A-AD57-45EF-9BF6-343B21FC241A}">
      <dgm:prSet/>
      <dgm:spPr/>
    </dgm:pt>
    <dgm:pt modelId="{0AF0815E-BBC7-41B6-A136-1ABD75A696A6}" type="sibTrans" cxnId="{0916768A-AD57-45EF-9BF6-343B21FC241A}">
      <dgm:prSet/>
      <dgm:spPr/>
    </dgm:pt>
    <dgm:pt modelId="{4CEA3D2B-E1B0-4D1A-86F0-D2759919C89F}">
      <dgm:prSet phldr="0"/>
      <dgm:spPr/>
      <dgm:t>
        <a:bodyPr/>
        <a:lstStyle/>
        <a:p>
          <a:pPr algn="l" rtl="0"/>
          <a:r>
            <a:rPr lang="nb-NO" sz="2000" b="0" i="0" u="sng" err="1">
              <a:latin typeface="Calibri Light" panose="020F0302020204030204"/>
            </a:rPr>
            <a:t>Rohmaterialien</a:t>
          </a:r>
          <a:r>
            <a:rPr lang="nb-NO" sz="2000" b="0" i="0">
              <a:latin typeface="Calibri Light" panose="020F0302020204030204"/>
            </a:rPr>
            <a:t> Gras</a:t>
          </a:r>
          <a:r>
            <a:rPr lang="nb-NO" sz="2000" b="0" i="0"/>
            <a:t>, </a:t>
          </a:r>
          <a:r>
            <a:rPr lang="nb-NO" sz="2000" b="0" i="0">
              <a:latin typeface="Calibri Light" panose="020F0302020204030204"/>
            </a:rPr>
            <a:t>Lebensmittel-</a:t>
          </a:r>
          <a:r>
            <a:rPr lang="nb-NO" sz="2000" b="0" i="0" err="1">
              <a:latin typeface="Calibri Light" panose="020F0302020204030204"/>
            </a:rPr>
            <a:t>abfälle</a:t>
          </a:r>
          <a:r>
            <a:rPr lang="nb-NO" sz="2000" b="0" i="0"/>
            <a:t>, etc.</a:t>
          </a:r>
          <a:endParaRPr lang="en-US"/>
        </a:p>
      </dgm:t>
    </dgm:pt>
    <dgm:pt modelId="{C1029E5C-75B7-4112-B726-04877F48C3A6}" type="parTrans" cxnId="{CDD55957-95FF-48D7-9B60-262E594ABA87}">
      <dgm:prSet/>
      <dgm:spPr/>
    </dgm:pt>
    <dgm:pt modelId="{9313397B-8CBE-4B1A-B478-8360601DAD5B}" type="sibTrans" cxnId="{CDD55957-95FF-48D7-9B60-262E594ABA87}">
      <dgm:prSet/>
      <dgm:spPr/>
    </dgm:pt>
    <dgm:pt modelId="{428455AC-117B-E94E-89FA-48EE7FA1FEF0}" type="pres">
      <dgm:prSet presAssocID="{B5194F5E-FCCD-B148-9F01-C00CE329B915}" presName="diagram" presStyleCnt="0">
        <dgm:presLayoutVars>
          <dgm:dir/>
          <dgm:resizeHandles val="exact"/>
        </dgm:presLayoutVars>
      </dgm:prSet>
      <dgm:spPr/>
    </dgm:pt>
    <dgm:pt modelId="{CFBC72D5-9A80-4BF5-8354-DF773E6ACB9C}" type="pres">
      <dgm:prSet presAssocID="{4CEA3D2B-E1B0-4D1A-86F0-D2759919C89F}" presName="node" presStyleLbl="node1" presStyleIdx="0" presStyleCnt="4">
        <dgm:presLayoutVars>
          <dgm:bulletEnabled val="1"/>
        </dgm:presLayoutVars>
      </dgm:prSet>
      <dgm:spPr/>
    </dgm:pt>
    <dgm:pt modelId="{E2FFB190-0A4C-465D-8E50-BCA8CA5142C0}" type="pres">
      <dgm:prSet presAssocID="{9313397B-8CBE-4B1A-B478-8360601DAD5B}" presName="sibTrans" presStyleCnt="0"/>
      <dgm:spPr/>
    </dgm:pt>
    <dgm:pt modelId="{D9B42353-1B77-46DC-A50C-966CDDEE5927}" type="pres">
      <dgm:prSet presAssocID="{9BE62415-1AE2-472E-B3D2-9B039ECD227A}" presName="node" presStyleLbl="node1" presStyleIdx="1" presStyleCnt="4">
        <dgm:presLayoutVars>
          <dgm:bulletEnabled val="1"/>
        </dgm:presLayoutVars>
      </dgm:prSet>
      <dgm:spPr/>
    </dgm:pt>
    <dgm:pt modelId="{7B53193B-7A8D-41AC-AC69-D24D9122B9C9}" type="pres">
      <dgm:prSet presAssocID="{0AF0815E-BBC7-41B6-A136-1ABD75A696A6}" presName="sibTrans" presStyleCnt="0"/>
      <dgm:spPr/>
    </dgm:pt>
    <dgm:pt modelId="{12083EB9-4CDC-E345-BFAA-91362DDE2DD4}" type="pres">
      <dgm:prSet presAssocID="{D7096D53-050E-D74F-B5B6-958BE7F38C9A}" presName="node" presStyleLbl="node1" presStyleIdx="2" presStyleCnt="4">
        <dgm:presLayoutVars>
          <dgm:bulletEnabled val="1"/>
        </dgm:presLayoutVars>
      </dgm:prSet>
      <dgm:spPr/>
    </dgm:pt>
    <dgm:pt modelId="{F6C4BC28-A8C2-2244-9601-BE3FA870D664}" type="pres">
      <dgm:prSet presAssocID="{D95DF374-6B30-5C4A-A965-39EAC3FEE845}" presName="sibTrans" presStyleCnt="0"/>
      <dgm:spPr/>
    </dgm:pt>
    <dgm:pt modelId="{21A4CB1D-5D74-CB47-8F6C-089CF75D371B}" type="pres">
      <dgm:prSet presAssocID="{F920E2EA-1639-2D4E-BFA6-EAEFFF43B49E}" presName="node" presStyleLbl="node1" presStyleIdx="3" presStyleCnt="4" custLinFactNeighborX="-601" custLinFactNeighborY="-1503">
        <dgm:presLayoutVars>
          <dgm:bulletEnabled val="1"/>
        </dgm:presLayoutVars>
      </dgm:prSet>
      <dgm:spPr/>
    </dgm:pt>
  </dgm:ptLst>
  <dgm:cxnLst>
    <dgm:cxn modelId="{79978405-6F39-493B-A220-9BB600098E4A}" type="presOf" srcId="{F920E2EA-1639-2D4E-BFA6-EAEFFF43B49E}" destId="{21A4CB1D-5D74-CB47-8F6C-089CF75D371B}" srcOrd="0" destOrd="0" presId="urn:microsoft.com/office/officeart/2005/8/layout/default"/>
    <dgm:cxn modelId="{EF056C43-8864-3942-A827-6523A2DB4153}" srcId="{B5194F5E-FCCD-B148-9F01-C00CE329B915}" destId="{D7096D53-050E-D74F-B5B6-958BE7F38C9A}" srcOrd="2" destOrd="0" parTransId="{C6A8705D-9AF7-644F-940A-01279EBB739D}" sibTransId="{D95DF374-6B30-5C4A-A965-39EAC3FEE845}"/>
    <dgm:cxn modelId="{07CC8F67-C35F-41FA-9345-FA7C6FEAA24C}" type="presOf" srcId="{9BE62415-1AE2-472E-B3D2-9B039ECD227A}" destId="{D9B42353-1B77-46DC-A50C-966CDDEE5927}" srcOrd="0" destOrd="0" presId="urn:microsoft.com/office/officeart/2005/8/layout/default"/>
    <dgm:cxn modelId="{CDD55957-95FF-48D7-9B60-262E594ABA87}" srcId="{B5194F5E-FCCD-B148-9F01-C00CE329B915}" destId="{4CEA3D2B-E1B0-4D1A-86F0-D2759919C89F}" srcOrd="0" destOrd="0" parTransId="{C1029E5C-75B7-4112-B726-04877F48C3A6}" sibTransId="{9313397B-8CBE-4B1A-B478-8360601DAD5B}"/>
    <dgm:cxn modelId="{0916768A-AD57-45EF-9BF6-343B21FC241A}" srcId="{B5194F5E-FCCD-B148-9F01-C00CE329B915}" destId="{9BE62415-1AE2-472E-B3D2-9B039ECD227A}" srcOrd="1" destOrd="0" parTransId="{F2E26E75-0C3E-4CE7-8E7F-BBFFA55DFA79}" sibTransId="{0AF0815E-BBC7-41B6-A136-1ABD75A696A6}"/>
    <dgm:cxn modelId="{D926FC94-DFD4-2A46-B8E7-8D807A469DED}" srcId="{B5194F5E-FCCD-B148-9F01-C00CE329B915}" destId="{F920E2EA-1639-2D4E-BFA6-EAEFFF43B49E}" srcOrd="3" destOrd="0" parTransId="{96278711-273F-FF4B-8630-90EE9CAD2198}" sibTransId="{E5AAADBC-CC30-6641-8BD8-BA1282EB81C8}"/>
    <dgm:cxn modelId="{3159C19F-D463-44EC-AB91-D46C72AD410B}" type="presOf" srcId="{D7096D53-050E-D74F-B5B6-958BE7F38C9A}" destId="{12083EB9-4CDC-E345-BFAA-91362DDE2DD4}" srcOrd="0" destOrd="0" presId="urn:microsoft.com/office/officeart/2005/8/layout/default"/>
    <dgm:cxn modelId="{3F28CBBD-01C6-D143-BDA2-D2C657CB8AFB}" type="presOf" srcId="{B5194F5E-FCCD-B148-9F01-C00CE329B915}" destId="{428455AC-117B-E94E-89FA-48EE7FA1FEF0}" srcOrd="0" destOrd="0" presId="urn:microsoft.com/office/officeart/2005/8/layout/default"/>
    <dgm:cxn modelId="{DC2285FE-917D-441B-AC5C-86C3DEFB71D6}" type="presOf" srcId="{4CEA3D2B-E1B0-4D1A-86F0-D2759919C89F}" destId="{CFBC72D5-9A80-4BF5-8354-DF773E6ACB9C}" srcOrd="0" destOrd="0" presId="urn:microsoft.com/office/officeart/2005/8/layout/default"/>
    <dgm:cxn modelId="{3D408956-7ABE-4E94-9CA7-38D6D9FACB45}" type="presParOf" srcId="{428455AC-117B-E94E-89FA-48EE7FA1FEF0}" destId="{CFBC72D5-9A80-4BF5-8354-DF773E6ACB9C}" srcOrd="0" destOrd="0" presId="urn:microsoft.com/office/officeart/2005/8/layout/default"/>
    <dgm:cxn modelId="{F958B115-237C-4A1F-8ABC-3274335CEEF2}" type="presParOf" srcId="{428455AC-117B-E94E-89FA-48EE7FA1FEF0}" destId="{E2FFB190-0A4C-465D-8E50-BCA8CA5142C0}" srcOrd="1" destOrd="0" presId="urn:microsoft.com/office/officeart/2005/8/layout/default"/>
    <dgm:cxn modelId="{D26E0128-FC5A-4335-B001-BEA01BA1B74B}" type="presParOf" srcId="{428455AC-117B-E94E-89FA-48EE7FA1FEF0}" destId="{D9B42353-1B77-46DC-A50C-966CDDEE5927}" srcOrd="2" destOrd="0" presId="urn:microsoft.com/office/officeart/2005/8/layout/default"/>
    <dgm:cxn modelId="{DAC8EB2C-BF33-4951-A722-9E61C822C7AE}" type="presParOf" srcId="{428455AC-117B-E94E-89FA-48EE7FA1FEF0}" destId="{7B53193B-7A8D-41AC-AC69-D24D9122B9C9}" srcOrd="3" destOrd="0" presId="urn:microsoft.com/office/officeart/2005/8/layout/default"/>
    <dgm:cxn modelId="{3352BF37-71F3-4FB7-B8F6-F4D4A7CA236E}" type="presParOf" srcId="{428455AC-117B-E94E-89FA-48EE7FA1FEF0}" destId="{12083EB9-4CDC-E345-BFAA-91362DDE2DD4}" srcOrd="4" destOrd="0" presId="urn:microsoft.com/office/officeart/2005/8/layout/default"/>
    <dgm:cxn modelId="{16B34C82-C2EB-436F-95A5-823671574072}" type="presParOf" srcId="{428455AC-117B-E94E-89FA-48EE7FA1FEF0}" destId="{F6C4BC28-A8C2-2244-9601-BE3FA870D664}" srcOrd="5" destOrd="0" presId="urn:microsoft.com/office/officeart/2005/8/layout/default"/>
    <dgm:cxn modelId="{B99B4D46-7BA3-4483-B142-D9E54CFCF038}" type="presParOf" srcId="{428455AC-117B-E94E-89FA-48EE7FA1FEF0}" destId="{21A4CB1D-5D74-CB47-8F6C-089CF75D371B}" srcOrd="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7A31EA-6767-8A4D-9530-0676EC8A197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nb-NO"/>
        </a:p>
      </dgm:t>
    </dgm:pt>
    <dgm:pt modelId="{8BA28942-2972-1E43-A70C-F16F61AABC3A}">
      <dgm:prSet custT="1"/>
      <dgm:spPr>
        <a:solidFill>
          <a:srgbClr val="E8EFF0"/>
        </a:solidFill>
      </dgm:spPr>
      <dgm:t>
        <a:bodyPr/>
        <a:lstStyle/>
        <a:p>
          <a:pPr rtl="0">
            <a:lnSpc>
              <a:spcPct val="100000"/>
            </a:lnSpc>
          </a:pPr>
          <a:r>
            <a:rPr lang="en-US" sz="2000" b="0" i="0">
              <a:solidFill>
                <a:srgbClr val="007075"/>
              </a:solidFill>
              <a:effectLst/>
              <a:latin typeface="Calibri Light" panose="020F0302020204030204"/>
            </a:rPr>
            <a:t>N2angewandte</a:t>
          </a:r>
          <a:r>
            <a:rPr lang="en-US" sz="2000" b="0" i="0">
              <a:solidFill>
                <a:srgbClr val="007075"/>
              </a:solidFill>
              <a:effectLst/>
            </a:rPr>
            <a:t> Technologie reduziert Stickoxid-Emissionen</a:t>
          </a:r>
          <a:endParaRPr lang="nb-NO" sz="2000">
            <a:solidFill>
              <a:srgbClr val="007075"/>
            </a:solidFill>
          </a:endParaRPr>
        </a:p>
      </dgm:t>
    </dgm:pt>
    <dgm:pt modelId="{7B10CDAA-83D2-4E4D-8AC0-53249FC21693}" type="parTrans" cxnId="{EEE3FCF2-AE3D-C143-8C9D-1587E5575D6C}">
      <dgm:prSet/>
      <dgm:spPr/>
      <dgm:t>
        <a:bodyPr/>
        <a:lstStyle/>
        <a:p>
          <a:endParaRPr lang="nb-NO"/>
        </a:p>
      </dgm:t>
    </dgm:pt>
    <dgm:pt modelId="{3E90FC79-D5E5-FD48-BDCE-E6B5AC9835CA}" type="sibTrans" cxnId="{EEE3FCF2-AE3D-C143-8C9D-1587E5575D6C}">
      <dgm:prSet/>
      <dgm:spPr/>
      <dgm:t>
        <a:bodyPr/>
        <a:lstStyle/>
        <a:p>
          <a:endParaRPr lang="nb-NO"/>
        </a:p>
      </dgm:t>
    </dgm:pt>
    <dgm:pt modelId="{2EFF9C33-F061-0A4D-B512-04CDF33D5C2E}">
      <dgm:prSet custT="1"/>
      <dgm:spPr>
        <a:solidFill>
          <a:srgbClr val="E8EFF0"/>
        </a:solidFill>
      </dgm:spPr>
      <dgm:t>
        <a:bodyPr/>
        <a:lstStyle/>
        <a:p>
          <a:pPr rtl="0">
            <a:lnSpc>
              <a:spcPct val="100000"/>
            </a:lnSpc>
          </a:pPr>
          <a:r>
            <a:rPr lang="nb-NO" sz="2000" b="0" i="0">
              <a:solidFill>
                <a:srgbClr val="007075"/>
              </a:solidFill>
              <a:effectLst/>
            </a:rPr>
            <a:t>Luftstickstoff  Düngemittel</a:t>
          </a:r>
          <a:endParaRPr lang="nb-NO" sz="2000">
            <a:solidFill>
              <a:srgbClr val="007075"/>
            </a:solidFill>
          </a:endParaRPr>
        </a:p>
      </dgm:t>
    </dgm:pt>
    <dgm:pt modelId="{5CE57BB9-3BC5-AD4A-B0B8-C9688975CCED}" type="parTrans" cxnId="{9D600609-091F-D14B-87FE-52CE4DA1EB33}">
      <dgm:prSet/>
      <dgm:spPr/>
      <dgm:t>
        <a:bodyPr/>
        <a:lstStyle/>
        <a:p>
          <a:endParaRPr lang="nb-NO"/>
        </a:p>
      </dgm:t>
    </dgm:pt>
    <dgm:pt modelId="{0C0F3A43-BB03-C64C-BD7F-DCA6A6831C79}" type="sibTrans" cxnId="{9D600609-091F-D14B-87FE-52CE4DA1EB33}">
      <dgm:prSet/>
      <dgm:spPr/>
      <dgm:t>
        <a:bodyPr/>
        <a:lstStyle/>
        <a:p>
          <a:endParaRPr lang="nb-NO"/>
        </a:p>
      </dgm:t>
    </dgm:pt>
    <dgm:pt modelId="{BA34D182-6B75-F646-A43D-A841364A5EE9}">
      <dgm:prSet custT="1"/>
      <dgm:spPr>
        <a:solidFill>
          <a:srgbClr val="E8EFF0"/>
        </a:solidFill>
      </dgm:spPr>
      <dgm:t>
        <a:bodyPr/>
        <a:lstStyle/>
        <a:p>
          <a:pPr rtl="0">
            <a:lnSpc>
              <a:spcPct val="100000"/>
            </a:lnSpc>
          </a:pPr>
          <a:r>
            <a:rPr lang="nb-NO" sz="2000" b="0" i="0" err="1">
              <a:solidFill>
                <a:srgbClr val="007075"/>
              </a:solidFill>
              <a:effectLst/>
            </a:rPr>
            <a:t>Produziert</a:t>
          </a:r>
          <a:r>
            <a:rPr lang="nb-NO" sz="2000" b="0" i="0">
              <a:solidFill>
                <a:srgbClr val="007075"/>
              </a:solidFill>
              <a:effectLst/>
            </a:rPr>
            <a:t> </a:t>
          </a:r>
          <a:r>
            <a:rPr lang="nb-NO" sz="2000" b="0" i="0" err="1">
              <a:solidFill>
                <a:srgbClr val="007075"/>
              </a:solidFill>
              <a:effectLst/>
            </a:rPr>
            <a:t>Dünger</a:t>
          </a:r>
          <a:r>
            <a:rPr lang="nb-NO" sz="2000" b="0" i="0">
              <a:solidFill>
                <a:srgbClr val="007075"/>
              </a:solidFill>
              <a:effectLst/>
            </a:rPr>
            <a:t> vor Ort  reduziert den Transport</a:t>
          </a:r>
          <a:endParaRPr lang="nb-NO" sz="2000">
            <a:solidFill>
              <a:srgbClr val="007075"/>
            </a:solidFill>
          </a:endParaRPr>
        </a:p>
      </dgm:t>
    </dgm:pt>
    <dgm:pt modelId="{64D06836-2B67-3642-8941-C02B9446C908}" type="parTrans" cxnId="{47A5259A-D84A-4A40-A361-1B17B56C4891}">
      <dgm:prSet/>
      <dgm:spPr/>
      <dgm:t>
        <a:bodyPr/>
        <a:lstStyle/>
        <a:p>
          <a:endParaRPr lang="nb-NO"/>
        </a:p>
      </dgm:t>
    </dgm:pt>
    <dgm:pt modelId="{BE9E7B24-5C36-4C4A-90B0-282FBFBB6C33}" type="sibTrans" cxnId="{47A5259A-D84A-4A40-A361-1B17B56C4891}">
      <dgm:prSet/>
      <dgm:spPr/>
      <dgm:t>
        <a:bodyPr/>
        <a:lstStyle/>
        <a:p>
          <a:endParaRPr lang="nb-NO"/>
        </a:p>
      </dgm:t>
    </dgm:pt>
    <dgm:pt modelId="{6C4C064F-7AA3-F94E-9251-C55BEF5937DC}" type="pres">
      <dgm:prSet presAssocID="{AF7A31EA-6767-8A4D-9530-0676EC8A197E}" presName="Name0" presStyleCnt="0">
        <dgm:presLayoutVars>
          <dgm:dir/>
          <dgm:animLvl val="lvl"/>
          <dgm:resizeHandles val="exact"/>
        </dgm:presLayoutVars>
      </dgm:prSet>
      <dgm:spPr/>
    </dgm:pt>
    <dgm:pt modelId="{11876858-9FB0-4673-91FB-32EDAC35E5B6}" type="pres">
      <dgm:prSet presAssocID="{BA34D182-6B75-F646-A43D-A841364A5EE9}" presName="boxAndChildren" presStyleCnt="0"/>
      <dgm:spPr/>
    </dgm:pt>
    <dgm:pt modelId="{7410B334-E1A8-4A1B-93F4-3A2965DDEF82}" type="pres">
      <dgm:prSet presAssocID="{BA34D182-6B75-F646-A43D-A841364A5EE9}" presName="parentTextBox" presStyleLbl="node1" presStyleIdx="0" presStyleCnt="3"/>
      <dgm:spPr/>
    </dgm:pt>
    <dgm:pt modelId="{64CF486F-7A05-1749-8564-34A8C3523E23}" type="pres">
      <dgm:prSet presAssocID="{0C0F3A43-BB03-C64C-BD7F-DCA6A6831C79}" presName="sp" presStyleCnt="0"/>
      <dgm:spPr/>
    </dgm:pt>
    <dgm:pt modelId="{8805E102-BEA6-E84A-9778-0445F2942C29}" type="pres">
      <dgm:prSet presAssocID="{2EFF9C33-F061-0A4D-B512-04CDF33D5C2E}" presName="arrowAndChildren" presStyleCnt="0"/>
      <dgm:spPr/>
    </dgm:pt>
    <dgm:pt modelId="{C402FFFB-A29E-0F45-BBE1-65CE433C811F}" type="pres">
      <dgm:prSet presAssocID="{2EFF9C33-F061-0A4D-B512-04CDF33D5C2E}" presName="parentTextArrow" presStyleLbl="node1" presStyleIdx="1" presStyleCnt="3"/>
      <dgm:spPr/>
    </dgm:pt>
    <dgm:pt modelId="{F16DE288-EAD6-DD49-84CF-D9B57DE75175}" type="pres">
      <dgm:prSet presAssocID="{3E90FC79-D5E5-FD48-BDCE-E6B5AC9835CA}" presName="sp" presStyleCnt="0"/>
      <dgm:spPr/>
    </dgm:pt>
    <dgm:pt modelId="{F21641A4-BE4E-C84A-A97B-886245F38620}" type="pres">
      <dgm:prSet presAssocID="{8BA28942-2972-1E43-A70C-F16F61AABC3A}" presName="arrowAndChildren" presStyleCnt="0"/>
      <dgm:spPr/>
    </dgm:pt>
    <dgm:pt modelId="{B681BB11-ED15-0D4C-BBB1-C2F74D347A18}" type="pres">
      <dgm:prSet presAssocID="{8BA28942-2972-1E43-A70C-F16F61AABC3A}" presName="parentTextArrow" presStyleLbl="node1" presStyleIdx="2" presStyleCnt="3"/>
      <dgm:spPr/>
    </dgm:pt>
  </dgm:ptLst>
  <dgm:cxnLst>
    <dgm:cxn modelId="{9D600609-091F-D14B-87FE-52CE4DA1EB33}" srcId="{AF7A31EA-6767-8A4D-9530-0676EC8A197E}" destId="{2EFF9C33-F061-0A4D-B512-04CDF33D5C2E}" srcOrd="1" destOrd="0" parTransId="{5CE57BB9-3BC5-AD4A-B0B8-C9688975CCED}" sibTransId="{0C0F3A43-BB03-C64C-BD7F-DCA6A6831C79}"/>
    <dgm:cxn modelId="{B588710C-D341-8D4B-A94E-2137F992E1DB}" type="presOf" srcId="{2EFF9C33-F061-0A4D-B512-04CDF33D5C2E}" destId="{C402FFFB-A29E-0F45-BBE1-65CE433C811F}" srcOrd="0" destOrd="0" presId="urn:microsoft.com/office/officeart/2005/8/layout/process4"/>
    <dgm:cxn modelId="{5CF31230-1ADE-B64A-8322-123D80BF6F05}" type="presOf" srcId="{8BA28942-2972-1E43-A70C-F16F61AABC3A}" destId="{B681BB11-ED15-0D4C-BBB1-C2F74D347A18}" srcOrd="0" destOrd="0" presId="urn:microsoft.com/office/officeart/2005/8/layout/process4"/>
    <dgm:cxn modelId="{2EF0D649-3F8B-9046-8C71-F98FE2745BD0}" type="presOf" srcId="{AF7A31EA-6767-8A4D-9530-0676EC8A197E}" destId="{6C4C064F-7AA3-F94E-9251-C55BEF5937DC}" srcOrd="0" destOrd="0" presId="urn:microsoft.com/office/officeart/2005/8/layout/process4"/>
    <dgm:cxn modelId="{D319F44A-E264-47E8-B099-B18443EFFC44}" type="presOf" srcId="{BA34D182-6B75-F646-A43D-A841364A5EE9}" destId="{7410B334-E1A8-4A1B-93F4-3A2965DDEF82}" srcOrd="0" destOrd="0" presId="urn:microsoft.com/office/officeart/2005/8/layout/process4"/>
    <dgm:cxn modelId="{47A5259A-D84A-4A40-A361-1B17B56C4891}" srcId="{AF7A31EA-6767-8A4D-9530-0676EC8A197E}" destId="{BA34D182-6B75-F646-A43D-A841364A5EE9}" srcOrd="2" destOrd="0" parTransId="{64D06836-2B67-3642-8941-C02B9446C908}" sibTransId="{BE9E7B24-5C36-4C4A-90B0-282FBFBB6C33}"/>
    <dgm:cxn modelId="{EEE3FCF2-AE3D-C143-8C9D-1587E5575D6C}" srcId="{AF7A31EA-6767-8A4D-9530-0676EC8A197E}" destId="{8BA28942-2972-1E43-A70C-F16F61AABC3A}" srcOrd="0" destOrd="0" parTransId="{7B10CDAA-83D2-4E4D-8AC0-53249FC21693}" sibTransId="{3E90FC79-D5E5-FD48-BDCE-E6B5AC9835CA}"/>
    <dgm:cxn modelId="{85CF9D39-70F9-419B-A7FC-20EAFBE1EE1D}" type="presParOf" srcId="{6C4C064F-7AA3-F94E-9251-C55BEF5937DC}" destId="{11876858-9FB0-4673-91FB-32EDAC35E5B6}" srcOrd="0" destOrd="0" presId="urn:microsoft.com/office/officeart/2005/8/layout/process4"/>
    <dgm:cxn modelId="{42BB48B6-6B9F-4F91-B20D-17182E5E740A}" type="presParOf" srcId="{11876858-9FB0-4673-91FB-32EDAC35E5B6}" destId="{7410B334-E1A8-4A1B-93F4-3A2965DDEF82}" srcOrd="0" destOrd="0" presId="urn:microsoft.com/office/officeart/2005/8/layout/process4"/>
    <dgm:cxn modelId="{767652E4-DC3C-2149-9A5A-A9C3D53417A4}" type="presParOf" srcId="{6C4C064F-7AA3-F94E-9251-C55BEF5937DC}" destId="{64CF486F-7A05-1749-8564-34A8C3523E23}" srcOrd="1" destOrd="0" presId="urn:microsoft.com/office/officeart/2005/8/layout/process4"/>
    <dgm:cxn modelId="{07ABB27C-38E7-E247-807D-E8AF7B298601}" type="presParOf" srcId="{6C4C064F-7AA3-F94E-9251-C55BEF5937DC}" destId="{8805E102-BEA6-E84A-9778-0445F2942C29}" srcOrd="2" destOrd="0" presId="urn:microsoft.com/office/officeart/2005/8/layout/process4"/>
    <dgm:cxn modelId="{6A6D60F2-FBDA-C346-A5ED-E2E92074C628}" type="presParOf" srcId="{8805E102-BEA6-E84A-9778-0445F2942C29}" destId="{C402FFFB-A29E-0F45-BBE1-65CE433C811F}" srcOrd="0" destOrd="0" presId="urn:microsoft.com/office/officeart/2005/8/layout/process4"/>
    <dgm:cxn modelId="{D3B00828-F846-D640-8ABB-F46485582FAF}" type="presParOf" srcId="{6C4C064F-7AA3-F94E-9251-C55BEF5937DC}" destId="{F16DE288-EAD6-DD49-84CF-D9B57DE75175}" srcOrd="3" destOrd="0" presId="urn:microsoft.com/office/officeart/2005/8/layout/process4"/>
    <dgm:cxn modelId="{82C21D20-BA0D-FF40-ADEB-8E235331D6C8}" type="presParOf" srcId="{6C4C064F-7AA3-F94E-9251-C55BEF5937DC}" destId="{F21641A4-BE4E-C84A-A97B-886245F38620}" srcOrd="4" destOrd="0" presId="urn:microsoft.com/office/officeart/2005/8/layout/process4"/>
    <dgm:cxn modelId="{283DA472-179A-6B42-A84C-CB724AEC0A46}" type="presParOf" srcId="{F21641A4-BE4E-C84A-A97B-886245F38620}" destId="{B681BB11-ED15-0D4C-BBB1-C2F74D347A18}"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F6A0B5D-3681-7E4E-B422-4DC756DF54FE}"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42A4AF2A-0FE8-3540-9E9F-5B4A40C41B34}">
      <dgm:prSet custT="1"/>
      <dgm:spPr>
        <a:solidFill>
          <a:srgbClr val="007075"/>
        </a:solidFill>
      </dgm:spPr>
      <dgm:t>
        <a:bodyPr/>
        <a:lstStyle/>
        <a:p>
          <a:pPr algn="ctr" rtl="0">
            <a:lnSpc>
              <a:spcPct val="150000"/>
            </a:lnSpc>
          </a:pPr>
          <a:r>
            <a:rPr lang="en-US" sz="2000" err="1"/>
            <a:t>Extraktion</a:t>
          </a:r>
          <a:r>
            <a:rPr lang="en-US" sz="2000"/>
            <a:t> von Phosphor aus Klärschlamm</a:t>
          </a:r>
          <a:endParaRPr lang="nb-NO" sz="2000"/>
        </a:p>
      </dgm:t>
    </dgm:pt>
    <dgm:pt modelId="{9F110A5E-8B40-8944-B5D8-0FF010BA118F}" type="parTrans" cxnId="{EBC613A2-07B7-C94D-8654-AD26351FB2FF}">
      <dgm:prSet/>
      <dgm:spPr/>
      <dgm:t>
        <a:bodyPr/>
        <a:lstStyle/>
        <a:p>
          <a:pPr algn="ctr"/>
          <a:endParaRPr lang="nb-NO"/>
        </a:p>
      </dgm:t>
    </dgm:pt>
    <dgm:pt modelId="{87416890-0CE7-0F42-A2FD-85065B690101}" type="sibTrans" cxnId="{EBC613A2-07B7-C94D-8654-AD26351FB2FF}">
      <dgm:prSet/>
      <dgm:spPr/>
      <dgm:t>
        <a:bodyPr/>
        <a:lstStyle/>
        <a:p>
          <a:pPr algn="ctr"/>
          <a:endParaRPr lang="nb-NO"/>
        </a:p>
      </dgm:t>
    </dgm:pt>
    <dgm:pt modelId="{557BB65E-7B7B-754E-88AC-EAE93D255C98}">
      <dgm:prSet custT="1"/>
      <dgm:spPr>
        <a:solidFill>
          <a:srgbClr val="007075"/>
        </a:solidFill>
      </dgm:spPr>
      <dgm:t>
        <a:bodyPr/>
        <a:lstStyle/>
        <a:p>
          <a:pPr algn="ctr" rtl="0">
            <a:lnSpc>
              <a:spcPct val="150000"/>
            </a:lnSpc>
          </a:pPr>
          <a:r>
            <a:rPr lang="en-US" sz="2000" err="1"/>
            <a:t>Rückgewinnung</a:t>
          </a:r>
          <a:r>
            <a:rPr lang="en-US" sz="2000"/>
            <a:t> von bis zu 90 % des Phosphors</a:t>
          </a:r>
          <a:endParaRPr lang="nb-NO" sz="2000"/>
        </a:p>
      </dgm:t>
    </dgm:pt>
    <dgm:pt modelId="{EF642EFF-957B-6649-A4B9-C191ADA77EBE}" type="parTrans" cxnId="{A1795437-F2CA-2E4F-935C-BDE15ADEF6AF}">
      <dgm:prSet/>
      <dgm:spPr/>
      <dgm:t>
        <a:bodyPr/>
        <a:lstStyle/>
        <a:p>
          <a:pPr algn="ctr"/>
          <a:endParaRPr lang="nb-NO"/>
        </a:p>
      </dgm:t>
    </dgm:pt>
    <dgm:pt modelId="{5EDE5ED4-E76D-0348-B5FD-93A1D2DE44ED}" type="sibTrans" cxnId="{A1795437-F2CA-2E4F-935C-BDE15ADEF6AF}">
      <dgm:prSet/>
      <dgm:spPr/>
      <dgm:t>
        <a:bodyPr/>
        <a:lstStyle/>
        <a:p>
          <a:pPr algn="ctr"/>
          <a:endParaRPr lang="nb-NO"/>
        </a:p>
      </dgm:t>
    </dgm:pt>
    <dgm:pt modelId="{564E080F-33D3-AE4A-A8F3-97E357F8DC68}">
      <dgm:prSet custT="1"/>
      <dgm:spPr>
        <a:solidFill>
          <a:srgbClr val="007075"/>
        </a:solidFill>
      </dgm:spPr>
      <dgm:t>
        <a:bodyPr/>
        <a:lstStyle/>
        <a:p>
          <a:pPr algn="ctr" rtl="0">
            <a:lnSpc>
              <a:spcPct val="100000"/>
            </a:lnSpc>
          </a:pPr>
          <a:r>
            <a:rPr lang="en-US" sz="2000">
              <a:latin typeface="Calibri Light" panose="020F0302020204030204"/>
            </a:rPr>
            <a:t>Vorteile</a:t>
          </a:r>
          <a:r>
            <a:rPr lang="en-US" sz="2000"/>
            <a:t>:
Abfall </a:t>
          </a:r>
          <a:r>
            <a:rPr lang="en-US" sz="2000" err="1"/>
            <a:t>als</a:t>
          </a:r>
          <a:r>
            <a:rPr lang="en-US" sz="2000"/>
            <a:t> </a:t>
          </a:r>
          <a:r>
            <a:rPr lang="en-US" sz="2000" err="1">
              <a:latin typeface="Calibri Light" panose="020F0302020204030204"/>
            </a:rPr>
            <a:t>Ressource</a:t>
          </a:r>
          <a:r>
            <a:rPr lang="en-US" sz="2000">
              <a:latin typeface="Calibri Light" panose="020F0302020204030204"/>
            </a:rPr>
            <a:t> </a:t>
          </a:r>
          <a:r>
            <a:rPr lang="en-US" sz="2000" err="1">
              <a:latin typeface="Calibri Light" panose="020F0302020204030204"/>
            </a:rPr>
            <a:t>Vermeidung</a:t>
          </a:r>
          <a:r>
            <a:rPr lang="en-US" sz="2000"/>
            <a:t> </a:t>
          </a:r>
          <a:r>
            <a:rPr lang="en-US" sz="2000" err="1">
              <a:latin typeface="Calibri Light" panose="020F0302020204030204"/>
            </a:rPr>
            <a:t>giftiger</a:t>
          </a:r>
          <a:r>
            <a:rPr lang="en-US" sz="2000"/>
            <a:t> </a:t>
          </a:r>
          <a:r>
            <a:rPr lang="en-US" sz="2000" err="1"/>
            <a:t>Metalle</a:t>
          </a:r>
          <a:r>
            <a:rPr lang="en-US" sz="2000"/>
            <a:t> </a:t>
          </a:r>
          <a:r>
            <a:rPr lang="en-US" sz="2000" err="1"/>
            <a:t>aus</a:t>
          </a:r>
          <a:r>
            <a:rPr lang="en-US" sz="2000"/>
            <a:t> dem </a:t>
          </a:r>
          <a:r>
            <a:rPr lang="en-US" sz="2000" err="1">
              <a:latin typeface="Calibri Light" panose="020F0302020204030204"/>
            </a:rPr>
            <a:t>Bergbau</a:t>
          </a:r>
          <a:endParaRPr lang="nb-NO" sz="2000" err="1"/>
        </a:p>
      </dgm:t>
    </dgm:pt>
    <dgm:pt modelId="{566B5CE5-A213-764E-9E09-B69FF687C0E4}" type="parTrans" cxnId="{51FBB03C-CC32-9541-9684-17A9A9B2E125}">
      <dgm:prSet/>
      <dgm:spPr/>
      <dgm:t>
        <a:bodyPr/>
        <a:lstStyle/>
        <a:p>
          <a:pPr algn="ctr"/>
          <a:endParaRPr lang="nb-NO"/>
        </a:p>
      </dgm:t>
    </dgm:pt>
    <dgm:pt modelId="{F3B308DF-6BDF-9D4E-AA08-FB3925EB90B3}" type="sibTrans" cxnId="{51FBB03C-CC32-9541-9684-17A9A9B2E125}">
      <dgm:prSet/>
      <dgm:spPr/>
      <dgm:t>
        <a:bodyPr/>
        <a:lstStyle/>
        <a:p>
          <a:pPr algn="ctr"/>
          <a:endParaRPr lang="nb-NO"/>
        </a:p>
      </dgm:t>
    </dgm:pt>
    <dgm:pt modelId="{8FE4E64B-5FF2-B746-BCB1-8EA2A47834CC}" type="pres">
      <dgm:prSet presAssocID="{5F6A0B5D-3681-7E4E-B422-4DC756DF54FE}" presName="diagram" presStyleCnt="0">
        <dgm:presLayoutVars>
          <dgm:dir/>
          <dgm:resizeHandles val="exact"/>
        </dgm:presLayoutVars>
      </dgm:prSet>
      <dgm:spPr/>
    </dgm:pt>
    <dgm:pt modelId="{D4451DBE-A685-3343-BB1C-14DBA4630475}" type="pres">
      <dgm:prSet presAssocID="{42A4AF2A-0FE8-3540-9E9F-5B4A40C41B34}" presName="node" presStyleLbl="node1" presStyleIdx="0" presStyleCnt="3">
        <dgm:presLayoutVars>
          <dgm:bulletEnabled val="1"/>
        </dgm:presLayoutVars>
      </dgm:prSet>
      <dgm:spPr/>
    </dgm:pt>
    <dgm:pt modelId="{87EFB6C6-327B-4545-9FCB-8A3622663DEF}" type="pres">
      <dgm:prSet presAssocID="{87416890-0CE7-0F42-A2FD-85065B690101}" presName="sibTrans" presStyleCnt="0"/>
      <dgm:spPr/>
    </dgm:pt>
    <dgm:pt modelId="{A21F6B5E-6A63-FD4F-BB02-C15FB4990373}" type="pres">
      <dgm:prSet presAssocID="{557BB65E-7B7B-754E-88AC-EAE93D255C98}" presName="node" presStyleLbl="node1" presStyleIdx="1" presStyleCnt="3" custLinFactNeighborX="25078" custLinFactNeighborY="-336">
        <dgm:presLayoutVars>
          <dgm:bulletEnabled val="1"/>
        </dgm:presLayoutVars>
      </dgm:prSet>
      <dgm:spPr/>
    </dgm:pt>
    <dgm:pt modelId="{8E4D2F95-3685-D742-B7B2-07B8C7A6C7C1}" type="pres">
      <dgm:prSet presAssocID="{5EDE5ED4-E76D-0348-B5FD-93A1D2DE44ED}" presName="sibTrans" presStyleCnt="0"/>
      <dgm:spPr/>
    </dgm:pt>
    <dgm:pt modelId="{6541698D-2748-7A49-9816-9CE925E6E92D}" type="pres">
      <dgm:prSet presAssocID="{564E080F-33D3-AE4A-A8F3-97E357F8DC68}" presName="node" presStyleLbl="node1" presStyleIdx="2" presStyleCnt="3">
        <dgm:presLayoutVars>
          <dgm:bulletEnabled val="1"/>
        </dgm:presLayoutVars>
      </dgm:prSet>
      <dgm:spPr/>
    </dgm:pt>
  </dgm:ptLst>
  <dgm:cxnLst>
    <dgm:cxn modelId="{A1795437-F2CA-2E4F-935C-BDE15ADEF6AF}" srcId="{5F6A0B5D-3681-7E4E-B422-4DC756DF54FE}" destId="{557BB65E-7B7B-754E-88AC-EAE93D255C98}" srcOrd="1" destOrd="0" parTransId="{EF642EFF-957B-6649-A4B9-C191ADA77EBE}" sibTransId="{5EDE5ED4-E76D-0348-B5FD-93A1D2DE44ED}"/>
    <dgm:cxn modelId="{51FBB03C-CC32-9541-9684-17A9A9B2E125}" srcId="{5F6A0B5D-3681-7E4E-B422-4DC756DF54FE}" destId="{564E080F-33D3-AE4A-A8F3-97E357F8DC68}" srcOrd="2" destOrd="0" parTransId="{566B5CE5-A213-764E-9E09-B69FF687C0E4}" sibTransId="{F3B308DF-6BDF-9D4E-AA08-FB3925EB90B3}"/>
    <dgm:cxn modelId="{1607A696-7D47-2A4C-B5F9-BAB9339B817E}" type="presOf" srcId="{42A4AF2A-0FE8-3540-9E9F-5B4A40C41B34}" destId="{D4451DBE-A685-3343-BB1C-14DBA4630475}" srcOrd="0" destOrd="0" presId="urn:microsoft.com/office/officeart/2005/8/layout/default"/>
    <dgm:cxn modelId="{EBC613A2-07B7-C94D-8654-AD26351FB2FF}" srcId="{5F6A0B5D-3681-7E4E-B422-4DC756DF54FE}" destId="{42A4AF2A-0FE8-3540-9E9F-5B4A40C41B34}" srcOrd="0" destOrd="0" parTransId="{9F110A5E-8B40-8944-B5D8-0FF010BA118F}" sibTransId="{87416890-0CE7-0F42-A2FD-85065B690101}"/>
    <dgm:cxn modelId="{2C285FD1-3926-D444-A6F1-C08C83A6EDA6}" type="presOf" srcId="{5F6A0B5D-3681-7E4E-B422-4DC756DF54FE}" destId="{8FE4E64B-5FF2-B746-BCB1-8EA2A47834CC}" srcOrd="0" destOrd="0" presId="urn:microsoft.com/office/officeart/2005/8/layout/default"/>
    <dgm:cxn modelId="{9018D6DD-0147-2B42-96EE-6AAC283194F2}" type="presOf" srcId="{564E080F-33D3-AE4A-A8F3-97E357F8DC68}" destId="{6541698D-2748-7A49-9816-9CE925E6E92D}" srcOrd="0" destOrd="0" presId="urn:microsoft.com/office/officeart/2005/8/layout/default"/>
    <dgm:cxn modelId="{F15A19F8-54D7-D443-967B-33162252D82B}" type="presOf" srcId="{557BB65E-7B7B-754E-88AC-EAE93D255C98}" destId="{A21F6B5E-6A63-FD4F-BB02-C15FB4990373}" srcOrd="0" destOrd="0" presId="urn:microsoft.com/office/officeart/2005/8/layout/default"/>
    <dgm:cxn modelId="{70D9B9BC-CE13-4044-9F93-65799EE99BB7}" type="presParOf" srcId="{8FE4E64B-5FF2-B746-BCB1-8EA2A47834CC}" destId="{D4451DBE-A685-3343-BB1C-14DBA4630475}" srcOrd="0" destOrd="0" presId="urn:microsoft.com/office/officeart/2005/8/layout/default"/>
    <dgm:cxn modelId="{B1513A2A-48DD-684F-90F2-DCA17C9BBD2B}" type="presParOf" srcId="{8FE4E64B-5FF2-B746-BCB1-8EA2A47834CC}" destId="{87EFB6C6-327B-4545-9FCB-8A3622663DEF}" srcOrd="1" destOrd="0" presId="urn:microsoft.com/office/officeart/2005/8/layout/default"/>
    <dgm:cxn modelId="{8353853F-1E7B-2A4E-B0C7-F1CA351134C3}" type="presParOf" srcId="{8FE4E64B-5FF2-B746-BCB1-8EA2A47834CC}" destId="{A21F6B5E-6A63-FD4F-BB02-C15FB4990373}" srcOrd="2" destOrd="0" presId="urn:microsoft.com/office/officeart/2005/8/layout/default"/>
    <dgm:cxn modelId="{1D7FCF93-9D29-624B-9D36-548DFEE89D48}" type="presParOf" srcId="{8FE4E64B-5FF2-B746-BCB1-8EA2A47834CC}" destId="{8E4D2F95-3685-D742-B7B2-07B8C7A6C7C1}" srcOrd="3" destOrd="0" presId="urn:microsoft.com/office/officeart/2005/8/layout/default"/>
    <dgm:cxn modelId="{16BE397E-C0C3-DC4A-9605-98691184AD21}" type="presParOf" srcId="{8FE4E64B-5FF2-B746-BCB1-8EA2A47834CC}" destId="{6541698D-2748-7A49-9816-9CE925E6E92D}" srcOrd="4"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Lst>
  <dgm:cxnLst>
    <dgm:cxn modelId="{4F434B66-237A-AA42-9A2A-3B9681B95690}" type="presOf" srcId="{181A76D4-8EE4-4F52-B018-EC8C83488942}" destId="{855F450F-7BB0-5041-8F22-EB188A5E88F5}" srcOrd="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1A76D4-8EE4-4F52-B018-EC8C834889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453367-0056-432B-9896-0FE25FDC8115}">
      <dgm:prSet custT="1"/>
      <dgm:spPr>
        <a:solidFill>
          <a:srgbClr val="007075"/>
        </a:solidFill>
        <a:ln>
          <a:noFill/>
        </a:ln>
      </dgm:spPr>
      <dgm:t>
        <a:bodyPr anchor="ctr"/>
        <a:lstStyle/>
        <a:p>
          <a:pPr algn="ctr"/>
          <a:r>
            <a:rPr lang="nb-NO" sz="2800"/>
            <a:t>Bioraffinerie: </a:t>
          </a:r>
          <a:r>
            <a:rPr lang="nb-NO" sz="3600"/>
            <a:t>Biogas und Biodünger</a:t>
          </a:r>
          <a:endParaRPr lang="en-US" sz="3600"/>
        </a:p>
      </dgm:t>
    </dgm:pt>
    <dgm:pt modelId="{CCC2A55B-7670-40FD-BB20-FA1EB950BA06}" type="parTrans" cxnId="{642AC454-10F8-4057-A185-0F61BAA4140C}">
      <dgm:prSet/>
      <dgm:spPr/>
      <dgm:t>
        <a:bodyPr/>
        <a:lstStyle/>
        <a:p>
          <a:endParaRPr lang="en-US"/>
        </a:p>
      </dgm:t>
    </dgm:pt>
    <dgm:pt modelId="{52F2D7D0-C75B-4124-B1AC-8D87381A5792}" type="sibTrans" cxnId="{642AC454-10F8-4057-A185-0F61BAA4140C}">
      <dgm:prSet/>
      <dgm:spPr/>
      <dgm:t>
        <a:bodyPr/>
        <a:lstStyle/>
        <a:p>
          <a:endParaRPr lang="en-US"/>
        </a:p>
      </dgm:t>
    </dgm:pt>
    <dgm:pt modelId="{A0CB55A4-AE0B-411A-B64B-2E4812D74A45}">
      <dgm:prSet custT="1"/>
      <dgm:spPr>
        <a:solidFill>
          <a:srgbClr val="007075"/>
        </a:solidFill>
        <a:ln>
          <a:noFill/>
        </a:ln>
      </dgm:spPr>
      <dgm:t>
        <a:bodyPr anchor="ctr"/>
        <a:lstStyle/>
        <a:p>
          <a:pPr algn="ctr"/>
          <a:r>
            <a:rPr lang="nb-NO" sz="2800"/>
            <a:t>Pyrolyse: Biokohle, Bioöl und Synthesegas</a:t>
          </a:r>
          <a:endParaRPr lang="en-US" sz="2800"/>
        </a:p>
      </dgm:t>
    </dgm:pt>
    <dgm:pt modelId="{8E985F65-206D-41B9-BA61-30AC475C8D67}" type="parTrans" cxnId="{A92EA56A-BE4B-4574-8BE2-61B6DF3E32D8}">
      <dgm:prSet/>
      <dgm:spPr/>
      <dgm:t>
        <a:bodyPr/>
        <a:lstStyle/>
        <a:p>
          <a:endParaRPr lang="en-US"/>
        </a:p>
      </dgm:t>
    </dgm:pt>
    <dgm:pt modelId="{8B2D6A58-C466-4198-B4E4-B844E03BF440}" type="sibTrans" cxnId="{A92EA56A-BE4B-4574-8BE2-61B6DF3E32D8}">
      <dgm:prSet/>
      <dgm:spPr/>
      <dgm:t>
        <a:bodyPr/>
        <a:lstStyle/>
        <a:p>
          <a:endParaRPr lang="en-US"/>
        </a:p>
      </dgm:t>
    </dgm:pt>
    <dgm:pt modelId="{B2681008-639E-4FFA-907C-2E230CCAFBEF}">
      <dgm:prSet custT="1"/>
      <dgm:spPr>
        <a:solidFill>
          <a:srgbClr val="007075"/>
        </a:solidFill>
        <a:ln>
          <a:noFill/>
        </a:ln>
      </dgm:spPr>
      <dgm:t>
        <a:bodyPr anchor="ctr"/>
        <a:lstStyle/>
        <a:p>
          <a:pPr algn="ctr"/>
          <a:r>
            <a:rPr lang="nb-NO" sz="2800"/>
            <a:t>Vergasung</a:t>
          </a:r>
          <a:endParaRPr lang="en-US" sz="2800"/>
        </a:p>
      </dgm:t>
    </dgm:pt>
    <dgm:pt modelId="{EEA0CDE7-949A-4ECF-B734-C0B039BE22B1}" type="parTrans" cxnId="{EF220887-90CD-4895-BFDC-4E8038DE4D41}">
      <dgm:prSet/>
      <dgm:spPr/>
      <dgm:t>
        <a:bodyPr/>
        <a:lstStyle/>
        <a:p>
          <a:endParaRPr lang="en-US"/>
        </a:p>
      </dgm:t>
    </dgm:pt>
    <dgm:pt modelId="{B2799388-9043-4597-9608-43F543955849}" type="sibTrans" cxnId="{EF220887-90CD-4895-BFDC-4E8038DE4D41}">
      <dgm:prSet/>
      <dgm:spPr/>
      <dgm:t>
        <a:bodyPr/>
        <a:lstStyle/>
        <a:p>
          <a:endParaRPr lang="en-US"/>
        </a:p>
      </dgm:t>
    </dgm:pt>
    <dgm:pt modelId="{1E516218-9519-4A69-BB09-74E824B813D3}">
      <dgm:prSet custT="1"/>
      <dgm:spPr>
        <a:solidFill>
          <a:srgbClr val="007075"/>
        </a:solidFill>
        <a:ln>
          <a:noFill/>
        </a:ln>
      </dgm:spPr>
      <dgm:t>
        <a:bodyPr anchor="ctr"/>
        <a:lstStyle/>
        <a:p>
          <a:pPr algn="ctr" rtl="0"/>
          <a:r>
            <a:rPr lang="nb-NO" sz="3000" err="1"/>
            <a:t>Extraktion</a:t>
          </a:r>
          <a:r>
            <a:rPr lang="nb-NO" sz="3000"/>
            <a:t> von Proteinen</a:t>
          </a:r>
          <a:endParaRPr lang="en-US" sz="3000"/>
        </a:p>
      </dgm:t>
    </dgm:pt>
    <dgm:pt modelId="{EBF54AFC-282D-4A93-BB29-2C612723E94C}" type="parTrans" cxnId="{6BF57737-3DAF-4CB0-B193-7FD9117770DA}">
      <dgm:prSet/>
      <dgm:spPr/>
      <dgm:t>
        <a:bodyPr/>
        <a:lstStyle/>
        <a:p>
          <a:endParaRPr lang="en-US"/>
        </a:p>
      </dgm:t>
    </dgm:pt>
    <dgm:pt modelId="{70D50F00-E287-49EE-93D1-7BE40A6BC323}" type="sibTrans" cxnId="{6BF57737-3DAF-4CB0-B193-7FD9117770DA}">
      <dgm:prSet/>
      <dgm:spPr/>
      <dgm:t>
        <a:bodyPr/>
        <a:lstStyle/>
        <a:p>
          <a:endParaRPr lang="en-US"/>
        </a:p>
      </dgm:t>
    </dgm:pt>
    <dgm:pt modelId="{13E3950D-E58C-422F-9598-7BB77A5B64C3}">
      <dgm:prSet custT="1"/>
      <dgm:spPr>
        <a:solidFill>
          <a:srgbClr val="007075"/>
        </a:solidFill>
        <a:ln>
          <a:noFill/>
        </a:ln>
      </dgm:spPr>
      <dgm:t>
        <a:bodyPr anchor="ctr"/>
        <a:lstStyle/>
        <a:p>
          <a:pPr algn="ctr"/>
          <a:r>
            <a:rPr lang="nb-NO" sz="2800" err="1"/>
            <a:t>Struvitgewinnung</a:t>
          </a:r>
          <a:r>
            <a:rPr lang="nb-NO" sz="2800"/>
            <a:t> &amp; </a:t>
          </a:r>
          <a:r>
            <a:rPr lang="nb-NO" sz="2800" err="1"/>
            <a:t>Easy</a:t>
          </a:r>
          <a:r>
            <a:rPr lang="nb-NO" sz="2800"/>
            <a:t> Mining</a:t>
          </a:r>
          <a:endParaRPr lang="en-US" sz="2800"/>
        </a:p>
      </dgm:t>
    </dgm:pt>
    <dgm:pt modelId="{B92CF1AD-3EE1-4CC0-90BB-D2494C1048AE}" type="parTrans" cxnId="{226E649A-8597-4D2C-A84F-C1AFF4C92764}">
      <dgm:prSet/>
      <dgm:spPr/>
      <dgm:t>
        <a:bodyPr/>
        <a:lstStyle/>
        <a:p>
          <a:endParaRPr lang="en-US"/>
        </a:p>
      </dgm:t>
    </dgm:pt>
    <dgm:pt modelId="{EC512579-2EB6-4FBD-AD30-3B22B0421D42}" type="sibTrans" cxnId="{226E649A-8597-4D2C-A84F-C1AFF4C92764}">
      <dgm:prSet/>
      <dgm:spPr/>
      <dgm:t>
        <a:bodyPr/>
        <a:lstStyle/>
        <a:p>
          <a:endParaRPr lang="en-US"/>
        </a:p>
      </dgm:t>
    </dgm:pt>
    <dgm:pt modelId="{F3F3FAE1-0F83-4F6F-A1C2-090619E78D03}">
      <dgm:prSet phldr="0" custT="1"/>
      <dgm:spPr>
        <a:solidFill>
          <a:srgbClr val="007075"/>
        </a:solidFill>
        <a:ln>
          <a:noFill/>
        </a:ln>
      </dgm:spPr>
      <dgm:t>
        <a:bodyPr anchor="ctr"/>
        <a:lstStyle/>
        <a:p>
          <a:pPr algn="ctr" rtl="0"/>
          <a:r>
            <a:rPr lang="nb-NO" sz="2800">
              <a:latin typeface="Calibri Light" panose="020F0302020204030204"/>
            </a:rPr>
            <a:t>Stickstoffverwertung</a:t>
          </a:r>
          <a:endParaRPr lang="nb-NO" sz="2800"/>
        </a:p>
      </dgm:t>
    </dgm:pt>
    <dgm:pt modelId="{7DFBF02B-D657-416B-9A4C-01DFC53DD5E7}" type="parTrans" cxnId="{DF933EA9-B2EE-4119-8EFC-DC905E29FF2A}">
      <dgm:prSet/>
      <dgm:spPr/>
      <dgm:t>
        <a:bodyPr/>
        <a:lstStyle/>
        <a:p>
          <a:endParaRPr lang="en-US"/>
        </a:p>
      </dgm:t>
    </dgm:pt>
    <dgm:pt modelId="{88B9DAC9-1902-4D01-AB9A-9F34A2C59BA6}" type="sibTrans" cxnId="{DF933EA9-B2EE-4119-8EFC-DC905E29FF2A}">
      <dgm:prSet/>
      <dgm:spPr/>
      <dgm:t>
        <a:bodyPr/>
        <a:lstStyle/>
        <a:p>
          <a:endParaRPr lang="en-US"/>
        </a:p>
      </dgm:t>
    </dgm:pt>
    <dgm:pt modelId="{855F450F-7BB0-5041-8F22-EB188A5E88F5}" type="pres">
      <dgm:prSet presAssocID="{181A76D4-8EE4-4F52-B018-EC8C83488942}" presName="diagram" presStyleCnt="0">
        <dgm:presLayoutVars>
          <dgm:dir/>
          <dgm:resizeHandles val="exact"/>
        </dgm:presLayoutVars>
      </dgm:prSet>
      <dgm:spPr/>
    </dgm:pt>
    <dgm:pt modelId="{79079866-B355-5244-9425-EDB8B06C8B3A}" type="pres">
      <dgm:prSet presAssocID="{5A453367-0056-432B-9896-0FE25FDC8115}" presName="node" presStyleLbl="node1" presStyleIdx="0" presStyleCnt="6">
        <dgm:presLayoutVars>
          <dgm:bulletEnabled val="1"/>
        </dgm:presLayoutVars>
      </dgm:prSet>
      <dgm:spPr/>
    </dgm:pt>
    <dgm:pt modelId="{8AF18431-A874-3846-A3BC-7E8748B8D7C0}" type="pres">
      <dgm:prSet presAssocID="{52F2D7D0-C75B-4124-B1AC-8D87381A5792}" presName="sibTrans" presStyleCnt="0"/>
      <dgm:spPr/>
    </dgm:pt>
    <dgm:pt modelId="{B80AE3FA-5F9F-B347-9128-256605F466D1}" type="pres">
      <dgm:prSet presAssocID="{A0CB55A4-AE0B-411A-B64B-2E4812D74A45}" presName="node" presStyleLbl="node1" presStyleIdx="1" presStyleCnt="6">
        <dgm:presLayoutVars>
          <dgm:bulletEnabled val="1"/>
        </dgm:presLayoutVars>
      </dgm:prSet>
      <dgm:spPr/>
    </dgm:pt>
    <dgm:pt modelId="{7EBB8519-524F-6B40-B8BA-D93DC3FFA025}" type="pres">
      <dgm:prSet presAssocID="{8B2D6A58-C466-4198-B4E4-B844E03BF440}" presName="sibTrans" presStyleCnt="0"/>
      <dgm:spPr/>
    </dgm:pt>
    <dgm:pt modelId="{AE231D71-EDA6-D244-A685-1815F0DE94D9}" type="pres">
      <dgm:prSet presAssocID="{B2681008-639E-4FFA-907C-2E230CCAFBEF}" presName="node" presStyleLbl="node1" presStyleIdx="2" presStyleCnt="6">
        <dgm:presLayoutVars>
          <dgm:bulletEnabled val="1"/>
        </dgm:presLayoutVars>
      </dgm:prSet>
      <dgm:spPr/>
    </dgm:pt>
    <dgm:pt modelId="{C2D88758-61A5-894F-9A29-D0925184EB34}" type="pres">
      <dgm:prSet presAssocID="{B2799388-9043-4597-9608-43F543955849}" presName="sibTrans" presStyleCnt="0"/>
      <dgm:spPr/>
    </dgm:pt>
    <dgm:pt modelId="{2BC5D87E-EBD8-FD44-80A3-934120406385}" type="pres">
      <dgm:prSet presAssocID="{1E516218-9519-4A69-BB09-74E824B813D3}" presName="node" presStyleLbl="node1" presStyleIdx="3" presStyleCnt="6">
        <dgm:presLayoutVars>
          <dgm:bulletEnabled val="1"/>
        </dgm:presLayoutVars>
      </dgm:prSet>
      <dgm:spPr/>
    </dgm:pt>
    <dgm:pt modelId="{1A1B5BFB-EA9A-EE44-8C94-2CA0B577E485}" type="pres">
      <dgm:prSet presAssocID="{70D50F00-E287-49EE-93D1-7BE40A6BC323}" presName="sibTrans" presStyleCnt="0"/>
      <dgm:spPr/>
    </dgm:pt>
    <dgm:pt modelId="{0607AAA8-30AB-8141-9572-876D4EC98023}" type="pres">
      <dgm:prSet presAssocID="{13E3950D-E58C-422F-9598-7BB77A5B64C3}" presName="node" presStyleLbl="node1" presStyleIdx="4" presStyleCnt="6">
        <dgm:presLayoutVars>
          <dgm:bulletEnabled val="1"/>
        </dgm:presLayoutVars>
      </dgm:prSet>
      <dgm:spPr/>
    </dgm:pt>
    <dgm:pt modelId="{E3F20385-8949-4642-BD7C-1BBFD724FA63}" type="pres">
      <dgm:prSet presAssocID="{EC512579-2EB6-4FBD-AD30-3B22B0421D42}" presName="sibTrans" presStyleCnt="0"/>
      <dgm:spPr/>
    </dgm:pt>
    <dgm:pt modelId="{7AFC2F43-492B-6C48-8FBC-C8AFDA274E4D}" type="pres">
      <dgm:prSet presAssocID="{F3F3FAE1-0F83-4F6F-A1C2-090619E78D03}" presName="node" presStyleLbl="node1" presStyleIdx="5" presStyleCnt="6">
        <dgm:presLayoutVars>
          <dgm:bulletEnabled val="1"/>
        </dgm:presLayoutVars>
      </dgm:prSet>
      <dgm:spPr/>
    </dgm:pt>
  </dgm:ptLst>
  <dgm:cxnLst>
    <dgm:cxn modelId="{EABF1006-24E8-8F47-B7B9-A57A9151ED1B}" type="presOf" srcId="{F3F3FAE1-0F83-4F6F-A1C2-090619E78D03}" destId="{7AFC2F43-492B-6C48-8FBC-C8AFDA274E4D}" srcOrd="0" destOrd="0" presId="urn:microsoft.com/office/officeart/2005/8/layout/default"/>
    <dgm:cxn modelId="{6BF57737-3DAF-4CB0-B193-7FD9117770DA}" srcId="{181A76D4-8EE4-4F52-B018-EC8C83488942}" destId="{1E516218-9519-4A69-BB09-74E824B813D3}" srcOrd="3" destOrd="0" parTransId="{EBF54AFC-282D-4A93-BB29-2C612723E94C}" sibTransId="{70D50F00-E287-49EE-93D1-7BE40A6BC323}"/>
    <dgm:cxn modelId="{4F434B66-237A-AA42-9A2A-3B9681B95690}" type="presOf" srcId="{181A76D4-8EE4-4F52-B018-EC8C83488942}" destId="{855F450F-7BB0-5041-8F22-EB188A5E88F5}" srcOrd="0" destOrd="0" presId="urn:microsoft.com/office/officeart/2005/8/layout/default"/>
    <dgm:cxn modelId="{25A55A68-97A5-164B-94D3-28A438AB385F}" type="presOf" srcId="{13E3950D-E58C-422F-9598-7BB77A5B64C3}" destId="{0607AAA8-30AB-8141-9572-876D4EC98023}" srcOrd="0" destOrd="0" presId="urn:microsoft.com/office/officeart/2005/8/layout/default"/>
    <dgm:cxn modelId="{A92EA56A-BE4B-4574-8BE2-61B6DF3E32D8}" srcId="{181A76D4-8EE4-4F52-B018-EC8C83488942}" destId="{A0CB55A4-AE0B-411A-B64B-2E4812D74A45}" srcOrd="1" destOrd="0" parTransId="{8E985F65-206D-41B9-BA61-30AC475C8D67}" sibTransId="{8B2D6A58-C466-4198-B4E4-B844E03BF440}"/>
    <dgm:cxn modelId="{642AC454-10F8-4057-A185-0F61BAA4140C}" srcId="{181A76D4-8EE4-4F52-B018-EC8C83488942}" destId="{5A453367-0056-432B-9896-0FE25FDC8115}" srcOrd="0" destOrd="0" parTransId="{CCC2A55B-7670-40FD-BB20-FA1EB950BA06}" sibTransId="{52F2D7D0-C75B-4124-B1AC-8D87381A5792}"/>
    <dgm:cxn modelId="{EF220887-90CD-4895-BFDC-4E8038DE4D41}" srcId="{181A76D4-8EE4-4F52-B018-EC8C83488942}" destId="{B2681008-639E-4FFA-907C-2E230CCAFBEF}" srcOrd="2" destOrd="0" parTransId="{EEA0CDE7-949A-4ECF-B734-C0B039BE22B1}" sibTransId="{B2799388-9043-4597-9608-43F543955849}"/>
    <dgm:cxn modelId="{D85FE68F-EB20-DE45-A97A-602C653CAB3B}" type="presOf" srcId="{5A453367-0056-432B-9896-0FE25FDC8115}" destId="{79079866-B355-5244-9425-EDB8B06C8B3A}" srcOrd="0" destOrd="0" presId="urn:microsoft.com/office/officeart/2005/8/layout/default"/>
    <dgm:cxn modelId="{5B1C1594-FCE2-F04E-883F-F3E683EB2495}" type="presOf" srcId="{B2681008-639E-4FFA-907C-2E230CCAFBEF}" destId="{AE231D71-EDA6-D244-A685-1815F0DE94D9}" srcOrd="0" destOrd="0" presId="urn:microsoft.com/office/officeart/2005/8/layout/default"/>
    <dgm:cxn modelId="{226E649A-8597-4D2C-A84F-C1AFF4C92764}" srcId="{181A76D4-8EE4-4F52-B018-EC8C83488942}" destId="{13E3950D-E58C-422F-9598-7BB77A5B64C3}" srcOrd="4" destOrd="0" parTransId="{B92CF1AD-3EE1-4CC0-90BB-D2494C1048AE}" sibTransId="{EC512579-2EB6-4FBD-AD30-3B22B0421D42}"/>
    <dgm:cxn modelId="{734CC69E-1730-1540-A4C7-E83A80E399D7}" type="presOf" srcId="{A0CB55A4-AE0B-411A-B64B-2E4812D74A45}" destId="{B80AE3FA-5F9F-B347-9128-256605F466D1}" srcOrd="0" destOrd="0" presId="urn:microsoft.com/office/officeart/2005/8/layout/default"/>
    <dgm:cxn modelId="{DF933EA9-B2EE-4119-8EFC-DC905E29FF2A}" srcId="{181A76D4-8EE4-4F52-B018-EC8C83488942}" destId="{F3F3FAE1-0F83-4F6F-A1C2-090619E78D03}" srcOrd="5" destOrd="0" parTransId="{7DFBF02B-D657-416B-9A4C-01DFC53DD5E7}" sibTransId="{88B9DAC9-1902-4D01-AB9A-9F34A2C59BA6}"/>
    <dgm:cxn modelId="{1737D4AC-00EB-B24A-A5E7-689D0E5B1B4E}" type="presOf" srcId="{1E516218-9519-4A69-BB09-74E824B813D3}" destId="{2BC5D87E-EBD8-FD44-80A3-934120406385}" srcOrd="0" destOrd="0" presId="urn:microsoft.com/office/officeart/2005/8/layout/default"/>
    <dgm:cxn modelId="{150371B3-244D-5F43-B25C-AB4C16460D5C}" type="presParOf" srcId="{855F450F-7BB0-5041-8F22-EB188A5E88F5}" destId="{79079866-B355-5244-9425-EDB8B06C8B3A}" srcOrd="0" destOrd="0" presId="urn:microsoft.com/office/officeart/2005/8/layout/default"/>
    <dgm:cxn modelId="{CE3849C1-0809-0842-9509-88C9DD9E281B}" type="presParOf" srcId="{855F450F-7BB0-5041-8F22-EB188A5E88F5}" destId="{8AF18431-A874-3846-A3BC-7E8748B8D7C0}" srcOrd="1" destOrd="0" presId="urn:microsoft.com/office/officeart/2005/8/layout/default"/>
    <dgm:cxn modelId="{9069E265-CBBE-044F-91F6-0F76CD163723}" type="presParOf" srcId="{855F450F-7BB0-5041-8F22-EB188A5E88F5}" destId="{B80AE3FA-5F9F-B347-9128-256605F466D1}" srcOrd="2" destOrd="0" presId="urn:microsoft.com/office/officeart/2005/8/layout/default"/>
    <dgm:cxn modelId="{B573CFAD-21C3-F940-B89B-CDAE541E6699}" type="presParOf" srcId="{855F450F-7BB0-5041-8F22-EB188A5E88F5}" destId="{7EBB8519-524F-6B40-B8BA-D93DC3FFA025}" srcOrd="3" destOrd="0" presId="urn:microsoft.com/office/officeart/2005/8/layout/default"/>
    <dgm:cxn modelId="{C1BA7B5A-DB34-B14D-B6AB-8056F7060072}" type="presParOf" srcId="{855F450F-7BB0-5041-8F22-EB188A5E88F5}" destId="{AE231D71-EDA6-D244-A685-1815F0DE94D9}" srcOrd="4" destOrd="0" presId="urn:microsoft.com/office/officeart/2005/8/layout/default"/>
    <dgm:cxn modelId="{7D4FCDE3-4D9D-A447-9E18-75CCFCA0D29D}" type="presParOf" srcId="{855F450F-7BB0-5041-8F22-EB188A5E88F5}" destId="{C2D88758-61A5-894F-9A29-D0925184EB34}" srcOrd="5" destOrd="0" presId="urn:microsoft.com/office/officeart/2005/8/layout/default"/>
    <dgm:cxn modelId="{5300F6D4-3B21-F74C-823C-794718D02FBE}" type="presParOf" srcId="{855F450F-7BB0-5041-8F22-EB188A5E88F5}" destId="{2BC5D87E-EBD8-FD44-80A3-934120406385}" srcOrd="6" destOrd="0" presId="urn:microsoft.com/office/officeart/2005/8/layout/default"/>
    <dgm:cxn modelId="{129C499F-29A3-4B48-8320-5FF1EEB423D2}" type="presParOf" srcId="{855F450F-7BB0-5041-8F22-EB188A5E88F5}" destId="{1A1B5BFB-EA9A-EE44-8C94-2CA0B577E485}" srcOrd="7" destOrd="0" presId="urn:microsoft.com/office/officeart/2005/8/layout/default"/>
    <dgm:cxn modelId="{C459DF13-AA64-4142-8BBB-810CED3E2318}" type="presParOf" srcId="{855F450F-7BB0-5041-8F22-EB188A5E88F5}" destId="{0607AAA8-30AB-8141-9572-876D4EC98023}" srcOrd="8" destOrd="0" presId="urn:microsoft.com/office/officeart/2005/8/layout/default"/>
    <dgm:cxn modelId="{A5C78A9E-2561-E444-92E2-13BBC29DF3F9}" type="presParOf" srcId="{855F450F-7BB0-5041-8F22-EB188A5E88F5}" destId="{E3F20385-8949-4642-BD7C-1BBFD724FA63}" srcOrd="9" destOrd="0" presId="urn:microsoft.com/office/officeart/2005/8/layout/default"/>
    <dgm:cxn modelId="{AACEE3FD-E0A5-AC43-8857-BDC74D3B1325}" type="presParOf" srcId="{855F450F-7BB0-5041-8F22-EB188A5E88F5}" destId="{7AFC2F43-492B-6C48-8FBC-C8AFDA274E4D}" srcOrd="1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BB36D8-84EA-A049-BA62-D52793DFB4D0}"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nb-NO"/>
        </a:p>
      </dgm:t>
    </dgm:pt>
    <dgm:pt modelId="{0601CF74-D8E7-A543-B799-F63E6AB77FF3}">
      <dgm:prSet/>
      <dgm:spPr>
        <a:solidFill>
          <a:srgbClr val="007075"/>
        </a:solidFill>
        <a:ln>
          <a:noFill/>
        </a:ln>
      </dgm:spPr>
      <dgm:t>
        <a:bodyPr/>
        <a:lstStyle/>
        <a:p>
          <a:pPr algn="ctr" rtl="0">
            <a:lnSpc>
              <a:spcPct val="150000"/>
            </a:lnSpc>
          </a:pPr>
          <a:r>
            <a:rPr lang="en-US" err="1"/>
            <a:t>Klimanutzen</a:t>
          </a:r>
          <a:r>
            <a:rPr lang="en-US"/>
            <a:t>: Positive </a:t>
          </a:r>
          <a:r>
            <a:rPr lang="en-US" err="1"/>
            <a:t>Auswirkungen</a:t>
          </a:r>
          <a:r>
            <a:rPr lang="en-US"/>
            <a:t> auf das Klima</a:t>
          </a:r>
          <a:endParaRPr lang="nb-NO">
            <a:latin typeface="Myriad Pro" panose="020B0503030403020204" pitchFamily="34" charset="0"/>
          </a:endParaRPr>
        </a:p>
      </dgm:t>
    </dgm:pt>
    <dgm:pt modelId="{11F72C89-E6D2-6240-B76F-57E91BF65638}" type="parTrans" cxnId="{0C31374A-826F-974F-AB62-5D98ED2AE04A}">
      <dgm:prSet/>
      <dgm:spPr/>
      <dgm:t>
        <a:bodyPr/>
        <a:lstStyle/>
        <a:p>
          <a:pPr algn="ctr"/>
          <a:endParaRPr lang="nb-NO"/>
        </a:p>
      </dgm:t>
    </dgm:pt>
    <dgm:pt modelId="{F6C9A0BC-FB70-F249-B138-C40A1D77D42F}" type="sibTrans" cxnId="{0C31374A-826F-974F-AB62-5D98ED2AE04A}">
      <dgm:prSet/>
      <dgm:spPr/>
      <dgm:t>
        <a:bodyPr/>
        <a:lstStyle/>
        <a:p>
          <a:pPr algn="ctr"/>
          <a:endParaRPr lang="nb-NO"/>
        </a:p>
      </dgm:t>
    </dgm:pt>
    <dgm:pt modelId="{B26DFC8F-D6AE-814D-9014-7C62CD39D881}">
      <dgm:prSet/>
      <dgm:spPr>
        <a:solidFill>
          <a:srgbClr val="007075"/>
        </a:solidFill>
        <a:ln>
          <a:noFill/>
        </a:ln>
      </dgm:spPr>
      <dgm:t>
        <a:bodyPr/>
        <a:lstStyle/>
        <a:p>
          <a:pPr algn="ctr" rtl="0">
            <a:lnSpc>
              <a:spcPct val="150000"/>
            </a:lnSpc>
          </a:pPr>
          <a:r>
            <a:rPr lang="en-US"/>
            <a:t>100 Prozent - was bedeutet das?</a:t>
          </a:r>
          <a:endParaRPr lang="nb-NO"/>
        </a:p>
      </dgm:t>
    </dgm:pt>
    <dgm:pt modelId="{37B309B1-4F0E-7545-B894-8C4A63FEB0BC}" type="parTrans" cxnId="{5494AEA0-33D0-CA43-9529-A9EF3DA47FB4}">
      <dgm:prSet/>
      <dgm:spPr/>
      <dgm:t>
        <a:bodyPr/>
        <a:lstStyle/>
        <a:p>
          <a:pPr algn="ctr"/>
          <a:endParaRPr lang="nb-NO"/>
        </a:p>
      </dgm:t>
    </dgm:pt>
    <dgm:pt modelId="{BE01B670-2AC3-8A47-A7E8-DDD9794B98FC}" type="sibTrans" cxnId="{5494AEA0-33D0-CA43-9529-A9EF3DA47FB4}">
      <dgm:prSet/>
      <dgm:spPr/>
      <dgm:t>
        <a:bodyPr/>
        <a:lstStyle/>
        <a:p>
          <a:pPr algn="ctr"/>
          <a:endParaRPr lang="nb-NO"/>
        </a:p>
      </dgm:t>
    </dgm:pt>
    <dgm:pt modelId="{D172478E-47DC-9146-8BD1-F132410662D0}">
      <dgm:prSet/>
      <dgm:spPr>
        <a:solidFill>
          <a:srgbClr val="007075"/>
        </a:solidFill>
        <a:ln>
          <a:noFill/>
        </a:ln>
      </dgm:spPr>
      <dgm:t>
        <a:bodyPr/>
        <a:lstStyle/>
        <a:p>
          <a:pPr algn="ctr" rtl="0">
            <a:lnSpc>
              <a:spcPct val="150000"/>
            </a:lnSpc>
          </a:pPr>
          <a:r>
            <a:rPr lang="sv-SE"/>
            <a:t>Vorteile für die Umwelt und das Klima</a:t>
          </a:r>
          <a:endParaRPr lang="nb-NO">
            <a:latin typeface="Myriad Pro" panose="020B0503030403020204" pitchFamily="34" charset="0"/>
          </a:endParaRPr>
        </a:p>
      </dgm:t>
    </dgm:pt>
    <dgm:pt modelId="{B5884F67-2561-EE4B-8906-DE6D8A1C5F60}" type="parTrans" cxnId="{813747D0-EF04-784B-BDFB-3EE64868D9C9}">
      <dgm:prSet/>
      <dgm:spPr/>
      <dgm:t>
        <a:bodyPr/>
        <a:lstStyle/>
        <a:p>
          <a:pPr algn="ctr"/>
          <a:endParaRPr lang="nb-NO"/>
        </a:p>
      </dgm:t>
    </dgm:pt>
    <dgm:pt modelId="{EF7D3BA3-434B-B84B-B8D2-7BBBB85604BB}" type="sibTrans" cxnId="{813747D0-EF04-784B-BDFB-3EE64868D9C9}">
      <dgm:prSet/>
      <dgm:spPr/>
      <dgm:t>
        <a:bodyPr/>
        <a:lstStyle/>
        <a:p>
          <a:pPr algn="ctr"/>
          <a:endParaRPr lang="nb-NO"/>
        </a:p>
      </dgm:t>
    </dgm:pt>
    <dgm:pt modelId="{DCD9C862-54BC-A740-9C3F-CE0C255C9B99}">
      <dgm:prSet/>
      <dgm:spPr>
        <a:solidFill>
          <a:srgbClr val="007075"/>
        </a:solidFill>
        <a:ln>
          <a:noFill/>
        </a:ln>
      </dgm:spPr>
      <dgm:t>
        <a:bodyPr/>
        <a:lstStyle/>
        <a:p>
          <a:pPr algn="ctr" rtl="0">
            <a:lnSpc>
              <a:spcPct val="150000"/>
            </a:lnSpc>
          </a:pPr>
          <a:r>
            <a:rPr lang="nb-NO"/>
            <a:t>Vorteile für das soziale Klima</a:t>
          </a:r>
          <a:endParaRPr lang="en-US">
            <a:solidFill>
              <a:srgbClr val="444444"/>
            </a:solidFill>
            <a:latin typeface="Calibri"/>
            <a:ea typeface="Calibri"/>
            <a:cs typeface="Calibri"/>
          </a:endParaRPr>
        </a:p>
      </dgm:t>
    </dgm:pt>
    <dgm:pt modelId="{75162F80-2810-8344-A8F1-C9DAAE7CBC3E}" type="parTrans" cxnId="{671C715B-1230-A94B-9AFE-0AE7C500E113}">
      <dgm:prSet/>
      <dgm:spPr/>
      <dgm:t>
        <a:bodyPr/>
        <a:lstStyle/>
        <a:p>
          <a:pPr algn="ctr"/>
          <a:endParaRPr lang="nb-NO"/>
        </a:p>
      </dgm:t>
    </dgm:pt>
    <dgm:pt modelId="{8693F7D5-5CF3-8541-818C-B97A4FD1B8C1}" type="sibTrans" cxnId="{671C715B-1230-A94B-9AFE-0AE7C500E113}">
      <dgm:prSet/>
      <dgm:spPr/>
      <dgm:t>
        <a:bodyPr/>
        <a:lstStyle/>
        <a:p>
          <a:pPr algn="ctr"/>
          <a:endParaRPr lang="nb-NO"/>
        </a:p>
      </dgm:t>
    </dgm:pt>
    <dgm:pt modelId="{D7A73AAB-F36A-EB4F-8038-5BFCF140781D}">
      <dgm:prSet/>
      <dgm:spPr>
        <a:solidFill>
          <a:srgbClr val="007075"/>
        </a:solidFill>
        <a:ln>
          <a:noFill/>
        </a:ln>
      </dgm:spPr>
      <dgm:t>
        <a:bodyPr/>
        <a:lstStyle/>
        <a:p>
          <a:pPr algn="ctr" rtl="0">
            <a:lnSpc>
              <a:spcPct val="150000"/>
            </a:lnSpc>
          </a:pPr>
          <a:r>
            <a:rPr lang="nb-NO" err="1"/>
            <a:t>Vorteile</a:t>
          </a:r>
          <a:r>
            <a:rPr lang="nb-NO"/>
            <a:t> </a:t>
          </a:r>
          <a:r>
            <a:rPr lang="nb-NO" err="1"/>
            <a:t>für</a:t>
          </a:r>
          <a:r>
            <a:rPr lang="nb-NO"/>
            <a:t> </a:t>
          </a:r>
          <a:r>
            <a:rPr lang="nb-NO" err="1"/>
            <a:t>das</a:t>
          </a:r>
          <a:r>
            <a:rPr lang="nb-NO"/>
            <a:t> Wirtschaftsklima</a:t>
          </a:r>
        </a:p>
      </dgm:t>
    </dgm:pt>
    <dgm:pt modelId="{3050F79D-CFF9-1D43-99E4-675A1D3CAA9C}" type="parTrans" cxnId="{1CBA8C2A-8008-CF4A-B63F-CDB646177F47}">
      <dgm:prSet/>
      <dgm:spPr/>
      <dgm:t>
        <a:bodyPr/>
        <a:lstStyle/>
        <a:p>
          <a:pPr algn="ctr"/>
          <a:endParaRPr lang="nb-NO"/>
        </a:p>
      </dgm:t>
    </dgm:pt>
    <dgm:pt modelId="{E357E22F-07E7-2148-A9F5-AE24B615C086}" type="sibTrans" cxnId="{1CBA8C2A-8008-CF4A-B63F-CDB646177F47}">
      <dgm:prSet/>
      <dgm:spPr/>
      <dgm:t>
        <a:bodyPr/>
        <a:lstStyle/>
        <a:p>
          <a:pPr algn="ctr"/>
          <a:endParaRPr lang="nb-NO"/>
        </a:p>
      </dgm:t>
    </dgm:pt>
    <dgm:pt modelId="{CF93D225-BBD5-7543-8083-D18908BCFB51}" type="pres">
      <dgm:prSet presAssocID="{3BBB36D8-84EA-A049-BA62-D52793DFB4D0}" presName="diagram" presStyleCnt="0">
        <dgm:presLayoutVars>
          <dgm:dir/>
          <dgm:resizeHandles val="exact"/>
        </dgm:presLayoutVars>
      </dgm:prSet>
      <dgm:spPr/>
    </dgm:pt>
    <dgm:pt modelId="{B23BA799-9843-E748-88E7-9CAD9AED2576}" type="pres">
      <dgm:prSet presAssocID="{0601CF74-D8E7-A543-B799-F63E6AB77FF3}" presName="node" presStyleLbl="node1" presStyleIdx="0" presStyleCnt="5">
        <dgm:presLayoutVars>
          <dgm:bulletEnabled val="1"/>
        </dgm:presLayoutVars>
      </dgm:prSet>
      <dgm:spPr/>
    </dgm:pt>
    <dgm:pt modelId="{16C4C2DB-66E9-324A-B1F8-FC0FE8641D82}" type="pres">
      <dgm:prSet presAssocID="{F6C9A0BC-FB70-F249-B138-C40A1D77D42F}" presName="sibTrans" presStyleCnt="0"/>
      <dgm:spPr/>
    </dgm:pt>
    <dgm:pt modelId="{B9E41E96-C7E0-444E-9958-790DAC664822}" type="pres">
      <dgm:prSet presAssocID="{B26DFC8F-D6AE-814D-9014-7C62CD39D881}" presName="node" presStyleLbl="node1" presStyleIdx="1" presStyleCnt="5">
        <dgm:presLayoutVars>
          <dgm:bulletEnabled val="1"/>
        </dgm:presLayoutVars>
      </dgm:prSet>
      <dgm:spPr/>
    </dgm:pt>
    <dgm:pt modelId="{5830D2CA-DC14-1740-9FAA-3EFE86CF7A3D}" type="pres">
      <dgm:prSet presAssocID="{BE01B670-2AC3-8A47-A7E8-DDD9794B98FC}" presName="sibTrans" presStyleCnt="0"/>
      <dgm:spPr/>
    </dgm:pt>
    <dgm:pt modelId="{9D63870F-1732-6C48-B286-AC3D625C3DB1}" type="pres">
      <dgm:prSet presAssocID="{D172478E-47DC-9146-8BD1-F132410662D0}" presName="node" presStyleLbl="node1" presStyleIdx="2" presStyleCnt="5">
        <dgm:presLayoutVars>
          <dgm:bulletEnabled val="1"/>
        </dgm:presLayoutVars>
      </dgm:prSet>
      <dgm:spPr/>
    </dgm:pt>
    <dgm:pt modelId="{223F622C-393D-424C-BE0B-4A8B100500F5}" type="pres">
      <dgm:prSet presAssocID="{EF7D3BA3-434B-B84B-B8D2-7BBBB85604BB}" presName="sibTrans" presStyleCnt="0"/>
      <dgm:spPr/>
    </dgm:pt>
    <dgm:pt modelId="{3762C9F7-4AF2-7C48-AD7C-99AE3F887DBF}" type="pres">
      <dgm:prSet presAssocID="{DCD9C862-54BC-A740-9C3F-CE0C255C9B99}" presName="node" presStyleLbl="node1" presStyleIdx="3" presStyleCnt="5">
        <dgm:presLayoutVars>
          <dgm:bulletEnabled val="1"/>
        </dgm:presLayoutVars>
      </dgm:prSet>
      <dgm:spPr/>
    </dgm:pt>
    <dgm:pt modelId="{76C64D03-F368-C744-BD55-5241DAF03547}" type="pres">
      <dgm:prSet presAssocID="{8693F7D5-5CF3-8541-818C-B97A4FD1B8C1}" presName="sibTrans" presStyleCnt="0"/>
      <dgm:spPr/>
    </dgm:pt>
    <dgm:pt modelId="{1710B9F6-3EC1-C144-9DBE-B3C4375C13D4}" type="pres">
      <dgm:prSet presAssocID="{D7A73AAB-F36A-EB4F-8038-5BFCF140781D}" presName="node" presStyleLbl="node1" presStyleIdx="4" presStyleCnt="5">
        <dgm:presLayoutVars>
          <dgm:bulletEnabled val="1"/>
        </dgm:presLayoutVars>
      </dgm:prSet>
      <dgm:spPr/>
    </dgm:pt>
  </dgm:ptLst>
  <dgm:cxnLst>
    <dgm:cxn modelId="{1CBA8C2A-8008-CF4A-B63F-CDB646177F47}" srcId="{3BBB36D8-84EA-A049-BA62-D52793DFB4D0}" destId="{D7A73AAB-F36A-EB4F-8038-5BFCF140781D}" srcOrd="4" destOrd="0" parTransId="{3050F79D-CFF9-1D43-99E4-675A1D3CAA9C}" sibTransId="{E357E22F-07E7-2148-A9F5-AE24B615C086}"/>
    <dgm:cxn modelId="{97116737-D5A2-4C63-9963-62B9624C05BF}" type="presOf" srcId="{D7A73AAB-F36A-EB4F-8038-5BFCF140781D}" destId="{1710B9F6-3EC1-C144-9DBE-B3C4375C13D4}" srcOrd="0" destOrd="0" presId="urn:microsoft.com/office/officeart/2005/8/layout/default"/>
    <dgm:cxn modelId="{671C715B-1230-A94B-9AFE-0AE7C500E113}" srcId="{3BBB36D8-84EA-A049-BA62-D52793DFB4D0}" destId="{DCD9C862-54BC-A740-9C3F-CE0C255C9B99}" srcOrd="3" destOrd="0" parTransId="{75162F80-2810-8344-A8F1-C9DAAE7CBC3E}" sibTransId="{8693F7D5-5CF3-8541-818C-B97A4FD1B8C1}"/>
    <dgm:cxn modelId="{0C31374A-826F-974F-AB62-5D98ED2AE04A}" srcId="{3BBB36D8-84EA-A049-BA62-D52793DFB4D0}" destId="{0601CF74-D8E7-A543-B799-F63E6AB77FF3}" srcOrd="0" destOrd="0" parTransId="{11F72C89-E6D2-6240-B76F-57E91BF65638}" sibTransId="{F6C9A0BC-FB70-F249-B138-C40A1D77D42F}"/>
    <dgm:cxn modelId="{0B858983-BB7B-4B85-8A78-FD7D9939D1D6}" type="presOf" srcId="{DCD9C862-54BC-A740-9C3F-CE0C255C9B99}" destId="{3762C9F7-4AF2-7C48-AD7C-99AE3F887DBF}" srcOrd="0" destOrd="0" presId="urn:microsoft.com/office/officeart/2005/8/layout/default"/>
    <dgm:cxn modelId="{9747F58F-15AB-43AF-8754-2080F696EEF7}" type="presOf" srcId="{0601CF74-D8E7-A543-B799-F63E6AB77FF3}" destId="{B23BA799-9843-E748-88E7-9CAD9AED2576}" srcOrd="0" destOrd="0" presId="urn:microsoft.com/office/officeart/2005/8/layout/default"/>
    <dgm:cxn modelId="{2CC6DE9C-B91F-4571-A758-788D9FE257B4}" type="presOf" srcId="{D172478E-47DC-9146-8BD1-F132410662D0}" destId="{9D63870F-1732-6C48-B286-AC3D625C3DB1}" srcOrd="0" destOrd="0" presId="urn:microsoft.com/office/officeart/2005/8/layout/default"/>
    <dgm:cxn modelId="{5494AEA0-33D0-CA43-9529-A9EF3DA47FB4}" srcId="{3BBB36D8-84EA-A049-BA62-D52793DFB4D0}" destId="{B26DFC8F-D6AE-814D-9014-7C62CD39D881}" srcOrd="1" destOrd="0" parTransId="{37B309B1-4F0E-7545-B894-8C4A63FEB0BC}" sibTransId="{BE01B670-2AC3-8A47-A7E8-DDD9794B98FC}"/>
    <dgm:cxn modelId="{813747D0-EF04-784B-BDFB-3EE64868D9C9}" srcId="{3BBB36D8-84EA-A049-BA62-D52793DFB4D0}" destId="{D172478E-47DC-9146-8BD1-F132410662D0}" srcOrd="2" destOrd="0" parTransId="{B5884F67-2561-EE4B-8906-DE6D8A1C5F60}" sibTransId="{EF7D3BA3-434B-B84B-B8D2-7BBBB85604BB}"/>
    <dgm:cxn modelId="{79308BE8-E3D9-47EF-A4CF-81FB760937E0}" type="presOf" srcId="{B26DFC8F-D6AE-814D-9014-7C62CD39D881}" destId="{B9E41E96-C7E0-444E-9958-790DAC664822}" srcOrd="0" destOrd="0" presId="urn:microsoft.com/office/officeart/2005/8/layout/default"/>
    <dgm:cxn modelId="{D41DEDF2-B623-2F4B-B9C7-AB8D59F1F90C}" type="presOf" srcId="{3BBB36D8-84EA-A049-BA62-D52793DFB4D0}" destId="{CF93D225-BBD5-7543-8083-D18908BCFB51}" srcOrd="0" destOrd="0" presId="urn:microsoft.com/office/officeart/2005/8/layout/default"/>
    <dgm:cxn modelId="{C8B97886-B3D2-47C8-866F-65D47A8C7B2A}" type="presParOf" srcId="{CF93D225-BBD5-7543-8083-D18908BCFB51}" destId="{B23BA799-9843-E748-88E7-9CAD9AED2576}" srcOrd="0" destOrd="0" presId="urn:microsoft.com/office/officeart/2005/8/layout/default"/>
    <dgm:cxn modelId="{C28A329A-F09D-43CB-A2FD-C3E9B6D22224}" type="presParOf" srcId="{CF93D225-BBD5-7543-8083-D18908BCFB51}" destId="{16C4C2DB-66E9-324A-B1F8-FC0FE8641D82}" srcOrd="1" destOrd="0" presId="urn:microsoft.com/office/officeart/2005/8/layout/default"/>
    <dgm:cxn modelId="{03C607FC-662C-4365-BAC6-8F0B93B5C0E0}" type="presParOf" srcId="{CF93D225-BBD5-7543-8083-D18908BCFB51}" destId="{B9E41E96-C7E0-444E-9958-790DAC664822}" srcOrd="2" destOrd="0" presId="urn:microsoft.com/office/officeart/2005/8/layout/default"/>
    <dgm:cxn modelId="{3504EE1B-921F-4BF3-866C-DA81C68B3B51}" type="presParOf" srcId="{CF93D225-BBD5-7543-8083-D18908BCFB51}" destId="{5830D2CA-DC14-1740-9FAA-3EFE86CF7A3D}" srcOrd="3" destOrd="0" presId="urn:microsoft.com/office/officeart/2005/8/layout/default"/>
    <dgm:cxn modelId="{EA64EEDB-5318-4894-A7BA-EC0194E2999F}" type="presParOf" srcId="{CF93D225-BBD5-7543-8083-D18908BCFB51}" destId="{9D63870F-1732-6C48-B286-AC3D625C3DB1}" srcOrd="4" destOrd="0" presId="urn:microsoft.com/office/officeart/2005/8/layout/default"/>
    <dgm:cxn modelId="{98F6F323-F8F2-4DA5-82AF-3671A6AE536B}" type="presParOf" srcId="{CF93D225-BBD5-7543-8083-D18908BCFB51}" destId="{223F622C-393D-424C-BE0B-4A8B100500F5}" srcOrd="5" destOrd="0" presId="urn:microsoft.com/office/officeart/2005/8/layout/default"/>
    <dgm:cxn modelId="{3A4CCAB9-90DE-4D93-BBFD-44F099C5635D}" type="presParOf" srcId="{CF93D225-BBD5-7543-8083-D18908BCFB51}" destId="{3762C9F7-4AF2-7C48-AD7C-99AE3F887DBF}" srcOrd="6" destOrd="0" presId="urn:microsoft.com/office/officeart/2005/8/layout/default"/>
    <dgm:cxn modelId="{781D49B5-BAF3-43BF-87BB-12488861A670}" type="presParOf" srcId="{CF93D225-BBD5-7543-8083-D18908BCFB51}" destId="{76C64D03-F368-C744-BD55-5241DAF03547}" srcOrd="7" destOrd="0" presId="urn:microsoft.com/office/officeart/2005/8/layout/default"/>
    <dgm:cxn modelId="{FA2FA3C0-5953-4D6A-A310-C85C81AA7BAA}" type="presParOf" srcId="{CF93D225-BBD5-7543-8083-D18908BCFB51}" destId="{1710B9F6-3EC1-C144-9DBE-B3C4375C13D4}" srcOrd="8"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291F1F-69FB-7544-BF9C-67CBE30E1A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b-NO"/>
        </a:p>
      </dgm:t>
    </dgm:pt>
    <dgm:pt modelId="{A417BC6D-5706-F44D-96F7-1FAC2AD3838E}">
      <dgm:prSet/>
      <dgm:spPr>
        <a:solidFill>
          <a:srgbClr val="007075"/>
        </a:solidFill>
      </dgm:spPr>
      <dgm:t>
        <a:bodyPr/>
        <a:lstStyle/>
        <a:p>
          <a:pPr algn="ctr" rtl="0"/>
          <a:r>
            <a:rPr lang="en-US"/>
            <a:t>Der Nutzen von Biogas als Ersatz für fossile Energieträger</a:t>
          </a:r>
          <a:endParaRPr lang="nb-NO"/>
        </a:p>
      </dgm:t>
    </dgm:pt>
    <dgm:pt modelId="{A9CC663A-7F58-B244-BA3B-BA2C7BB749A9}" type="parTrans" cxnId="{6E4C691E-4FD7-C04B-8221-9B5866C2C630}">
      <dgm:prSet/>
      <dgm:spPr/>
      <dgm:t>
        <a:bodyPr/>
        <a:lstStyle/>
        <a:p>
          <a:endParaRPr lang="nb-NO"/>
        </a:p>
      </dgm:t>
    </dgm:pt>
    <dgm:pt modelId="{4264DD8E-CE1A-A849-8F63-8888D13E8793}" type="sibTrans" cxnId="{6E4C691E-4FD7-C04B-8221-9B5866C2C630}">
      <dgm:prSet/>
      <dgm:spPr/>
      <dgm:t>
        <a:bodyPr/>
        <a:lstStyle/>
        <a:p>
          <a:endParaRPr lang="nb-NO"/>
        </a:p>
      </dgm:t>
    </dgm:pt>
    <dgm:pt modelId="{8E5BAD38-77E0-A243-975A-C329298672F4}">
      <dgm:prSet/>
      <dgm:spPr>
        <a:solidFill>
          <a:srgbClr val="007075"/>
        </a:solidFill>
      </dgm:spPr>
      <dgm:t>
        <a:bodyPr/>
        <a:lstStyle/>
        <a:p>
          <a:pPr algn="ctr" rtl="0"/>
          <a:r>
            <a:rPr lang="en-US"/>
            <a:t>Der Nutzen von CO2 aus der Aufbereitung von Biogas anstelle von CO2 aus fossilen Brennstoffen</a:t>
          </a:r>
          <a:endParaRPr lang="nb-NO"/>
        </a:p>
      </dgm:t>
    </dgm:pt>
    <dgm:pt modelId="{F36596AC-9570-2540-AD0F-2CEDC685ED6A}" type="parTrans" cxnId="{9B4258D5-E098-AE4C-B894-CBCE4BCA8E9E}">
      <dgm:prSet/>
      <dgm:spPr/>
      <dgm:t>
        <a:bodyPr/>
        <a:lstStyle/>
        <a:p>
          <a:endParaRPr lang="nb-NO"/>
        </a:p>
      </dgm:t>
    </dgm:pt>
    <dgm:pt modelId="{A2713BB3-0AFD-CA4A-A821-CF21A7712FCC}" type="sibTrans" cxnId="{9B4258D5-E098-AE4C-B894-CBCE4BCA8E9E}">
      <dgm:prSet/>
      <dgm:spPr/>
      <dgm:t>
        <a:bodyPr/>
        <a:lstStyle/>
        <a:p>
          <a:endParaRPr lang="nb-NO"/>
        </a:p>
      </dgm:t>
    </dgm:pt>
    <dgm:pt modelId="{5F843EEF-FB58-9F44-AA25-C83206DA5BCA}">
      <dgm:prSet/>
      <dgm:spPr>
        <a:solidFill>
          <a:srgbClr val="007075"/>
        </a:solidFill>
      </dgm:spPr>
      <dgm:t>
        <a:bodyPr/>
        <a:lstStyle/>
        <a:p>
          <a:pPr algn="ctr" rtl="0"/>
          <a:r>
            <a:rPr lang="en-US"/>
            <a:t>Die </a:t>
          </a:r>
          <a:r>
            <a:rPr lang="en-US" err="1"/>
            <a:t>Vorteile</a:t>
          </a:r>
          <a:r>
            <a:rPr lang="en-US"/>
            <a:t> von </a:t>
          </a:r>
          <a:r>
            <a:rPr lang="en-US" err="1">
              <a:latin typeface="Calibri Light" panose="020F0302020204030204"/>
            </a:rPr>
            <a:t>biogenen</a:t>
          </a:r>
          <a:r>
            <a:rPr lang="en-US"/>
            <a:t> </a:t>
          </a:r>
          <a:r>
            <a:rPr lang="en-US">
              <a:latin typeface="Calibri Light" panose="020F0302020204030204"/>
            </a:rPr>
            <a:t>Reststoffen </a:t>
          </a:r>
          <a:r>
            <a:rPr lang="en-US"/>
            <a:t>als Ersatz für Mineraldünger</a:t>
          </a:r>
          <a:endParaRPr lang="nb-NO"/>
        </a:p>
      </dgm:t>
    </dgm:pt>
    <dgm:pt modelId="{2F5725F9-B884-7442-8344-4CE2E293CD11}" type="parTrans" cxnId="{79CE6443-547B-AE4D-8926-84C274E558B3}">
      <dgm:prSet/>
      <dgm:spPr/>
      <dgm:t>
        <a:bodyPr/>
        <a:lstStyle/>
        <a:p>
          <a:endParaRPr lang="nb-NO"/>
        </a:p>
      </dgm:t>
    </dgm:pt>
    <dgm:pt modelId="{3757AFB7-01D9-E44D-9721-7BAFD83BDE9C}" type="sibTrans" cxnId="{79CE6443-547B-AE4D-8926-84C274E558B3}">
      <dgm:prSet/>
      <dgm:spPr/>
      <dgm:t>
        <a:bodyPr/>
        <a:lstStyle/>
        <a:p>
          <a:endParaRPr lang="nb-NO"/>
        </a:p>
      </dgm:t>
    </dgm:pt>
    <dgm:pt modelId="{6769B8CD-112C-664C-B685-FA7D8874D58E}">
      <dgm:prSet/>
      <dgm:spPr>
        <a:solidFill>
          <a:srgbClr val="007075"/>
        </a:solidFill>
      </dgm:spPr>
      <dgm:t>
        <a:bodyPr/>
        <a:lstStyle/>
        <a:p>
          <a:pPr algn="ctr" rtl="0"/>
          <a:r>
            <a:rPr lang="en-US"/>
            <a:t>Der </a:t>
          </a:r>
          <a:r>
            <a:rPr lang="en-US" err="1"/>
            <a:t>Vorteil</a:t>
          </a:r>
          <a:r>
            <a:rPr lang="en-US">
              <a:latin typeface="Calibri Light" panose="020F0302020204030204"/>
            </a:rPr>
            <a:t> </a:t>
          </a:r>
          <a:r>
            <a:rPr lang="en-US"/>
            <a:t>von </a:t>
          </a:r>
          <a:r>
            <a:rPr lang="en-US" err="1">
              <a:latin typeface="Calibri Light" panose="020F0302020204030204"/>
            </a:rPr>
            <a:t>Reststoff</a:t>
          </a:r>
          <a:r>
            <a:rPr lang="en-US">
              <a:latin typeface="Calibri Light" panose="020F0302020204030204"/>
            </a:rPr>
            <a:t>-</a:t>
          </a:r>
          <a:r>
            <a:rPr lang="en-US"/>
            <a:t> und </a:t>
          </a:r>
          <a:r>
            <a:rPr lang="en-US" err="1"/>
            <a:t>Düngerressourcen</a:t>
          </a:r>
          <a:r>
            <a:rPr lang="en-US">
              <a:latin typeface="Calibri Light" panose="020F0302020204030204"/>
            </a:rPr>
            <a:t> </a:t>
          </a:r>
          <a:r>
            <a:rPr lang="en-US" err="1">
              <a:latin typeface="Calibri Light" panose="020F0302020204030204"/>
            </a:rPr>
            <a:t>aus</a:t>
          </a:r>
          <a:r>
            <a:rPr lang="en-US"/>
            <a:t> </a:t>
          </a:r>
          <a:r>
            <a:rPr lang="en-US" err="1"/>
            <a:t>Biogasanlagen</a:t>
          </a:r>
          <a:r>
            <a:rPr lang="en-US"/>
            <a:t>, </a:t>
          </a:r>
          <a:r>
            <a:rPr lang="en-US" err="1">
              <a:latin typeface="Calibri Light" panose="020F0302020204030204"/>
            </a:rPr>
            <a:t>mit</a:t>
          </a:r>
          <a:r>
            <a:rPr lang="en-US"/>
            <a:t> </a:t>
          </a:r>
          <a:r>
            <a:rPr lang="en-US" err="1">
              <a:latin typeface="Calibri Light" panose="020F0302020204030204"/>
            </a:rPr>
            <a:t>geringerer</a:t>
          </a:r>
          <a:r>
            <a:rPr lang="en-US"/>
            <a:t> </a:t>
          </a:r>
          <a:r>
            <a:rPr lang="en-US" err="1"/>
            <a:t>Klimabelastung</a:t>
          </a:r>
          <a:r>
            <a:rPr lang="en-US">
              <a:latin typeface="Calibri Light" panose="020F0302020204030204"/>
            </a:rPr>
            <a:t> </a:t>
          </a:r>
          <a:r>
            <a:rPr lang="en-US" err="1"/>
            <a:t>als</a:t>
          </a:r>
          <a:r>
            <a:rPr lang="en-US"/>
            <a:t> </a:t>
          </a:r>
          <a:r>
            <a:rPr lang="en-US" err="1">
              <a:latin typeface="Calibri Light" panose="020F0302020204030204"/>
            </a:rPr>
            <a:t>aus</a:t>
          </a:r>
          <a:r>
            <a:rPr lang="en-US">
              <a:latin typeface="Calibri Light" panose="020F0302020204030204"/>
            </a:rPr>
            <a:t> alternative</a:t>
          </a:r>
          <a:r>
            <a:rPr lang="en-US"/>
            <a:t> </a:t>
          </a:r>
          <a:r>
            <a:rPr lang="en-US" err="1"/>
            <a:t>Verfahren</a:t>
          </a:r>
          <a:endParaRPr lang="nb-NO" err="1"/>
        </a:p>
      </dgm:t>
    </dgm:pt>
    <dgm:pt modelId="{E018671C-CAE1-3442-9DBE-93C6B645FCA7}" type="parTrans" cxnId="{4F3B4C18-9784-0C4A-94F7-CF7465317066}">
      <dgm:prSet/>
      <dgm:spPr/>
      <dgm:t>
        <a:bodyPr/>
        <a:lstStyle/>
        <a:p>
          <a:endParaRPr lang="nb-NO"/>
        </a:p>
      </dgm:t>
    </dgm:pt>
    <dgm:pt modelId="{F371D155-297F-6744-932C-D21903165FAD}" type="sibTrans" cxnId="{4F3B4C18-9784-0C4A-94F7-CF7465317066}">
      <dgm:prSet/>
      <dgm:spPr/>
      <dgm:t>
        <a:bodyPr/>
        <a:lstStyle/>
        <a:p>
          <a:endParaRPr lang="nb-NO"/>
        </a:p>
      </dgm:t>
    </dgm:pt>
    <dgm:pt modelId="{70DFE098-22AC-BD47-9076-3D39A68EE0DF}" type="pres">
      <dgm:prSet presAssocID="{2D291F1F-69FB-7544-BF9C-67CBE30E1A67}" presName="linear" presStyleCnt="0">
        <dgm:presLayoutVars>
          <dgm:animLvl val="lvl"/>
          <dgm:resizeHandles val="exact"/>
        </dgm:presLayoutVars>
      </dgm:prSet>
      <dgm:spPr/>
    </dgm:pt>
    <dgm:pt modelId="{12C7A4DC-D8E4-2448-ACC6-F2919428168C}" type="pres">
      <dgm:prSet presAssocID="{A417BC6D-5706-F44D-96F7-1FAC2AD3838E}" presName="parentText" presStyleLbl="node1" presStyleIdx="0" presStyleCnt="4">
        <dgm:presLayoutVars>
          <dgm:chMax val="0"/>
          <dgm:bulletEnabled val="1"/>
        </dgm:presLayoutVars>
      </dgm:prSet>
      <dgm:spPr/>
    </dgm:pt>
    <dgm:pt modelId="{3D8DA42D-8722-CB4F-8618-319C7C83D5DF}" type="pres">
      <dgm:prSet presAssocID="{4264DD8E-CE1A-A849-8F63-8888D13E8793}" presName="spacer" presStyleCnt="0"/>
      <dgm:spPr/>
    </dgm:pt>
    <dgm:pt modelId="{A481776C-631A-FA4B-9425-3699B7D2F935}" type="pres">
      <dgm:prSet presAssocID="{8E5BAD38-77E0-A243-975A-C329298672F4}" presName="parentText" presStyleLbl="node1" presStyleIdx="1" presStyleCnt="4">
        <dgm:presLayoutVars>
          <dgm:chMax val="0"/>
          <dgm:bulletEnabled val="1"/>
        </dgm:presLayoutVars>
      </dgm:prSet>
      <dgm:spPr/>
    </dgm:pt>
    <dgm:pt modelId="{E640E5AA-4909-9A4E-B0C4-28460C01A3E3}" type="pres">
      <dgm:prSet presAssocID="{A2713BB3-0AFD-CA4A-A821-CF21A7712FCC}" presName="spacer" presStyleCnt="0"/>
      <dgm:spPr/>
    </dgm:pt>
    <dgm:pt modelId="{E03F7BA0-D9A5-474B-B980-E7C6B8A2DDF5}" type="pres">
      <dgm:prSet presAssocID="{5F843EEF-FB58-9F44-AA25-C83206DA5BCA}" presName="parentText" presStyleLbl="node1" presStyleIdx="2" presStyleCnt="4">
        <dgm:presLayoutVars>
          <dgm:chMax val="0"/>
          <dgm:bulletEnabled val="1"/>
        </dgm:presLayoutVars>
      </dgm:prSet>
      <dgm:spPr/>
    </dgm:pt>
    <dgm:pt modelId="{6FED4772-0D14-624E-B1F2-81F5075F1C7F}" type="pres">
      <dgm:prSet presAssocID="{3757AFB7-01D9-E44D-9721-7BAFD83BDE9C}" presName="spacer" presStyleCnt="0"/>
      <dgm:spPr/>
    </dgm:pt>
    <dgm:pt modelId="{4994656C-719B-714C-805B-DB22D35E776C}" type="pres">
      <dgm:prSet presAssocID="{6769B8CD-112C-664C-B685-FA7D8874D58E}" presName="parentText" presStyleLbl="node1" presStyleIdx="3" presStyleCnt="4">
        <dgm:presLayoutVars>
          <dgm:chMax val="0"/>
          <dgm:bulletEnabled val="1"/>
        </dgm:presLayoutVars>
      </dgm:prSet>
      <dgm:spPr/>
    </dgm:pt>
  </dgm:ptLst>
  <dgm:cxnLst>
    <dgm:cxn modelId="{4F3B4C18-9784-0C4A-94F7-CF7465317066}" srcId="{2D291F1F-69FB-7544-BF9C-67CBE30E1A67}" destId="{6769B8CD-112C-664C-B685-FA7D8874D58E}" srcOrd="3" destOrd="0" parTransId="{E018671C-CAE1-3442-9DBE-93C6B645FCA7}" sibTransId="{F371D155-297F-6744-932C-D21903165FAD}"/>
    <dgm:cxn modelId="{6E4C691E-4FD7-C04B-8221-9B5866C2C630}" srcId="{2D291F1F-69FB-7544-BF9C-67CBE30E1A67}" destId="{A417BC6D-5706-F44D-96F7-1FAC2AD3838E}" srcOrd="0" destOrd="0" parTransId="{A9CC663A-7F58-B244-BA3B-BA2C7BB749A9}" sibTransId="{4264DD8E-CE1A-A849-8F63-8888D13E8793}"/>
    <dgm:cxn modelId="{EFFA353F-0EAA-2E45-B416-E7C90C0A1F0C}" type="presOf" srcId="{5F843EEF-FB58-9F44-AA25-C83206DA5BCA}" destId="{E03F7BA0-D9A5-474B-B980-E7C6B8A2DDF5}" srcOrd="0" destOrd="0" presId="urn:microsoft.com/office/officeart/2005/8/layout/vList2"/>
    <dgm:cxn modelId="{79CE6443-547B-AE4D-8926-84C274E558B3}" srcId="{2D291F1F-69FB-7544-BF9C-67CBE30E1A67}" destId="{5F843EEF-FB58-9F44-AA25-C83206DA5BCA}" srcOrd="2" destOrd="0" parTransId="{2F5725F9-B884-7442-8344-4CE2E293CD11}" sibTransId="{3757AFB7-01D9-E44D-9721-7BAFD83BDE9C}"/>
    <dgm:cxn modelId="{06717D67-DD65-BF4A-A692-AAD153476D98}" type="presOf" srcId="{8E5BAD38-77E0-A243-975A-C329298672F4}" destId="{A481776C-631A-FA4B-9425-3699B7D2F935}" srcOrd="0" destOrd="0" presId="urn:microsoft.com/office/officeart/2005/8/layout/vList2"/>
    <dgm:cxn modelId="{559E1DBC-3553-E24F-840F-AF8E895268A8}" type="presOf" srcId="{A417BC6D-5706-F44D-96F7-1FAC2AD3838E}" destId="{12C7A4DC-D8E4-2448-ACC6-F2919428168C}" srcOrd="0" destOrd="0" presId="urn:microsoft.com/office/officeart/2005/8/layout/vList2"/>
    <dgm:cxn modelId="{D32C76CF-527D-864D-B3F7-B43B159941CB}" type="presOf" srcId="{6769B8CD-112C-664C-B685-FA7D8874D58E}" destId="{4994656C-719B-714C-805B-DB22D35E776C}" srcOrd="0" destOrd="0" presId="urn:microsoft.com/office/officeart/2005/8/layout/vList2"/>
    <dgm:cxn modelId="{9B4258D5-E098-AE4C-B894-CBCE4BCA8E9E}" srcId="{2D291F1F-69FB-7544-BF9C-67CBE30E1A67}" destId="{8E5BAD38-77E0-A243-975A-C329298672F4}" srcOrd="1" destOrd="0" parTransId="{F36596AC-9570-2540-AD0F-2CEDC685ED6A}" sibTransId="{A2713BB3-0AFD-CA4A-A821-CF21A7712FCC}"/>
    <dgm:cxn modelId="{6B4CC6DC-C6AD-234D-9379-B62D4E143C3C}" type="presOf" srcId="{2D291F1F-69FB-7544-BF9C-67CBE30E1A67}" destId="{70DFE098-22AC-BD47-9076-3D39A68EE0DF}" srcOrd="0" destOrd="0" presId="urn:microsoft.com/office/officeart/2005/8/layout/vList2"/>
    <dgm:cxn modelId="{FF31113D-3C18-2F4C-A9C4-981F26B00C2B}" type="presParOf" srcId="{70DFE098-22AC-BD47-9076-3D39A68EE0DF}" destId="{12C7A4DC-D8E4-2448-ACC6-F2919428168C}" srcOrd="0" destOrd="0" presId="urn:microsoft.com/office/officeart/2005/8/layout/vList2"/>
    <dgm:cxn modelId="{902E1E66-27E1-3847-8462-48A3FBA1C1A3}" type="presParOf" srcId="{70DFE098-22AC-BD47-9076-3D39A68EE0DF}" destId="{3D8DA42D-8722-CB4F-8618-319C7C83D5DF}" srcOrd="1" destOrd="0" presId="urn:microsoft.com/office/officeart/2005/8/layout/vList2"/>
    <dgm:cxn modelId="{D964B8A9-EF2A-4C45-9F53-6A0182B69557}" type="presParOf" srcId="{70DFE098-22AC-BD47-9076-3D39A68EE0DF}" destId="{A481776C-631A-FA4B-9425-3699B7D2F935}" srcOrd="2" destOrd="0" presId="urn:microsoft.com/office/officeart/2005/8/layout/vList2"/>
    <dgm:cxn modelId="{903CBDFA-4A8A-8045-9990-9A47D229F944}" type="presParOf" srcId="{70DFE098-22AC-BD47-9076-3D39A68EE0DF}" destId="{E640E5AA-4909-9A4E-B0C4-28460C01A3E3}" srcOrd="3" destOrd="0" presId="urn:microsoft.com/office/officeart/2005/8/layout/vList2"/>
    <dgm:cxn modelId="{315DA7F5-D592-B94A-9ACC-14A7D6701003}" type="presParOf" srcId="{70DFE098-22AC-BD47-9076-3D39A68EE0DF}" destId="{E03F7BA0-D9A5-474B-B980-E7C6B8A2DDF5}" srcOrd="4" destOrd="0" presId="urn:microsoft.com/office/officeart/2005/8/layout/vList2"/>
    <dgm:cxn modelId="{47FCDE28-D48D-544A-880C-C08130065581}" type="presParOf" srcId="{70DFE098-22AC-BD47-9076-3D39A68EE0DF}" destId="{6FED4772-0D14-624E-B1F2-81F5075F1C7F}" srcOrd="5" destOrd="0" presId="urn:microsoft.com/office/officeart/2005/8/layout/vList2"/>
    <dgm:cxn modelId="{DBF47567-BDF6-4A43-A1F6-791A5331153E}" type="presParOf" srcId="{70DFE098-22AC-BD47-9076-3D39A68EE0DF}" destId="{4994656C-719B-714C-805B-DB22D35E776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rtl="0">
            <a:lnSpc>
              <a:spcPct val="150000"/>
            </a:lnSpc>
          </a:pPr>
          <a:r>
            <a:rPr lang="nb-NO" sz="2000"/>
            <a:t>Von Biomasse </a:t>
          </a:r>
          <a:r>
            <a:rPr lang="nb-NO" sz="2000" err="1"/>
            <a:t>zu</a:t>
          </a:r>
          <a:r>
            <a:rPr lang="nb-NO" sz="2000"/>
            <a:t> wertvollen Produkten</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rtl="0">
            <a:lnSpc>
              <a:spcPct val="150000"/>
            </a:lnSpc>
          </a:pPr>
          <a:r>
            <a:rPr lang="nb-NO" sz="2000"/>
            <a:t>Verfahren:</a:t>
          </a:r>
          <a:r>
            <a:rPr lang="nb-NO" sz="2000" b="0" i="0"/>
            <a:t> Erhitzung ohne Sauerstoff </a:t>
          </a:r>
          <a:r>
            <a:rPr lang="nb-NO" sz="2000" b="0" i="0">
              <a:latin typeface="Calibri Light" panose="020F0302020204030204"/>
            </a:rPr>
            <a:t>bei </a:t>
          </a:r>
          <a:r>
            <a:rPr lang="nb-NO" sz="2000" b="0" i="0"/>
            <a:t>500-600</a:t>
          </a:r>
          <a:r>
            <a:rPr lang="nb-NO" sz="2000" b="0" i="0">
              <a:effectLst/>
            </a:rPr>
            <a:t>°</a:t>
          </a:r>
          <a:r>
            <a:rPr lang="nb-NO" sz="2000" b="0" i="0"/>
            <a:t>C</a:t>
          </a:r>
          <a:endParaRPr lang="nb-NO" sz="2000" b="0"/>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err="1"/>
            <a:t>Produkte</a:t>
          </a:r>
          <a:r>
            <a:rPr lang="nb-NO" sz="2000"/>
            <a:t>: </a:t>
          </a:r>
          <a:r>
            <a:rPr lang="nb-NO" sz="2000" err="1"/>
            <a:t>Biokohle</a:t>
          </a:r>
          <a:r>
            <a:rPr lang="nb-NO" sz="2000"/>
            <a:t>, </a:t>
          </a:r>
          <a:r>
            <a:rPr lang="nb-NO" sz="2000" err="1"/>
            <a:t>Biogas</a:t>
          </a:r>
          <a:r>
            <a:rPr lang="nb-NO" sz="2000"/>
            <a:t>, Bioöl </a:t>
          </a:r>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a:t>Prosess:</a:t>
          </a:r>
          <a:r>
            <a:rPr lang="nb-NO" sz="2000" b="0" i="0"/>
            <a:t> Oppvarming uten oksygen         500-600</a:t>
          </a:r>
          <a:r>
            <a:rPr lang="nb-NO" sz="2000" b="0" i="0">
              <a:solidFill>
                <a:schemeClr val="bg1"/>
              </a:solidFill>
              <a:effectLst/>
              <a:latin typeface="Myriad Pro" panose="020B0503030403020204" pitchFamily="34" charset="0"/>
              <a:cs typeface="Calibri" panose="020F0502020204030204" pitchFamily="34" charset="0"/>
            </a:rPr>
            <a:t>°</a:t>
          </a:r>
          <a:r>
            <a:rPr lang="nb-NO" sz="2000" b="0" i="0">
              <a:solidFill>
                <a:schemeClr val="bg1"/>
              </a:solidFill>
              <a:latin typeface="Myriad Pro" panose="020B0503030403020204" pitchFamily="34" charset="0"/>
              <a:cs typeface="Calibri" panose="020F0502020204030204" pitchFamily="34" charset="0"/>
            </a:rPr>
            <a:t>C</a:t>
          </a:r>
          <a:endParaRPr lang="nb-NO" sz="2000" b="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a:t>Nyttige produkter: Biokull, biogass, </a:t>
          </a:r>
          <a:r>
            <a:rPr lang="nb-NO" sz="2000" b="0" i="0" err="1"/>
            <a:t>bio</a:t>
          </a:r>
          <a:r>
            <a:rPr lang="nb-NO" sz="2000" b="0" i="0"/>
            <a:t>-olje</a:t>
          </a:r>
          <a:endParaRPr lang="nb-NO" sz="200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a:t>Prosess:</a:t>
          </a:r>
          <a:r>
            <a:rPr lang="nb-NO" sz="2000" b="0" i="0"/>
            <a:t> Oppvarming uten oksygen         500-600</a:t>
          </a:r>
          <a:r>
            <a:rPr lang="nb-NO" sz="2000" b="0" i="0">
              <a:solidFill>
                <a:schemeClr val="bg1"/>
              </a:solidFill>
              <a:effectLst/>
              <a:latin typeface="Myriad Pro" panose="020B0503030403020204" pitchFamily="34" charset="0"/>
              <a:cs typeface="Calibri" panose="020F0502020204030204" pitchFamily="34" charset="0"/>
            </a:rPr>
            <a:t>°</a:t>
          </a:r>
          <a:r>
            <a:rPr lang="nb-NO" sz="2000" b="0" i="0">
              <a:solidFill>
                <a:schemeClr val="bg1"/>
              </a:solidFill>
              <a:latin typeface="Myriad Pro" panose="020B0503030403020204" pitchFamily="34" charset="0"/>
              <a:cs typeface="Calibri" panose="020F0502020204030204" pitchFamily="34" charset="0"/>
            </a:rPr>
            <a:t>C</a:t>
          </a:r>
          <a:endParaRPr lang="nb-NO" sz="2000" b="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a:t>Nyttige produkter: Biokull, biogass, </a:t>
          </a:r>
          <a:r>
            <a:rPr lang="nb-NO" sz="2000" b="0" i="0" err="1"/>
            <a:t>bio</a:t>
          </a:r>
          <a:r>
            <a:rPr lang="nb-NO" sz="2000" b="0" i="0"/>
            <a:t>-olje</a:t>
          </a:r>
          <a:endParaRPr lang="nb-NO" sz="200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93D650-26DC-2F41-9FB1-E75051FB804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nb-NO"/>
        </a:p>
      </dgm:t>
    </dgm:pt>
    <dgm:pt modelId="{5923AFCF-00B9-FD47-8326-0CE128511507}">
      <dgm:prSet custT="1"/>
      <dgm:spPr>
        <a:solidFill>
          <a:srgbClr val="007075"/>
        </a:solidFill>
      </dgm:spPr>
      <dgm:t>
        <a:bodyPr/>
        <a:lstStyle/>
        <a:p>
          <a:pPr>
            <a:lnSpc>
              <a:spcPct val="150000"/>
            </a:lnSpc>
          </a:pPr>
          <a:r>
            <a:rPr lang="nb-NO" sz="2000"/>
            <a:t>Fra biomasse til verdifulle produkter</a:t>
          </a:r>
        </a:p>
      </dgm:t>
    </dgm:pt>
    <dgm:pt modelId="{953EB879-AF38-B142-814C-0931ADF79919}" type="parTrans" cxnId="{CA4479BA-BAFB-3B4E-9F6A-0C9B7184CAD5}">
      <dgm:prSet/>
      <dgm:spPr/>
      <dgm:t>
        <a:bodyPr/>
        <a:lstStyle/>
        <a:p>
          <a:endParaRPr lang="nb-NO" sz="1600"/>
        </a:p>
      </dgm:t>
    </dgm:pt>
    <dgm:pt modelId="{8B3F6DDC-F279-1341-81BF-BB67B6D4E0CD}" type="sibTrans" cxnId="{CA4479BA-BAFB-3B4E-9F6A-0C9B7184CAD5}">
      <dgm:prSet/>
      <dgm:spPr/>
      <dgm:t>
        <a:bodyPr/>
        <a:lstStyle/>
        <a:p>
          <a:endParaRPr lang="nb-NO" sz="1600"/>
        </a:p>
      </dgm:t>
    </dgm:pt>
    <dgm:pt modelId="{7DD22B32-FA2E-C24D-B02D-8D9D289F890E}">
      <dgm:prSet custT="1"/>
      <dgm:spPr>
        <a:solidFill>
          <a:srgbClr val="007075"/>
        </a:solidFill>
      </dgm:spPr>
      <dgm:t>
        <a:bodyPr/>
        <a:lstStyle/>
        <a:p>
          <a:pPr>
            <a:lnSpc>
              <a:spcPct val="150000"/>
            </a:lnSpc>
          </a:pPr>
          <a:r>
            <a:rPr lang="nb-NO" sz="2000"/>
            <a:t>Prosess:</a:t>
          </a:r>
          <a:r>
            <a:rPr lang="nb-NO" sz="2000" b="0" i="0"/>
            <a:t> Oppvarming uten oksygen         500-600</a:t>
          </a:r>
          <a:r>
            <a:rPr lang="nb-NO" sz="2000" b="0" i="0">
              <a:solidFill>
                <a:schemeClr val="bg1"/>
              </a:solidFill>
              <a:effectLst/>
              <a:latin typeface="Myriad Pro" panose="020B0503030403020204" pitchFamily="34" charset="0"/>
              <a:cs typeface="Calibri" panose="020F0502020204030204" pitchFamily="34" charset="0"/>
            </a:rPr>
            <a:t>°</a:t>
          </a:r>
          <a:r>
            <a:rPr lang="nb-NO" sz="2000" b="0" i="0">
              <a:solidFill>
                <a:schemeClr val="bg1"/>
              </a:solidFill>
              <a:latin typeface="Myriad Pro" panose="020B0503030403020204" pitchFamily="34" charset="0"/>
              <a:cs typeface="Calibri" panose="020F0502020204030204" pitchFamily="34" charset="0"/>
            </a:rPr>
            <a:t>C</a:t>
          </a:r>
          <a:endParaRPr lang="nb-NO" sz="2000" b="0">
            <a:solidFill>
              <a:schemeClr val="bg1"/>
            </a:solidFill>
          </a:endParaRPr>
        </a:p>
      </dgm:t>
    </dgm:pt>
    <dgm:pt modelId="{1A4ADA44-FCC3-D343-8021-CBAF42E2B3CA}" type="parTrans" cxnId="{C67BDD6D-748B-974C-94A1-38C8B89E0E0B}">
      <dgm:prSet/>
      <dgm:spPr/>
      <dgm:t>
        <a:bodyPr/>
        <a:lstStyle/>
        <a:p>
          <a:endParaRPr lang="nb-NO" sz="1600"/>
        </a:p>
      </dgm:t>
    </dgm:pt>
    <dgm:pt modelId="{32BF22A3-8141-8045-82D4-3783DD372F59}" type="sibTrans" cxnId="{C67BDD6D-748B-974C-94A1-38C8B89E0E0B}">
      <dgm:prSet/>
      <dgm:spPr/>
      <dgm:t>
        <a:bodyPr/>
        <a:lstStyle/>
        <a:p>
          <a:endParaRPr lang="nb-NO" sz="1600"/>
        </a:p>
      </dgm:t>
    </dgm:pt>
    <dgm:pt modelId="{7C65919C-F75B-0D47-A993-7046AA7C0132}">
      <dgm:prSet custT="1"/>
      <dgm:spPr>
        <a:solidFill>
          <a:srgbClr val="007075"/>
        </a:solidFill>
      </dgm:spPr>
      <dgm:t>
        <a:bodyPr/>
        <a:lstStyle/>
        <a:p>
          <a:pPr>
            <a:lnSpc>
              <a:spcPct val="150000"/>
            </a:lnSpc>
          </a:pPr>
          <a:r>
            <a:rPr lang="nb-NO" sz="2000" b="0" i="0"/>
            <a:t>Nyttige produkter: Biokull, biogass, </a:t>
          </a:r>
          <a:r>
            <a:rPr lang="nb-NO" sz="2000" b="0" i="0" err="1"/>
            <a:t>bio</a:t>
          </a:r>
          <a:r>
            <a:rPr lang="nb-NO" sz="2000" b="0" i="0"/>
            <a:t>-olje</a:t>
          </a:r>
          <a:endParaRPr lang="nb-NO" sz="2000"/>
        </a:p>
      </dgm:t>
    </dgm:pt>
    <dgm:pt modelId="{AAEB171A-1CD7-864F-BB24-15F346F6377D}" type="parTrans" cxnId="{DDB547CF-3A05-624B-AAD2-D51F3E8DD29D}">
      <dgm:prSet/>
      <dgm:spPr/>
      <dgm:t>
        <a:bodyPr/>
        <a:lstStyle/>
        <a:p>
          <a:endParaRPr lang="nb-NO" sz="1600"/>
        </a:p>
      </dgm:t>
    </dgm:pt>
    <dgm:pt modelId="{D85D253A-97D5-2A49-8DD4-D48BC13748AF}" type="sibTrans" cxnId="{DDB547CF-3A05-624B-AAD2-D51F3E8DD29D}">
      <dgm:prSet/>
      <dgm:spPr/>
      <dgm:t>
        <a:bodyPr/>
        <a:lstStyle/>
        <a:p>
          <a:endParaRPr lang="nb-NO" sz="1600"/>
        </a:p>
      </dgm:t>
    </dgm:pt>
    <dgm:pt modelId="{A641726F-3541-D844-B0CC-349431C7ABCA}" type="pres">
      <dgm:prSet presAssocID="{3E93D650-26DC-2F41-9FB1-E75051FB8044}" presName="Name0" presStyleCnt="0">
        <dgm:presLayoutVars>
          <dgm:chPref val="3"/>
          <dgm:dir/>
          <dgm:animLvl val="lvl"/>
          <dgm:resizeHandles/>
        </dgm:presLayoutVars>
      </dgm:prSet>
      <dgm:spPr/>
    </dgm:pt>
    <dgm:pt modelId="{8FB4ED62-D647-9748-B21B-76C350D5FFA8}" type="pres">
      <dgm:prSet presAssocID="{5923AFCF-00B9-FD47-8326-0CE128511507}" presName="horFlow" presStyleCnt="0"/>
      <dgm:spPr/>
    </dgm:pt>
    <dgm:pt modelId="{13917885-0382-1E40-85D4-A309BC379D5D}" type="pres">
      <dgm:prSet presAssocID="{5923AFCF-00B9-FD47-8326-0CE128511507}" presName="bigChev" presStyleLbl="node1" presStyleIdx="0" presStyleCnt="3" custLinFactNeighborY="-9325"/>
      <dgm:spPr/>
    </dgm:pt>
    <dgm:pt modelId="{BEFBAFE4-7B63-AA41-B0CB-85E4B88193D1}" type="pres">
      <dgm:prSet presAssocID="{5923AFCF-00B9-FD47-8326-0CE128511507}" presName="vSp" presStyleCnt="0"/>
      <dgm:spPr/>
    </dgm:pt>
    <dgm:pt modelId="{CCBA618B-4ECB-AD45-89C1-FE651DE5DD93}" type="pres">
      <dgm:prSet presAssocID="{7DD22B32-FA2E-C24D-B02D-8D9D289F890E}" presName="horFlow" presStyleCnt="0"/>
      <dgm:spPr/>
    </dgm:pt>
    <dgm:pt modelId="{23A686D0-31A9-6640-8EFF-916E0720391C}" type="pres">
      <dgm:prSet presAssocID="{7DD22B32-FA2E-C24D-B02D-8D9D289F890E}" presName="bigChev" presStyleLbl="node1" presStyleIdx="1" presStyleCnt="3" custLinFactNeighborY="494"/>
      <dgm:spPr/>
    </dgm:pt>
    <dgm:pt modelId="{A54AAB41-23B2-5545-959F-3FE9B184A562}" type="pres">
      <dgm:prSet presAssocID="{7DD22B32-FA2E-C24D-B02D-8D9D289F890E}" presName="vSp" presStyleCnt="0"/>
      <dgm:spPr/>
    </dgm:pt>
    <dgm:pt modelId="{E8733AE4-9E7E-CC40-8495-A639F3523BA3}" type="pres">
      <dgm:prSet presAssocID="{7C65919C-F75B-0D47-A993-7046AA7C0132}" presName="horFlow" presStyleCnt="0"/>
      <dgm:spPr/>
    </dgm:pt>
    <dgm:pt modelId="{061B61F4-6BC5-CA41-B2C3-E8A827D76334}" type="pres">
      <dgm:prSet presAssocID="{7C65919C-F75B-0D47-A993-7046AA7C0132}" presName="bigChev" presStyleLbl="node1" presStyleIdx="2" presStyleCnt="3" custLinFactNeighborX="-500" custLinFactNeighborY="37795"/>
      <dgm:spPr/>
    </dgm:pt>
  </dgm:ptLst>
  <dgm:cxnLst>
    <dgm:cxn modelId="{7D82A029-14C5-0D43-9CE0-976A9CA2E21E}" type="presOf" srcId="{7C65919C-F75B-0D47-A993-7046AA7C0132}" destId="{061B61F4-6BC5-CA41-B2C3-E8A827D76334}" srcOrd="0" destOrd="0" presId="urn:microsoft.com/office/officeart/2005/8/layout/lProcess3"/>
    <dgm:cxn modelId="{555A705E-BB35-7D42-ABB0-9F098607EF49}" type="presOf" srcId="{5923AFCF-00B9-FD47-8326-0CE128511507}" destId="{13917885-0382-1E40-85D4-A309BC379D5D}" srcOrd="0" destOrd="0" presId="urn:microsoft.com/office/officeart/2005/8/layout/lProcess3"/>
    <dgm:cxn modelId="{C67BDD6D-748B-974C-94A1-38C8B89E0E0B}" srcId="{3E93D650-26DC-2F41-9FB1-E75051FB8044}" destId="{7DD22B32-FA2E-C24D-B02D-8D9D289F890E}" srcOrd="1" destOrd="0" parTransId="{1A4ADA44-FCC3-D343-8021-CBAF42E2B3CA}" sibTransId="{32BF22A3-8141-8045-82D4-3783DD372F59}"/>
    <dgm:cxn modelId="{65E6F7A1-01B0-BD40-9A56-41DA1F6E976C}" type="presOf" srcId="{3E93D650-26DC-2F41-9FB1-E75051FB8044}" destId="{A641726F-3541-D844-B0CC-349431C7ABCA}" srcOrd="0" destOrd="0" presId="urn:microsoft.com/office/officeart/2005/8/layout/lProcess3"/>
    <dgm:cxn modelId="{CA4479BA-BAFB-3B4E-9F6A-0C9B7184CAD5}" srcId="{3E93D650-26DC-2F41-9FB1-E75051FB8044}" destId="{5923AFCF-00B9-FD47-8326-0CE128511507}" srcOrd="0" destOrd="0" parTransId="{953EB879-AF38-B142-814C-0931ADF79919}" sibTransId="{8B3F6DDC-F279-1341-81BF-BB67B6D4E0CD}"/>
    <dgm:cxn modelId="{6F1562C3-6DE9-934A-B42E-EF752CE29853}" type="presOf" srcId="{7DD22B32-FA2E-C24D-B02D-8D9D289F890E}" destId="{23A686D0-31A9-6640-8EFF-916E0720391C}" srcOrd="0" destOrd="0" presId="urn:microsoft.com/office/officeart/2005/8/layout/lProcess3"/>
    <dgm:cxn modelId="{DDB547CF-3A05-624B-AAD2-D51F3E8DD29D}" srcId="{3E93D650-26DC-2F41-9FB1-E75051FB8044}" destId="{7C65919C-F75B-0D47-A993-7046AA7C0132}" srcOrd="2" destOrd="0" parTransId="{AAEB171A-1CD7-864F-BB24-15F346F6377D}" sibTransId="{D85D253A-97D5-2A49-8DD4-D48BC13748AF}"/>
    <dgm:cxn modelId="{302F6066-4598-C447-A720-9EE47A740D5E}" type="presParOf" srcId="{A641726F-3541-D844-B0CC-349431C7ABCA}" destId="{8FB4ED62-D647-9748-B21B-76C350D5FFA8}" srcOrd="0" destOrd="0" presId="urn:microsoft.com/office/officeart/2005/8/layout/lProcess3"/>
    <dgm:cxn modelId="{783F388D-3613-EF4C-8D6D-C49D251FEDAC}" type="presParOf" srcId="{8FB4ED62-D647-9748-B21B-76C350D5FFA8}" destId="{13917885-0382-1E40-85D4-A309BC379D5D}" srcOrd="0" destOrd="0" presId="urn:microsoft.com/office/officeart/2005/8/layout/lProcess3"/>
    <dgm:cxn modelId="{D2D6FB38-01A2-C041-9172-95A6FB21E078}" type="presParOf" srcId="{A641726F-3541-D844-B0CC-349431C7ABCA}" destId="{BEFBAFE4-7B63-AA41-B0CB-85E4B88193D1}" srcOrd="1" destOrd="0" presId="urn:microsoft.com/office/officeart/2005/8/layout/lProcess3"/>
    <dgm:cxn modelId="{9CCA8E68-50B3-DB4D-A819-AD6BAA0ECB2A}" type="presParOf" srcId="{A641726F-3541-D844-B0CC-349431C7ABCA}" destId="{CCBA618B-4ECB-AD45-89C1-FE651DE5DD93}" srcOrd="2" destOrd="0" presId="urn:microsoft.com/office/officeart/2005/8/layout/lProcess3"/>
    <dgm:cxn modelId="{08736129-B316-5045-82BA-09E4BBF7AC1B}" type="presParOf" srcId="{CCBA618B-4ECB-AD45-89C1-FE651DE5DD93}" destId="{23A686D0-31A9-6640-8EFF-916E0720391C}" srcOrd="0" destOrd="0" presId="urn:microsoft.com/office/officeart/2005/8/layout/lProcess3"/>
    <dgm:cxn modelId="{A35A67DC-0FCF-2B40-85B0-5E7F5A896DC4}" type="presParOf" srcId="{A641726F-3541-D844-B0CC-349431C7ABCA}" destId="{A54AAB41-23B2-5545-959F-3FE9B184A562}" srcOrd="3" destOrd="0" presId="urn:microsoft.com/office/officeart/2005/8/layout/lProcess3"/>
    <dgm:cxn modelId="{4B789CC0-78A2-1E41-90FE-CAAF5724C456}" type="presParOf" srcId="{A641726F-3541-D844-B0CC-349431C7ABCA}" destId="{E8733AE4-9E7E-CC40-8495-A639F3523BA3}" srcOrd="4" destOrd="0" presId="urn:microsoft.com/office/officeart/2005/8/layout/lProcess3"/>
    <dgm:cxn modelId="{6EBF6C0E-1356-6142-ABCA-9A7CAA1A4AAB}" type="presParOf" srcId="{E8733AE4-9E7E-CC40-8495-A639F3523BA3}" destId="{061B61F4-6BC5-CA41-B2C3-E8A827D7633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45691" y="0"/>
          <a:ext cx="10154898" cy="3820120"/>
        </a:xfrm>
        <a:prstGeom prst="rect">
          <a:avLst/>
        </a:prstGeom>
        <a:solidFill>
          <a:srgbClr val="0099A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t>Unter </a:t>
          </a:r>
          <a:r>
            <a:rPr lang="en-US" sz="2800" kern="1200" err="1"/>
            <a:t>Biomasse</a:t>
          </a:r>
          <a:r>
            <a:rPr lang="en-US" sz="2800" kern="1200"/>
            <a:t> </a:t>
          </a:r>
          <a:r>
            <a:rPr lang="en-US" sz="2800" kern="1200" err="1"/>
            <a:t>versteht</a:t>
          </a:r>
          <a:r>
            <a:rPr lang="en-US" sz="2800" kern="1200"/>
            <a:t> man organisches Material, d. h. Pflanzen, Tiere und Mikroorganismen, sowie deren Abfallprodukte.</a:t>
          </a:r>
          <a:r>
            <a:rPr lang="en-US" sz="2800" kern="1200">
              <a:latin typeface="Calibri Light" panose="020F0302020204030204"/>
            </a:rPr>
            <a:t> </a:t>
          </a:r>
          <a:endParaRPr lang="en-US" sz="2800" kern="1200"/>
        </a:p>
        <a:p>
          <a:pPr marL="0" lvl="0" indent="0" algn="ctr" defTabSz="1244600" rtl="0">
            <a:lnSpc>
              <a:spcPct val="90000"/>
            </a:lnSpc>
            <a:spcBef>
              <a:spcPct val="0"/>
            </a:spcBef>
            <a:spcAft>
              <a:spcPct val="35000"/>
            </a:spcAft>
            <a:buNone/>
          </a:pPr>
          <a:endParaRPr lang="en-US" sz="2800" kern="1200"/>
        </a:p>
        <a:p>
          <a:pPr marL="0" lvl="0" indent="0" algn="ctr" defTabSz="1244600" rtl="0">
            <a:lnSpc>
              <a:spcPct val="90000"/>
            </a:lnSpc>
            <a:spcBef>
              <a:spcPct val="0"/>
            </a:spcBef>
            <a:spcAft>
              <a:spcPct val="35000"/>
            </a:spcAft>
            <a:buNone/>
          </a:pPr>
          <a:r>
            <a:rPr lang="en-US" sz="2800" kern="1200"/>
            <a:t>Dazu </a:t>
          </a:r>
          <a:r>
            <a:rPr lang="en-US" sz="2800" kern="1200" err="1"/>
            <a:t>gehört</a:t>
          </a:r>
          <a:r>
            <a:rPr lang="en-US" sz="2800" kern="1200"/>
            <a:t> </a:t>
          </a:r>
          <a:r>
            <a:rPr lang="en-US" sz="2800" kern="1200" err="1"/>
            <a:t>alles</a:t>
          </a:r>
          <a:r>
            <a:rPr lang="en-US" sz="2800" kern="1200"/>
            <a:t>, von </a:t>
          </a:r>
          <a:r>
            <a:rPr lang="en-US" sz="2800" kern="1200" err="1"/>
            <a:t>Bäumen</a:t>
          </a:r>
          <a:r>
            <a:rPr lang="en-US" sz="2800" kern="1200"/>
            <a:t> und </a:t>
          </a:r>
          <a:r>
            <a:rPr lang="en-US" sz="2800" kern="1200" err="1"/>
            <a:t>Nutzpflanzen</a:t>
          </a:r>
          <a:r>
            <a:rPr lang="en-US" sz="2800" kern="1200"/>
            <a:t> bis </a:t>
          </a:r>
          <a:r>
            <a:rPr lang="en-US" sz="2800" kern="1200" err="1"/>
            <a:t>hin</a:t>
          </a:r>
          <a:r>
            <a:rPr lang="en-US" sz="2800" kern="1200"/>
            <a:t> </a:t>
          </a:r>
          <a:r>
            <a:rPr lang="en-US" sz="2800" kern="1200" err="1"/>
            <a:t>zu</a:t>
          </a:r>
          <a:r>
            <a:rPr lang="en-US" sz="2800" kern="1200"/>
            <a:t> </a:t>
          </a:r>
          <a:r>
            <a:rPr lang="en-US" sz="2800" kern="1200" err="1"/>
            <a:t>tierischen</a:t>
          </a:r>
          <a:r>
            <a:rPr lang="en-US" sz="2800" kern="1200"/>
            <a:t> </a:t>
          </a:r>
          <a:r>
            <a:rPr lang="en-US" sz="2800" kern="1200" err="1"/>
            <a:t>Abfällen</a:t>
          </a:r>
          <a:r>
            <a:rPr lang="en-US" sz="2800" kern="1200"/>
            <a:t> und </a:t>
          </a:r>
          <a:r>
            <a:rPr lang="en-US" sz="2800" kern="1200" err="1"/>
            <a:t>mikrobieller</a:t>
          </a:r>
          <a:r>
            <a:rPr lang="en-US" sz="2800" kern="1200"/>
            <a:t> Masse. </a:t>
          </a:r>
          <a:r>
            <a:rPr lang="en-US" sz="2800" kern="1200" err="1"/>
            <a:t>Biomasse</a:t>
          </a:r>
          <a:r>
            <a:rPr lang="en-US" sz="2800" kern="1200"/>
            <a:t> </a:t>
          </a:r>
          <a:r>
            <a:rPr lang="en-US" sz="2800" kern="1200" err="1"/>
            <a:t>ist</a:t>
          </a:r>
          <a:r>
            <a:rPr lang="en-US" sz="2800" kern="1200"/>
            <a:t> </a:t>
          </a:r>
          <a:r>
            <a:rPr lang="en-US" sz="2800" kern="1200" err="1"/>
            <a:t>eine</a:t>
          </a:r>
          <a:r>
            <a:rPr lang="en-US" sz="2800" kern="1200"/>
            <a:t> </a:t>
          </a:r>
          <a:r>
            <a:rPr lang="en-US" sz="2800" kern="1200" err="1"/>
            <a:t>wichtige</a:t>
          </a:r>
          <a:r>
            <a:rPr lang="en-US" sz="2800" kern="1200"/>
            <a:t> </a:t>
          </a:r>
          <a:r>
            <a:rPr lang="en-US" sz="2800" kern="1200" err="1"/>
            <a:t>Ressource</a:t>
          </a:r>
          <a:r>
            <a:rPr lang="en-US" sz="2800" kern="1200"/>
            <a:t> für den Menschen, da </a:t>
          </a:r>
          <a:r>
            <a:rPr lang="en-US" sz="2800" kern="1200" err="1"/>
            <a:t>sie</a:t>
          </a:r>
          <a:r>
            <a:rPr lang="en-US" sz="2800" kern="1200"/>
            <a:t> </a:t>
          </a:r>
          <a:r>
            <a:rPr lang="en-US" sz="2800" kern="1200" err="1"/>
            <a:t>als</a:t>
          </a:r>
          <a:r>
            <a:rPr lang="en-US" sz="2800" kern="1200"/>
            <a:t> </a:t>
          </a:r>
          <a:r>
            <a:rPr lang="en-US" sz="2800" kern="1200" err="1"/>
            <a:t>Energieträger</a:t>
          </a:r>
          <a:r>
            <a:rPr lang="en-US" sz="2800" kern="1200"/>
            <a:t>, Lebensmittel, </a:t>
          </a:r>
          <a:r>
            <a:rPr lang="en-US" sz="2800" kern="1200" err="1"/>
            <a:t>Futtermittel</a:t>
          </a:r>
          <a:r>
            <a:rPr lang="en-US" sz="2800" kern="1200"/>
            <a:t>, </a:t>
          </a:r>
          <a:r>
            <a:rPr lang="en-US" sz="2800" kern="1200" err="1"/>
            <a:t>Faserstoff</a:t>
          </a:r>
          <a:r>
            <a:rPr lang="en-US" sz="2800" kern="1200"/>
            <a:t> und </a:t>
          </a:r>
          <a:r>
            <a:rPr lang="en-US" sz="2800" kern="1200">
              <a:latin typeface="Calibri Light" panose="020F0302020204030204"/>
            </a:rPr>
            <a:t>Rohstoff für die </a:t>
          </a:r>
          <a:r>
            <a:rPr lang="en-US" sz="2800" kern="1200" err="1">
              <a:latin typeface="Calibri Light" panose="020F0302020204030204"/>
            </a:rPr>
            <a:t>Herstellung</a:t>
          </a:r>
          <a:r>
            <a:rPr lang="en-US" sz="2800" kern="1200">
              <a:latin typeface="Calibri Light" panose="020F0302020204030204"/>
            </a:rPr>
            <a:t> von </a:t>
          </a:r>
          <a:r>
            <a:rPr lang="en-US" sz="2800" kern="1200" err="1">
              <a:latin typeface="Calibri Light" panose="020F0302020204030204"/>
            </a:rPr>
            <a:t>Chemikalien</a:t>
          </a:r>
          <a:r>
            <a:rPr lang="en-US" sz="2800" kern="1200"/>
            <a:t> verwendet werden kann.</a:t>
          </a:r>
        </a:p>
      </dsp:txBody>
      <dsp:txXfrm>
        <a:off x="45691" y="0"/>
        <a:ext cx="10154898" cy="3820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150000"/>
            </a:lnSpc>
            <a:spcBef>
              <a:spcPct val="0"/>
            </a:spcBef>
            <a:spcAft>
              <a:spcPct val="35000"/>
            </a:spcAft>
            <a:buNone/>
          </a:pPr>
          <a:r>
            <a:rPr lang="nb-NO" sz="1100" kern="1200">
              <a:latin typeface="Calibri Light" panose="020F0302020204030204"/>
            </a:rPr>
            <a:t>Alte Technologie</a:t>
          </a:r>
          <a:endParaRPr lang="nb-NO" sz="1100" kern="1200"/>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150000"/>
            </a:lnSpc>
            <a:spcBef>
              <a:spcPct val="0"/>
            </a:spcBef>
            <a:spcAft>
              <a:spcPct val="35000"/>
            </a:spcAft>
            <a:buNone/>
          </a:pPr>
          <a:r>
            <a:rPr lang="sv-SE" sz="1100" kern="1200" noProof="0" err="1">
              <a:latin typeface="Calibri Light" panose="020F0302020204030204"/>
            </a:rPr>
            <a:t>Wandelt</a:t>
          </a:r>
          <a:r>
            <a:rPr lang="sv-SE" sz="1100" kern="1200" noProof="0">
              <a:latin typeface="Calibri Light" panose="020F0302020204030204"/>
            </a:rPr>
            <a:t> Kraftstoff</a:t>
          </a:r>
          <a:r>
            <a:rPr lang="sv-SE" sz="1100" kern="1200" noProof="0"/>
            <a:t> in Gas </a:t>
          </a:r>
          <a:r>
            <a:rPr lang="sv-SE" sz="1100" kern="1200" noProof="0" err="1">
              <a:latin typeface="Calibri Light" panose="020F0302020204030204"/>
            </a:rPr>
            <a:t>um</a:t>
          </a:r>
          <a:endParaRPr lang="sv-SE" sz="1100" kern="1200" noProof="0">
            <a:latin typeface="Calibri Light" panose="020F0302020204030204"/>
          </a:endParaRPr>
        </a:p>
      </dsp:txBody>
      <dsp:txXfrm>
        <a:off x="1649846" y="133086"/>
        <a:ext cx="1499860" cy="899916"/>
      </dsp:txXfrm>
    </dsp:sp>
    <dsp:sp modelId="{C46D7C07-3219-4838-AA9E-2BA999084B2C}">
      <dsp:nvSpPr>
        <dsp:cNvPr id="0" name=""/>
        <dsp:cNvSpPr/>
      </dsp:nvSpPr>
      <dsp:spPr>
        <a:xfrm>
          <a:off x="3299692" y="133086"/>
          <a:ext cx="1499860" cy="8999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nb-NO" sz="1100" kern="1200" noProof="0">
              <a:latin typeface="Calibri Light" panose="020F0302020204030204"/>
            </a:rPr>
            <a:t>Erhitzt bei </a:t>
          </a:r>
          <a:r>
            <a:rPr lang="nb-NO" sz="1100" kern="1200" noProof="0"/>
            <a:t>800-1000</a:t>
          </a:r>
          <a:r>
            <a:rPr lang="nb-NO" sz="1100" b="0" i="0" kern="1200" noProof="0"/>
            <a:t>°</a:t>
          </a:r>
          <a:r>
            <a:rPr lang="nb-NO" sz="1100" b="0" kern="1200" noProof="0"/>
            <a:t>C</a:t>
          </a:r>
          <a:endParaRPr lang="en-US" sz="1100" kern="1200"/>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150000"/>
            </a:lnSpc>
            <a:spcBef>
              <a:spcPct val="0"/>
            </a:spcBef>
            <a:spcAft>
              <a:spcPct val="35000"/>
            </a:spcAft>
            <a:buNone/>
          </a:pPr>
          <a:r>
            <a:rPr lang="sv-SE" sz="1100" kern="1200" noProof="0" err="1">
              <a:latin typeface="Calibri Light" panose="020F0302020204030204"/>
            </a:rPr>
            <a:t>Bildung</a:t>
          </a:r>
          <a:r>
            <a:rPr lang="sv-SE" sz="1100" kern="1200" noProof="0">
              <a:latin typeface="Calibri Light" panose="020F0302020204030204"/>
            </a:rPr>
            <a:t> von Synthesegas</a:t>
          </a:r>
          <a:endParaRPr lang="sv-SE" sz="1100" kern="1200" noProof="0"/>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150000"/>
            </a:lnSpc>
            <a:spcBef>
              <a:spcPct val="0"/>
            </a:spcBef>
            <a:spcAft>
              <a:spcPct val="35000"/>
            </a:spcAft>
            <a:buNone/>
          </a:pPr>
          <a:r>
            <a:rPr lang="nb-NO" sz="1100" kern="1200" noProof="0"/>
            <a:t>Verschiedene Materialien können vergast werden</a:t>
          </a:r>
        </a:p>
      </dsp:txBody>
      <dsp:txXfrm>
        <a:off x="2474769" y="1182988"/>
        <a:ext cx="1499860" cy="8999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150000"/>
            </a:lnSpc>
            <a:spcBef>
              <a:spcPct val="0"/>
            </a:spcBef>
            <a:spcAft>
              <a:spcPct val="35000"/>
            </a:spcAft>
            <a:buNone/>
          </a:pPr>
          <a:r>
            <a:rPr lang="nb-NO" sz="1100" kern="1200" noProof="0">
              <a:solidFill>
                <a:srgbClr val="444444"/>
              </a:solidFill>
              <a:latin typeface="Calibri"/>
              <a:ea typeface="Calibri"/>
              <a:cs typeface="Calibri"/>
            </a:rPr>
            <a:t>Alte Technologie</a:t>
          </a:r>
          <a:endParaRPr lang="en-US" sz="1100" kern="1200" noProof="0">
            <a:solidFill>
              <a:srgbClr val="444444"/>
            </a:solidFill>
            <a:latin typeface="Calibri"/>
            <a:ea typeface="Calibri"/>
            <a:cs typeface="Calibri"/>
          </a:endParaRP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50000"/>
            </a:lnSpc>
            <a:spcBef>
              <a:spcPct val="0"/>
            </a:spcBef>
            <a:spcAft>
              <a:spcPct val="35000"/>
            </a:spcAft>
            <a:buNone/>
          </a:pPr>
          <a:r>
            <a:rPr lang="sv-SE" sz="1100" kern="1200" noProof="0">
              <a:solidFill>
                <a:srgbClr val="444444"/>
              </a:solidFill>
              <a:latin typeface="Calibri"/>
              <a:ea typeface="Calibri"/>
              <a:cs typeface="Calibri"/>
            </a:rPr>
            <a:t>Wandelt Kraftstoff in Gas um</a:t>
          </a:r>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ct val="35000"/>
            </a:spcAft>
            <a:buNone/>
          </a:pPr>
          <a:r>
            <a:rPr lang="nb-NO" sz="1100" kern="1200" noProof="0" err="1">
              <a:solidFill>
                <a:srgbClr val="444444"/>
              </a:solidFill>
              <a:latin typeface="Calibri"/>
              <a:ea typeface="Calibri"/>
              <a:cs typeface="Calibri"/>
            </a:rPr>
            <a:t>Erhitzt</a:t>
          </a:r>
          <a:r>
            <a:rPr lang="nb-NO" sz="1100" kern="1200" noProof="0">
              <a:solidFill>
                <a:srgbClr val="444444"/>
              </a:solidFill>
              <a:latin typeface="Calibri"/>
              <a:ea typeface="Calibri"/>
              <a:cs typeface="Calibri"/>
            </a:rPr>
            <a:t> </a:t>
          </a:r>
          <a:r>
            <a:rPr lang="nb-NO" sz="1100" kern="1200" noProof="0" err="1">
              <a:solidFill>
                <a:srgbClr val="444444"/>
              </a:solidFill>
              <a:latin typeface="Calibri"/>
              <a:ea typeface="Calibri"/>
              <a:cs typeface="Calibri"/>
            </a:rPr>
            <a:t>bei</a:t>
          </a:r>
          <a:r>
            <a:rPr lang="nb-NO" sz="1100" kern="1200" noProof="0">
              <a:solidFill>
                <a:srgbClr val="444444"/>
              </a:solidFill>
              <a:latin typeface="Calibri"/>
              <a:ea typeface="Calibri"/>
              <a:cs typeface="Calibri"/>
            </a:rPr>
            <a:t> 800-1000</a:t>
          </a:r>
          <a:r>
            <a:rPr lang="nb-NO" sz="1100" b="0" i="0" kern="1200" noProof="0">
              <a:solidFill>
                <a:srgbClr val="444444"/>
              </a:solidFill>
              <a:latin typeface="Calibri"/>
              <a:ea typeface="Calibri"/>
              <a:cs typeface="Calibri"/>
            </a:rPr>
            <a:t>°</a:t>
          </a:r>
          <a:r>
            <a:rPr lang="nb-NO" sz="1100" b="0" kern="1200" noProof="0">
              <a:solidFill>
                <a:srgbClr val="444444"/>
              </a:solidFill>
              <a:latin typeface="Calibri"/>
              <a:ea typeface="Calibri"/>
              <a:cs typeface="Calibri"/>
            </a:rPr>
            <a:t>C</a:t>
          </a:r>
          <a:endParaRPr lang="en-US" sz="1100" kern="1200" noProof="0">
            <a:solidFill>
              <a:srgbClr val="444444"/>
            </a:solidFill>
            <a:latin typeface="Calibri"/>
            <a:ea typeface="Calibri"/>
            <a:cs typeface="Calibri"/>
          </a:endParaRPr>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50000"/>
            </a:lnSpc>
            <a:spcBef>
              <a:spcPct val="0"/>
            </a:spcBef>
            <a:spcAft>
              <a:spcPct val="35000"/>
            </a:spcAft>
            <a:buNone/>
          </a:pPr>
          <a:r>
            <a:rPr lang="sv-SE" sz="1100" kern="1200" noProof="0" err="1">
              <a:solidFill>
                <a:srgbClr val="444444"/>
              </a:solidFill>
              <a:latin typeface="Calibri"/>
              <a:ea typeface="Calibri"/>
              <a:cs typeface="Calibri"/>
            </a:rPr>
            <a:t>Bildung</a:t>
          </a:r>
          <a:r>
            <a:rPr lang="sv-SE" sz="1100" kern="1200" noProof="0">
              <a:solidFill>
                <a:srgbClr val="444444"/>
              </a:solidFill>
              <a:latin typeface="Calibri"/>
              <a:ea typeface="Calibri"/>
              <a:cs typeface="Calibri"/>
            </a:rPr>
            <a:t> von Synthesegas</a:t>
          </a:r>
          <a:endParaRPr lang="en-US" sz="1100" kern="1200" noProof="0">
            <a:solidFill>
              <a:srgbClr val="444444"/>
            </a:solidFill>
            <a:latin typeface="Calibri"/>
            <a:ea typeface="Calibri"/>
            <a:cs typeface="Calibri"/>
          </a:endParaRPr>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50000"/>
            </a:lnSpc>
            <a:spcBef>
              <a:spcPct val="0"/>
            </a:spcBef>
            <a:spcAft>
              <a:spcPct val="35000"/>
            </a:spcAft>
            <a:buNone/>
          </a:pPr>
          <a:r>
            <a:rPr lang="nb-NO" sz="1100" kern="1200" noProof="0" err="1">
              <a:solidFill>
                <a:srgbClr val="444444"/>
              </a:solidFill>
              <a:latin typeface="Calibri"/>
              <a:ea typeface="Calibri"/>
              <a:cs typeface="Calibri"/>
            </a:rPr>
            <a:t>Verschiedene</a:t>
          </a:r>
          <a:r>
            <a:rPr lang="nb-NO" sz="1100" kern="1200" noProof="0">
              <a:solidFill>
                <a:srgbClr val="444444"/>
              </a:solidFill>
              <a:latin typeface="Calibri"/>
              <a:ea typeface="Calibri"/>
              <a:cs typeface="Calibri"/>
            </a:rPr>
            <a:t> </a:t>
          </a:r>
          <a:r>
            <a:rPr lang="nb-NO" sz="1100" kern="1200" noProof="0" err="1">
              <a:solidFill>
                <a:srgbClr val="444444"/>
              </a:solidFill>
              <a:latin typeface="Calibri"/>
              <a:ea typeface="Calibri"/>
              <a:cs typeface="Calibri"/>
            </a:rPr>
            <a:t>Materialien</a:t>
          </a:r>
          <a:r>
            <a:rPr lang="nb-NO" sz="1100" kern="1200" noProof="0">
              <a:solidFill>
                <a:srgbClr val="444444"/>
              </a:solidFill>
              <a:latin typeface="Calibri"/>
              <a:ea typeface="Calibri"/>
              <a:cs typeface="Calibri"/>
            </a:rPr>
            <a:t> </a:t>
          </a:r>
          <a:r>
            <a:rPr lang="nb-NO" sz="1100" kern="1200" noProof="0" err="1">
              <a:solidFill>
                <a:srgbClr val="444444"/>
              </a:solidFill>
              <a:latin typeface="Calibri"/>
              <a:ea typeface="Calibri"/>
              <a:cs typeface="Calibri"/>
            </a:rPr>
            <a:t>können</a:t>
          </a:r>
          <a:r>
            <a:rPr lang="nb-NO" sz="1100" kern="1200" noProof="0">
              <a:solidFill>
                <a:srgbClr val="444444"/>
              </a:solidFill>
              <a:latin typeface="Calibri"/>
              <a:ea typeface="Calibri"/>
              <a:cs typeface="Calibri"/>
            </a:rPr>
            <a:t> vergast werden</a:t>
          </a:r>
          <a:endParaRPr lang="nb-NO" sz="1100" kern="1200"/>
        </a:p>
      </dsp:txBody>
      <dsp:txXfrm>
        <a:off x="2474769" y="1182988"/>
        <a:ext cx="1499860" cy="8999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B496-AD0D-0444-98D1-B38DF2A43EE0}">
      <dsp:nvSpPr>
        <dsp:cNvPr id="0" name=""/>
        <dsp:cNvSpPr/>
      </dsp:nvSpPr>
      <dsp:spPr>
        <a:xfrm>
          <a:off x="0"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150000"/>
            </a:lnSpc>
            <a:spcBef>
              <a:spcPct val="0"/>
            </a:spcBef>
            <a:spcAft>
              <a:spcPct val="35000"/>
            </a:spcAft>
            <a:buNone/>
          </a:pPr>
          <a:r>
            <a:rPr lang="nb-NO" sz="1100" kern="1200" noProof="0">
              <a:solidFill>
                <a:srgbClr val="444444"/>
              </a:solidFill>
              <a:latin typeface="Calibri"/>
              <a:ea typeface="Calibri"/>
              <a:cs typeface="Calibri"/>
            </a:rPr>
            <a:t>Alte Technologie</a:t>
          </a:r>
          <a:endParaRPr lang="en-US" sz="1100" kern="1200" noProof="0">
            <a:solidFill>
              <a:srgbClr val="444444"/>
            </a:solidFill>
            <a:latin typeface="Calibri"/>
            <a:ea typeface="Calibri"/>
            <a:cs typeface="Calibri"/>
          </a:endParaRPr>
        </a:p>
      </dsp:txBody>
      <dsp:txXfrm>
        <a:off x="0" y="133086"/>
        <a:ext cx="1499860" cy="899916"/>
      </dsp:txXfrm>
    </dsp:sp>
    <dsp:sp modelId="{5F83452B-7703-424B-B03A-4E950DFCC0DD}">
      <dsp:nvSpPr>
        <dsp:cNvPr id="0" name=""/>
        <dsp:cNvSpPr/>
      </dsp:nvSpPr>
      <dsp:spPr>
        <a:xfrm>
          <a:off x="1649846"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50000"/>
            </a:lnSpc>
            <a:spcBef>
              <a:spcPct val="0"/>
            </a:spcBef>
            <a:spcAft>
              <a:spcPct val="35000"/>
            </a:spcAft>
            <a:buNone/>
          </a:pPr>
          <a:r>
            <a:rPr lang="sv-SE" sz="1100" kern="1200" noProof="0" err="1">
              <a:solidFill>
                <a:srgbClr val="444444"/>
              </a:solidFill>
              <a:latin typeface="Calibri"/>
              <a:ea typeface="Calibri"/>
              <a:cs typeface="Calibri"/>
            </a:rPr>
            <a:t>Wandelt</a:t>
          </a:r>
          <a:r>
            <a:rPr lang="sv-SE" sz="1100" kern="1200" noProof="0">
              <a:solidFill>
                <a:srgbClr val="444444"/>
              </a:solidFill>
              <a:latin typeface="Calibri"/>
              <a:ea typeface="Calibri"/>
              <a:cs typeface="Calibri"/>
            </a:rPr>
            <a:t> Kraftstoff in Gas </a:t>
          </a:r>
          <a:r>
            <a:rPr lang="sv-SE" sz="1100" kern="1200" noProof="0" err="1">
              <a:solidFill>
                <a:srgbClr val="444444"/>
              </a:solidFill>
              <a:latin typeface="Calibri"/>
              <a:ea typeface="Calibri"/>
              <a:cs typeface="Calibri"/>
            </a:rPr>
            <a:t>um</a:t>
          </a:r>
        </a:p>
      </dsp:txBody>
      <dsp:txXfrm>
        <a:off x="1649846" y="133086"/>
        <a:ext cx="1499860" cy="899916"/>
      </dsp:txXfrm>
    </dsp:sp>
    <dsp:sp modelId="{C35936B2-7537-2041-AE6D-D49451AC53CA}">
      <dsp:nvSpPr>
        <dsp:cNvPr id="0" name=""/>
        <dsp:cNvSpPr/>
      </dsp:nvSpPr>
      <dsp:spPr>
        <a:xfrm>
          <a:off x="3299692" y="133086"/>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ct val="35000"/>
            </a:spcAft>
            <a:buNone/>
          </a:pPr>
          <a:r>
            <a:rPr lang="nb-NO" sz="1100" kern="1200" noProof="0" err="1">
              <a:solidFill>
                <a:srgbClr val="444444"/>
              </a:solidFill>
              <a:latin typeface="Calibri"/>
              <a:ea typeface="Calibri"/>
              <a:cs typeface="Calibri"/>
            </a:rPr>
            <a:t>Erhitzt</a:t>
          </a:r>
          <a:r>
            <a:rPr lang="nb-NO" sz="1100" kern="1200" noProof="0">
              <a:solidFill>
                <a:srgbClr val="444444"/>
              </a:solidFill>
              <a:latin typeface="Calibri"/>
              <a:ea typeface="Calibri"/>
              <a:cs typeface="Calibri"/>
            </a:rPr>
            <a:t> </a:t>
          </a:r>
          <a:r>
            <a:rPr lang="nb-NO" sz="1100" kern="1200" noProof="0" err="1">
              <a:solidFill>
                <a:srgbClr val="444444"/>
              </a:solidFill>
              <a:latin typeface="Calibri"/>
              <a:ea typeface="Calibri"/>
              <a:cs typeface="Calibri"/>
            </a:rPr>
            <a:t>bei</a:t>
          </a:r>
          <a:r>
            <a:rPr lang="nb-NO" sz="1100" kern="1200" noProof="0">
              <a:solidFill>
                <a:srgbClr val="444444"/>
              </a:solidFill>
              <a:latin typeface="Calibri"/>
              <a:ea typeface="Calibri"/>
              <a:cs typeface="Calibri"/>
            </a:rPr>
            <a:t> 800-1000</a:t>
          </a:r>
          <a:r>
            <a:rPr lang="nb-NO" sz="1100" b="0" i="0" kern="1200" noProof="0">
              <a:solidFill>
                <a:srgbClr val="444444"/>
              </a:solidFill>
              <a:latin typeface="Calibri"/>
              <a:ea typeface="Calibri"/>
              <a:cs typeface="Calibri"/>
            </a:rPr>
            <a:t>°</a:t>
          </a:r>
          <a:r>
            <a:rPr lang="nb-NO" sz="1100" b="0" kern="1200" noProof="0">
              <a:solidFill>
                <a:srgbClr val="444444"/>
              </a:solidFill>
              <a:latin typeface="Calibri"/>
              <a:ea typeface="Calibri"/>
              <a:cs typeface="Calibri"/>
            </a:rPr>
            <a:t>C</a:t>
          </a:r>
          <a:endParaRPr lang="en-US" sz="1100" kern="1200" noProof="0">
            <a:solidFill>
              <a:srgbClr val="444444"/>
            </a:solidFill>
            <a:latin typeface="Calibri"/>
            <a:ea typeface="Calibri"/>
            <a:cs typeface="Calibri"/>
          </a:endParaRPr>
        </a:p>
      </dsp:txBody>
      <dsp:txXfrm>
        <a:off x="3299692" y="133086"/>
        <a:ext cx="1499860" cy="899916"/>
      </dsp:txXfrm>
    </dsp:sp>
    <dsp:sp modelId="{F4EAB9BF-2CC1-F742-A55B-0E01CF4DFA5A}">
      <dsp:nvSpPr>
        <dsp:cNvPr id="0" name=""/>
        <dsp:cNvSpPr/>
      </dsp:nvSpPr>
      <dsp:spPr>
        <a:xfrm>
          <a:off x="824923"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50000"/>
            </a:lnSpc>
            <a:spcBef>
              <a:spcPct val="0"/>
            </a:spcBef>
            <a:spcAft>
              <a:spcPct val="35000"/>
            </a:spcAft>
            <a:buNone/>
          </a:pPr>
          <a:r>
            <a:rPr lang="sv-SE" sz="1100" kern="1200" noProof="0" err="1">
              <a:solidFill>
                <a:srgbClr val="444444"/>
              </a:solidFill>
              <a:latin typeface="Calibri"/>
              <a:ea typeface="Calibri"/>
              <a:cs typeface="Calibri"/>
            </a:rPr>
            <a:t>Bildung</a:t>
          </a:r>
          <a:r>
            <a:rPr lang="sv-SE" sz="1100" kern="1200" noProof="0">
              <a:solidFill>
                <a:srgbClr val="444444"/>
              </a:solidFill>
              <a:latin typeface="Calibri"/>
              <a:ea typeface="Calibri"/>
              <a:cs typeface="Calibri"/>
            </a:rPr>
            <a:t> von Synthesegas</a:t>
          </a:r>
          <a:endParaRPr lang="en-US" sz="1100" kern="1200" noProof="0">
            <a:solidFill>
              <a:srgbClr val="444444"/>
            </a:solidFill>
            <a:latin typeface="Calibri"/>
            <a:ea typeface="Calibri"/>
            <a:cs typeface="Calibri"/>
          </a:endParaRPr>
        </a:p>
      </dsp:txBody>
      <dsp:txXfrm>
        <a:off x="824923" y="1182988"/>
        <a:ext cx="1499860" cy="899916"/>
      </dsp:txXfrm>
    </dsp:sp>
    <dsp:sp modelId="{95E2BA79-D2F4-2146-877A-5B36D758575A}">
      <dsp:nvSpPr>
        <dsp:cNvPr id="0" name=""/>
        <dsp:cNvSpPr/>
      </dsp:nvSpPr>
      <dsp:spPr>
        <a:xfrm>
          <a:off x="2474769" y="1182988"/>
          <a:ext cx="1499860" cy="899916"/>
        </a:xfrm>
        <a:prstGeom prst="rect">
          <a:avLst/>
        </a:prstGeom>
        <a:solidFill>
          <a:srgbClr val="007075"/>
        </a:solidFill>
        <a:ln w="12700" cap="flat" cmpd="sng" algn="ctr">
          <a:solidFill>
            <a:srgbClr val="24858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50000"/>
            </a:lnSpc>
            <a:spcBef>
              <a:spcPct val="0"/>
            </a:spcBef>
            <a:spcAft>
              <a:spcPct val="35000"/>
            </a:spcAft>
            <a:buNone/>
          </a:pPr>
          <a:r>
            <a:rPr lang="nb-NO" sz="1100" kern="1200" noProof="0" err="1">
              <a:solidFill>
                <a:srgbClr val="444444"/>
              </a:solidFill>
              <a:latin typeface="Calibri"/>
              <a:ea typeface="Calibri"/>
              <a:cs typeface="Calibri"/>
            </a:rPr>
            <a:t>Verschiedene</a:t>
          </a:r>
          <a:r>
            <a:rPr lang="nb-NO" sz="1100" kern="1200" noProof="0">
              <a:solidFill>
                <a:srgbClr val="444444"/>
              </a:solidFill>
              <a:latin typeface="Calibri"/>
              <a:ea typeface="Calibri"/>
              <a:cs typeface="Calibri"/>
            </a:rPr>
            <a:t> </a:t>
          </a:r>
          <a:r>
            <a:rPr lang="nb-NO" sz="1100" kern="1200" noProof="0" err="1">
              <a:solidFill>
                <a:srgbClr val="444444"/>
              </a:solidFill>
              <a:latin typeface="Calibri"/>
              <a:ea typeface="Calibri"/>
              <a:cs typeface="Calibri"/>
            </a:rPr>
            <a:t>Materialien</a:t>
          </a:r>
          <a:r>
            <a:rPr lang="nb-NO" sz="1100" kern="1200" noProof="0">
              <a:solidFill>
                <a:srgbClr val="444444"/>
              </a:solidFill>
              <a:latin typeface="Calibri"/>
              <a:ea typeface="Calibri"/>
              <a:cs typeface="Calibri"/>
            </a:rPr>
            <a:t> </a:t>
          </a:r>
          <a:r>
            <a:rPr lang="nb-NO" sz="1100" kern="1200" noProof="0" err="1">
              <a:solidFill>
                <a:srgbClr val="444444"/>
              </a:solidFill>
              <a:latin typeface="Calibri"/>
              <a:ea typeface="Calibri"/>
              <a:cs typeface="Calibri"/>
            </a:rPr>
            <a:t>können</a:t>
          </a:r>
          <a:r>
            <a:rPr lang="nb-NO" sz="1100" kern="1200" noProof="0">
              <a:solidFill>
                <a:srgbClr val="444444"/>
              </a:solidFill>
              <a:latin typeface="Calibri"/>
              <a:ea typeface="Calibri"/>
              <a:cs typeface="Calibri"/>
            </a:rPr>
            <a:t> vergast werden</a:t>
          </a:r>
          <a:endParaRPr lang="nb-NO" sz="1100" kern="1200"/>
        </a:p>
      </dsp:txBody>
      <dsp:txXfrm>
        <a:off x="2474769" y="1182988"/>
        <a:ext cx="1499860" cy="8999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C72D5-9A80-4BF5-8354-DF773E6ACB9C}">
      <dsp:nvSpPr>
        <dsp:cNvPr id="0" name=""/>
        <dsp:cNvSpPr/>
      </dsp:nvSpPr>
      <dsp:spPr>
        <a:xfrm>
          <a:off x="1351395" y="1767"/>
          <a:ext cx="3536130" cy="21216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nb-NO" sz="3300" b="0" i="0" u="sng" kern="1200" err="1">
              <a:latin typeface="Calibri Light" panose="020F0302020204030204"/>
            </a:rPr>
            <a:t>Rohmaterialien</a:t>
          </a:r>
          <a:r>
            <a:rPr lang="nb-NO" sz="3300" b="0" i="0" kern="1200">
              <a:latin typeface="Calibri Light" panose="020F0302020204030204"/>
            </a:rPr>
            <a:t> Gras</a:t>
          </a:r>
          <a:r>
            <a:rPr lang="nb-NO" sz="3300" b="0" i="0" kern="1200"/>
            <a:t>, </a:t>
          </a:r>
          <a:r>
            <a:rPr lang="nb-NO" sz="3300" b="0" i="0" kern="1200">
              <a:latin typeface="Calibri Light" panose="020F0302020204030204"/>
            </a:rPr>
            <a:t>Lebensmittel-</a:t>
          </a:r>
          <a:r>
            <a:rPr lang="nb-NO" sz="3300" b="0" i="0" kern="1200" err="1">
              <a:latin typeface="Calibri Light" panose="020F0302020204030204"/>
            </a:rPr>
            <a:t>abfälle</a:t>
          </a:r>
          <a:r>
            <a:rPr lang="nb-NO" sz="3300" b="0" i="0" kern="1200"/>
            <a:t>, etc.</a:t>
          </a:r>
          <a:endParaRPr lang="en-US" sz="3300" kern="1200"/>
        </a:p>
      </dsp:txBody>
      <dsp:txXfrm>
        <a:off x="1351395" y="1767"/>
        <a:ext cx="3536130" cy="2121678"/>
      </dsp:txXfrm>
    </dsp:sp>
    <dsp:sp modelId="{D9B42353-1B77-46DC-A50C-966CDDEE5927}">
      <dsp:nvSpPr>
        <dsp:cNvPr id="0" name=""/>
        <dsp:cNvSpPr/>
      </dsp:nvSpPr>
      <dsp:spPr>
        <a:xfrm>
          <a:off x="5241139" y="1767"/>
          <a:ext cx="3536130" cy="21216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nb-NO" sz="3300" b="0" i="0" u="sng" kern="1200"/>
            <a:t>Das </a:t>
          </a:r>
          <a:r>
            <a:rPr lang="nb-NO" sz="3300" b="0" i="0" u="sng" kern="1200">
              <a:latin typeface="Calibri Light" panose="020F0302020204030204"/>
            </a:rPr>
            <a:t>Verfahren</a:t>
          </a:r>
          <a:r>
            <a:rPr lang="nb-NO" sz="3300" b="0" i="0" kern="1200">
              <a:latin typeface="Calibri Light" panose="020F0302020204030204"/>
            </a:rPr>
            <a:t> Thermische</a:t>
          </a:r>
          <a:r>
            <a:rPr lang="nb-NO" sz="3300" b="0" i="0" kern="1200"/>
            <a:t> Hydrolyse</a:t>
          </a:r>
          <a:endParaRPr lang="nb-NO" sz="3300" b="0" i="0" kern="1200">
            <a:latin typeface="Calibri Light" panose="020F0302020204030204"/>
          </a:endParaRPr>
        </a:p>
      </dsp:txBody>
      <dsp:txXfrm>
        <a:off x="5241139" y="1767"/>
        <a:ext cx="3536130" cy="2121678"/>
      </dsp:txXfrm>
    </dsp:sp>
    <dsp:sp modelId="{12083EB9-4CDC-E345-BFAA-91362DDE2DD4}">
      <dsp:nvSpPr>
        <dsp:cNvPr id="0" name=""/>
        <dsp:cNvSpPr/>
      </dsp:nvSpPr>
      <dsp:spPr>
        <a:xfrm>
          <a:off x="1351395" y="2477059"/>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150000"/>
            </a:lnSpc>
            <a:spcBef>
              <a:spcPct val="0"/>
            </a:spcBef>
            <a:spcAft>
              <a:spcPct val="35000"/>
            </a:spcAft>
            <a:buNone/>
          </a:pPr>
          <a:r>
            <a:rPr lang="sv-SE" sz="2000" b="0" i="0" u="sng" kern="1200"/>
            <a:t>Extraktion des Proteins</a:t>
          </a:r>
          <a:r>
            <a:rPr lang="sv-SE" sz="2000" b="0" i="0" kern="1200"/>
            <a:t> Erhitzen, Pressen, </a:t>
          </a:r>
          <a:r>
            <a:rPr lang="sv-SE" sz="2300" b="0" i="0" kern="1200"/>
            <a:t>Flüssigextraktion</a:t>
          </a:r>
          <a:endParaRPr lang="nb-NO" sz="2300" kern="1200"/>
        </a:p>
      </dsp:txBody>
      <dsp:txXfrm>
        <a:off x="1351395" y="2477059"/>
        <a:ext cx="3536130" cy="2121678"/>
      </dsp:txXfrm>
    </dsp:sp>
    <dsp:sp modelId="{21A4CB1D-5D74-CB47-8F6C-089CF75D371B}">
      <dsp:nvSpPr>
        <dsp:cNvPr id="0" name=""/>
        <dsp:cNvSpPr/>
      </dsp:nvSpPr>
      <dsp:spPr>
        <a:xfrm>
          <a:off x="5219886" y="2445170"/>
          <a:ext cx="3536130" cy="2121678"/>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i="0" u="sng" kern="1200" err="1">
              <a:latin typeface="Calibri Light" panose="020F0302020204030204"/>
            </a:rPr>
            <a:t>Nutzen</a:t>
          </a:r>
          <a:r>
            <a:rPr lang="en-US" sz="2000" b="0" i="0" u="sng" kern="1200">
              <a:latin typeface="Calibri Light" panose="020F0302020204030204"/>
            </a:rPr>
            <a:t> </a:t>
          </a:r>
          <a:r>
            <a:rPr lang="en-US" sz="2000" b="0" i="0" kern="1200">
              <a:latin typeface="Calibri Light" panose="020F0302020204030204"/>
            </a:rPr>
            <a:t>                                  </a:t>
          </a:r>
          <a:r>
            <a:rPr lang="en-US" sz="2000" b="0" i="0" kern="1200"/>
            <a:t> </a:t>
          </a:r>
          <a:r>
            <a:rPr lang="en-US" sz="2000" b="0" i="0" kern="1200">
              <a:latin typeface="Calibri Light" panose="020F0302020204030204"/>
            </a:rPr>
            <a:t>                          </a:t>
          </a:r>
          <a:r>
            <a:rPr lang="en-US" sz="2000" b="0" i="0" kern="1200" err="1">
              <a:latin typeface="Calibri Light" panose="020F0302020204030204"/>
            </a:rPr>
            <a:t>Proteinextrakt</a:t>
          </a:r>
          <a:r>
            <a:rPr lang="en-US" sz="2000" b="0" i="0" kern="1200"/>
            <a:t>
</a:t>
          </a:r>
          <a:r>
            <a:rPr lang="en-US" sz="2400" b="0" i="0" kern="1200"/>
            <a:t> </a:t>
          </a:r>
          <a:r>
            <a:rPr lang="en-US" sz="2400" b="0" i="0" kern="1200" err="1"/>
            <a:t>Restprodukt</a:t>
          </a:r>
          <a:endParaRPr lang="nb-NO" sz="2400" b="0" i="0" kern="1200" err="1">
            <a:latin typeface="Calibri Light" panose="020F0302020204030204"/>
          </a:endParaRPr>
        </a:p>
      </dsp:txBody>
      <dsp:txXfrm>
        <a:off x="5219886" y="2445170"/>
        <a:ext cx="3536130" cy="21216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0B334-E1A8-4A1B-93F4-3A2965DDEF82}">
      <dsp:nvSpPr>
        <dsp:cNvPr id="0" name=""/>
        <dsp:cNvSpPr/>
      </dsp:nvSpPr>
      <dsp:spPr>
        <a:xfrm>
          <a:off x="0" y="4274804"/>
          <a:ext cx="4304981" cy="1403086"/>
        </a:xfrm>
        <a:prstGeom prst="rec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100000"/>
            </a:lnSpc>
            <a:spcBef>
              <a:spcPct val="0"/>
            </a:spcBef>
            <a:spcAft>
              <a:spcPct val="35000"/>
            </a:spcAft>
            <a:buNone/>
          </a:pPr>
          <a:r>
            <a:rPr lang="nb-NO" sz="2000" b="0" i="0" kern="1200" err="1">
              <a:solidFill>
                <a:srgbClr val="007075"/>
              </a:solidFill>
              <a:effectLst/>
            </a:rPr>
            <a:t>Produziert</a:t>
          </a:r>
          <a:r>
            <a:rPr lang="nb-NO" sz="2000" b="0" i="0" kern="1200">
              <a:solidFill>
                <a:srgbClr val="007075"/>
              </a:solidFill>
              <a:effectLst/>
            </a:rPr>
            <a:t> </a:t>
          </a:r>
          <a:r>
            <a:rPr lang="nb-NO" sz="2000" b="0" i="0" kern="1200" err="1">
              <a:solidFill>
                <a:srgbClr val="007075"/>
              </a:solidFill>
              <a:effectLst/>
            </a:rPr>
            <a:t>Dünger</a:t>
          </a:r>
          <a:r>
            <a:rPr lang="nb-NO" sz="2000" b="0" i="0" kern="1200">
              <a:solidFill>
                <a:srgbClr val="007075"/>
              </a:solidFill>
              <a:effectLst/>
            </a:rPr>
            <a:t> vor Ort  reduziert den Transport</a:t>
          </a:r>
          <a:endParaRPr lang="nb-NO" sz="2000" kern="1200">
            <a:solidFill>
              <a:srgbClr val="007075"/>
            </a:solidFill>
          </a:endParaRPr>
        </a:p>
      </dsp:txBody>
      <dsp:txXfrm>
        <a:off x="0" y="4274804"/>
        <a:ext cx="4304981" cy="1403086"/>
      </dsp:txXfrm>
    </dsp:sp>
    <dsp:sp modelId="{C402FFFB-A29E-0F45-BBE1-65CE433C811F}">
      <dsp:nvSpPr>
        <dsp:cNvPr id="0" name=""/>
        <dsp:cNvSpPr/>
      </dsp:nvSpPr>
      <dsp:spPr>
        <a:xfrm rot="10800000">
          <a:off x="0" y="2137904"/>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100000"/>
            </a:lnSpc>
            <a:spcBef>
              <a:spcPct val="0"/>
            </a:spcBef>
            <a:spcAft>
              <a:spcPct val="35000"/>
            </a:spcAft>
            <a:buNone/>
          </a:pPr>
          <a:r>
            <a:rPr lang="nb-NO" sz="2000" b="0" i="0" kern="1200">
              <a:solidFill>
                <a:srgbClr val="007075"/>
              </a:solidFill>
              <a:effectLst/>
            </a:rPr>
            <a:t>Luftstickstoff  Düngemittel</a:t>
          </a:r>
          <a:endParaRPr lang="nb-NO" sz="2000" kern="1200">
            <a:solidFill>
              <a:srgbClr val="007075"/>
            </a:solidFill>
          </a:endParaRPr>
        </a:p>
      </dsp:txBody>
      <dsp:txXfrm rot="10800000">
        <a:off x="0" y="2137904"/>
        <a:ext cx="4304981" cy="1402169"/>
      </dsp:txXfrm>
    </dsp:sp>
    <dsp:sp modelId="{B681BB11-ED15-0D4C-BBB1-C2F74D347A18}">
      <dsp:nvSpPr>
        <dsp:cNvPr id="0" name=""/>
        <dsp:cNvSpPr/>
      </dsp:nvSpPr>
      <dsp:spPr>
        <a:xfrm rot="10800000">
          <a:off x="0" y="1003"/>
          <a:ext cx="4304981" cy="2157946"/>
        </a:xfrm>
        <a:prstGeom prst="upArrowCallout">
          <a:avLst/>
        </a:prstGeom>
        <a:solidFill>
          <a:srgbClr val="E8EF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100000"/>
            </a:lnSpc>
            <a:spcBef>
              <a:spcPct val="0"/>
            </a:spcBef>
            <a:spcAft>
              <a:spcPct val="35000"/>
            </a:spcAft>
            <a:buNone/>
          </a:pPr>
          <a:r>
            <a:rPr lang="en-US" sz="2000" b="0" i="0" kern="1200">
              <a:solidFill>
                <a:srgbClr val="007075"/>
              </a:solidFill>
              <a:effectLst/>
              <a:latin typeface="Calibri Light" panose="020F0302020204030204"/>
            </a:rPr>
            <a:t>N2angewandte</a:t>
          </a:r>
          <a:r>
            <a:rPr lang="en-US" sz="2000" b="0" i="0" kern="1200">
              <a:solidFill>
                <a:srgbClr val="007075"/>
              </a:solidFill>
              <a:effectLst/>
            </a:rPr>
            <a:t> Technologie reduziert Stickoxid-Emissionen</a:t>
          </a:r>
          <a:endParaRPr lang="nb-NO" sz="2000" kern="1200">
            <a:solidFill>
              <a:srgbClr val="007075"/>
            </a:solidFill>
          </a:endParaRPr>
        </a:p>
      </dsp:txBody>
      <dsp:txXfrm rot="10800000">
        <a:off x="0" y="1003"/>
        <a:ext cx="4304981" cy="140216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51DBE-A685-3343-BB1C-14DBA4630475}">
      <dsp:nvSpPr>
        <dsp:cNvPr id="0" name=""/>
        <dsp:cNvSpPr/>
      </dsp:nvSpPr>
      <dsp:spPr>
        <a:xfrm>
          <a:off x="1512367" y="149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150000"/>
            </a:lnSpc>
            <a:spcBef>
              <a:spcPct val="0"/>
            </a:spcBef>
            <a:spcAft>
              <a:spcPct val="35000"/>
            </a:spcAft>
            <a:buNone/>
          </a:pPr>
          <a:r>
            <a:rPr lang="en-US" sz="2000" kern="1200" err="1"/>
            <a:t>Extraktion</a:t>
          </a:r>
          <a:r>
            <a:rPr lang="en-US" sz="2000" kern="1200"/>
            <a:t> von Phosphor aus Klärschlamm</a:t>
          </a:r>
          <a:endParaRPr lang="nb-NO" sz="2000" kern="1200"/>
        </a:p>
      </dsp:txBody>
      <dsp:txXfrm>
        <a:off x="1512367" y="1497"/>
        <a:ext cx="2891842" cy="1735105"/>
      </dsp:txXfrm>
    </dsp:sp>
    <dsp:sp modelId="{A21F6B5E-6A63-FD4F-BB02-C15FB4990373}">
      <dsp:nvSpPr>
        <dsp:cNvPr id="0" name=""/>
        <dsp:cNvSpPr/>
      </dsp:nvSpPr>
      <dsp:spPr>
        <a:xfrm>
          <a:off x="2237583" y="201995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150000"/>
            </a:lnSpc>
            <a:spcBef>
              <a:spcPct val="0"/>
            </a:spcBef>
            <a:spcAft>
              <a:spcPct val="35000"/>
            </a:spcAft>
            <a:buNone/>
          </a:pPr>
          <a:r>
            <a:rPr lang="en-US" sz="2000" kern="1200" err="1"/>
            <a:t>Rückgewinnung</a:t>
          </a:r>
          <a:r>
            <a:rPr lang="en-US" sz="2000" kern="1200"/>
            <a:t> von bis zu 90 % des Phosphors</a:t>
          </a:r>
          <a:endParaRPr lang="nb-NO" sz="2000" kern="1200"/>
        </a:p>
      </dsp:txBody>
      <dsp:txXfrm>
        <a:off x="2237583" y="2019957"/>
        <a:ext cx="2891842" cy="1735105"/>
      </dsp:txXfrm>
    </dsp:sp>
    <dsp:sp modelId="{6541698D-2748-7A49-9816-9CE925E6E92D}">
      <dsp:nvSpPr>
        <dsp:cNvPr id="0" name=""/>
        <dsp:cNvSpPr/>
      </dsp:nvSpPr>
      <dsp:spPr>
        <a:xfrm>
          <a:off x="1512367" y="4050077"/>
          <a:ext cx="2891842" cy="1735105"/>
        </a:xfrm>
        <a:prstGeom prst="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100000"/>
            </a:lnSpc>
            <a:spcBef>
              <a:spcPct val="0"/>
            </a:spcBef>
            <a:spcAft>
              <a:spcPct val="35000"/>
            </a:spcAft>
            <a:buNone/>
          </a:pPr>
          <a:r>
            <a:rPr lang="en-US" sz="2000" kern="1200">
              <a:latin typeface="Calibri Light" panose="020F0302020204030204"/>
            </a:rPr>
            <a:t>Vorteile</a:t>
          </a:r>
          <a:r>
            <a:rPr lang="en-US" sz="2000" kern="1200"/>
            <a:t>:
Abfall </a:t>
          </a:r>
          <a:r>
            <a:rPr lang="en-US" sz="2000" kern="1200" err="1"/>
            <a:t>als</a:t>
          </a:r>
          <a:r>
            <a:rPr lang="en-US" sz="2000" kern="1200"/>
            <a:t> </a:t>
          </a:r>
          <a:r>
            <a:rPr lang="en-US" sz="2000" kern="1200" err="1">
              <a:latin typeface="Calibri Light" panose="020F0302020204030204"/>
            </a:rPr>
            <a:t>Ressource</a:t>
          </a:r>
          <a:r>
            <a:rPr lang="en-US" sz="2000" kern="1200">
              <a:latin typeface="Calibri Light" panose="020F0302020204030204"/>
            </a:rPr>
            <a:t> </a:t>
          </a:r>
          <a:r>
            <a:rPr lang="en-US" sz="2000" kern="1200" err="1">
              <a:latin typeface="Calibri Light" panose="020F0302020204030204"/>
            </a:rPr>
            <a:t>Vermeidung</a:t>
          </a:r>
          <a:r>
            <a:rPr lang="en-US" sz="2000" kern="1200"/>
            <a:t> </a:t>
          </a:r>
          <a:r>
            <a:rPr lang="en-US" sz="2000" kern="1200" err="1">
              <a:latin typeface="Calibri Light" panose="020F0302020204030204"/>
            </a:rPr>
            <a:t>giftiger</a:t>
          </a:r>
          <a:r>
            <a:rPr lang="en-US" sz="2000" kern="1200"/>
            <a:t> </a:t>
          </a:r>
          <a:r>
            <a:rPr lang="en-US" sz="2000" kern="1200" err="1"/>
            <a:t>Metalle</a:t>
          </a:r>
          <a:r>
            <a:rPr lang="en-US" sz="2000" kern="1200"/>
            <a:t> </a:t>
          </a:r>
          <a:r>
            <a:rPr lang="en-US" sz="2000" kern="1200" err="1"/>
            <a:t>aus</a:t>
          </a:r>
          <a:r>
            <a:rPr lang="en-US" sz="2000" kern="1200"/>
            <a:t> dem </a:t>
          </a:r>
          <a:r>
            <a:rPr lang="en-US" sz="2000" kern="1200" err="1">
              <a:latin typeface="Calibri Light" panose="020F0302020204030204"/>
            </a:rPr>
            <a:t>Bergbau</a:t>
          </a:r>
          <a:endParaRPr lang="nb-NO" sz="2000" kern="1200" err="1"/>
        </a:p>
      </dsp:txBody>
      <dsp:txXfrm>
        <a:off x="1512367" y="4050077"/>
        <a:ext cx="2891842" cy="1735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9866-B355-5244-9425-EDB8B06C8B3A}">
      <dsp:nvSpPr>
        <dsp:cNvPr id="0" name=""/>
        <dsp:cNvSpPr/>
      </dsp:nvSpPr>
      <dsp:spPr>
        <a:xfrm>
          <a:off x="0"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a:t>Bioraffinerie: </a:t>
          </a:r>
          <a:r>
            <a:rPr lang="nb-NO" sz="3600" kern="1200"/>
            <a:t>Biogas und Biodünger</a:t>
          </a:r>
          <a:endParaRPr lang="en-US" sz="3600" kern="1200"/>
        </a:p>
      </dsp:txBody>
      <dsp:txXfrm>
        <a:off x="0" y="39687"/>
        <a:ext cx="3286125" cy="1971675"/>
      </dsp:txXfrm>
    </dsp:sp>
    <dsp:sp modelId="{B80AE3FA-5F9F-B347-9128-256605F466D1}">
      <dsp:nvSpPr>
        <dsp:cNvPr id="0" name=""/>
        <dsp:cNvSpPr/>
      </dsp:nvSpPr>
      <dsp:spPr>
        <a:xfrm>
          <a:off x="3614737"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a:t>Pyrolyse: Biokohle, Bioöl und Synthesegas</a:t>
          </a:r>
          <a:endParaRPr lang="en-US" sz="2800" kern="1200"/>
        </a:p>
      </dsp:txBody>
      <dsp:txXfrm>
        <a:off x="3614737" y="39687"/>
        <a:ext cx="3286125" cy="1971675"/>
      </dsp:txXfrm>
    </dsp:sp>
    <dsp:sp modelId="{AE231D71-EDA6-D244-A685-1815F0DE94D9}">
      <dsp:nvSpPr>
        <dsp:cNvPr id="0" name=""/>
        <dsp:cNvSpPr/>
      </dsp:nvSpPr>
      <dsp:spPr>
        <a:xfrm>
          <a:off x="7229475" y="39687"/>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a:t>Vergasung</a:t>
          </a:r>
          <a:endParaRPr lang="en-US" sz="2800" kern="1200"/>
        </a:p>
      </dsp:txBody>
      <dsp:txXfrm>
        <a:off x="7229475" y="39687"/>
        <a:ext cx="3286125" cy="1971675"/>
      </dsp:txXfrm>
    </dsp:sp>
    <dsp:sp modelId="{2BC5D87E-EBD8-FD44-80A3-934120406385}">
      <dsp:nvSpPr>
        <dsp:cNvPr id="0" name=""/>
        <dsp:cNvSpPr/>
      </dsp:nvSpPr>
      <dsp:spPr>
        <a:xfrm>
          <a:off x="0"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nb-NO" sz="3000" kern="1200" err="1"/>
            <a:t>Extraktion</a:t>
          </a:r>
          <a:r>
            <a:rPr lang="nb-NO" sz="3000" kern="1200"/>
            <a:t> von Proteinen</a:t>
          </a:r>
          <a:endParaRPr lang="en-US" sz="3000" kern="1200"/>
        </a:p>
      </dsp:txBody>
      <dsp:txXfrm>
        <a:off x="0" y="2339975"/>
        <a:ext cx="3286125" cy="1971675"/>
      </dsp:txXfrm>
    </dsp:sp>
    <dsp:sp modelId="{0607AAA8-30AB-8141-9572-876D4EC98023}">
      <dsp:nvSpPr>
        <dsp:cNvPr id="0" name=""/>
        <dsp:cNvSpPr/>
      </dsp:nvSpPr>
      <dsp:spPr>
        <a:xfrm>
          <a:off x="3614737"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err="1"/>
            <a:t>Struvitgewinnung</a:t>
          </a:r>
          <a:r>
            <a:rPr lang="nb-NO" sz="2800" kern="1200"/>
            <a:t> &amp; </a:t>
          </a:r>
          <a:r>
            <a:rPr lang="nb-NO" sz="2800" kern="1200" err="1"/>
            <a:t>Easy</a:t>
          </a:r>
          <a:r>
            <a:rPr lang="nb-NO" sz="2800" kern="1200"/>
            <a:t> Mining</a:t>
          </a:r>
          <a:endParaRPr lang="en-US" sz="2800" kern="1200"/>
        </a:p>
      </dsp:txBody>
      <dsp:txXfrm>
        <a:off x="3614737" y="2339975"/>
        <a:ext cx="3286125" cy="1971675"/>
      </dsp:txXfrm>
    </dsp:sp>
    <dsp:sp modelId="{7AFC2F43-492B-6C48-8FBC-C8AFDA274E4D}">
      <dsp:nvSpPr>
        <dsp:cNvPr id="0" name=""/>
        <dsp:cNvSpPr/>
      </dsp:nvSpPr>
      <dsp:spPr>
        <a:xfrm>
          <a:off x="7229475" y="2339975"/>
          <a:ext cx="3286125" cy="1971675"/>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nb-NO" sz="2800" kern="1200">
              <a:latin typeface="Calibri Light" panose="020F0302020204030204"/>
            </a:rPr>
            <a:t>Stickstoffverwertung</a:t>
          </a:r>
          <a:endParaRPr lang="nb-NO" sz="2800" kern="1200"/>
        </a:p>
      </dsp:txBody>
      <dsp:txXfrm>
        <a:off x="7229475"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BA799-9843-E748-88E7-9CAD9AED2576}">
      <dsp:nvSpPr>
        <dsp:cNvPr id="0" name=""/>
        <dsp:cNvSpPr/>
      </dsp:nvSpPr>
      <dsp:spPr>
        <a:xfrm>
          <a:off x="0"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150000"/>
            </a:lnSpc>
            <a:spcBef>
              <a:spcPct val="0"/>
            </a:spcBef>
            <a:spcAft>
              <a:spcPct val="35000"/>
            </a:spcAft>
            <a:buNone/>
          </a:pPr>
          <a:r>
            <a:rPr lang="en-US" sz="1900" kern="1200" err="1"/>
            <a:t>Klimanutzen</a:t>
          </a:r>
          <a:r>
            <a:rPr lang="en-US" sz="1900" kern="1200"/>
            <a:t>: Positive </a:t>
          </a:r>
          <a:r>
            <a:rPr lang="en-US" sz="1900" kern="1200" err="1"/>
            <a:t>Auswirkungen</a:t>
          </a:r>
          <a:r>
            <a:rPr lang="en-US" sz="1900" kern="1200"/>
            <a:t> auf das Klima</a:t>
          </a:r>
          <a:endParaRPr lang="nb-NO" sz="1900" kern="1200">
            <a:latin typeface="Myriad Pro" panose="020B0503030403020204" pitchFamily="34" charset="0"/>
          </a:endParaRPr>
        </a:p>
      </dsp:txBody>
      <dsp:txXfrm>
        <a:off x="0" y="204443"/>
        <a:ext cx="2526486" cy="1515892"/>
      </dsp:txXfrm>
    </dsp:sp>
    <dsp:sp modelId="{B9E41E96-C7E0-444E-9958-790DAC664822}">
      <dsp:nvSpPr>
        <dsp:cNvPr id="0" name=""/>
        <dsp:cNvSpPr/>
      </dsp:nvSpPr>
      <dsp:spPr>
        <a:xfrm>
          <a:off x="2779135"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150000"/>
            </a:lnSpc>
            <a:spcBef>
              <a:spcPct val="0"/>
            </a:spcBef>
            <a:spcAft>
              <a:spcPct val="35000"/>
            </a:spcAft>
            <a:buNone/>
          </a:pPr>
          <a:r>
            <a:rPr lang="en-US" sz="1900" kern="1200"/>
            <a:t>100 Prozent - was bedeutet das?</a:t>
          </a:r>
          <a:endParaRPr lang="nb-NO" sz="1900" kern="1200"/>
        </a:p>
      </dsp:txBody>
      <dsp:txXfrm>
        <a:off x="2779135" y="204443"/>
        <a:ext cx="2526486" cy="1515892"/>
      </dsp:txXfrm>
    </dsp:sp>
    <dsp:sp modelId="{9D63870F-1732-6C48-B286-AC3D625C3DB1}">
      <dsp:nvSpPr>
        <dsp:cNvPr id="0" name=""/>
        <dsp:cNvSpPr/>
      </dsp:nvSpPr>
      <dsp:spPr>
        <a:xfrm>
          <a:off x="5558271" y="20444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150000"/>
            </a:lnSpc>
            <a:spcBef>
              <a:spcPct val="0"/>
            </a:spcBef>
            <a:spcAft>
              <a:spcPct val="35000"/>
            </a:spcAft>
            <a:buNone/>
          </a:pPr>
          <a:r>
            <a:rPr lang="sv-SE" sz="1900" kern="1200"/>
            <a:t>Vorteile für die Umwelt und das Klima</a:t>
          </a:r>
          <a:endParaRPr lang="nb-NO" sz="1900" kern="1200">
            <a:latin typeface="Myriad Pro" panose="020B0503030403020204" pitchFamily="34" charset="0"/>
          </a:endParaRPr>
        </a:p>
      </dsp:txBody>
      <dsp:txXfrm>
        <a:off x="5558271" y="204443"/>
        <a:ext cx="2526486" cy="1515892"/>
      </dsp:txXfrm>
    </dsp:sp>
    <dsp:sp modelId="{3762C9F7-4AF2-7C48-AD7C-99AE3F887DBF}">
      <dsp:nvSpPr>
        <dsp:cNvPr id="0" name=""/>
        <dsp:cNvSpPr/>
      </dsp:nvSpPr>
      <dsp:spPr>
        <a:xfrm>
          <a:off x="1389567"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150000"/>
            </a:lnSpc>
            <a:spcBef>
              <a:spcPct val="0"/>
            </a:spcBef>
            <a:spcAft>
              <a:spcPct val="35000"/>
            </a:spcAft>
            <a:buNone/>
          </a:pPr>
          <a:r>
            <a:rPr lang="nb-NO" sz="1900" kern="1200"/>
            <a:t>Vorteile für das soziale Klima</a:t>
          </a:r>
          <a:endParaRPr lang="en-US" sz="1900" kern="1200">
            <a:solidFill>
              <a:srgbClr val="444444"/>
            </a:solidFill>
            <a:latin typeface="Calibri"/>
            <a:ea typeface="Calibri"/>
            <a:cs typeface="Calibri"/>
          </a:endParaRPr>
        </a:p>
      </dsp:txBody>
      <dsp:txXfrm>
        <a:off x="1389567" y="1972983"/>
        <a:ext cx="2526486" cy="1515892"/>
      </dsp:txXfrm>
    </dsp:sp>
    <dsp:sp modelId="{1710B9F6-3EC1-C144-9DBE-B3C4375C13D4}">
      <dsp:nvSpPr>
        <dsp:cNvPr id="0" name=""/>
        <dsp:cNvSpPr/>
      </dsp:nvSpPr>
      <dsp:spPr>
        <a:xfrm>
          <a:off x="4168703" y="1972983"/>
          <a:ext cx="2526486" cy="1515892"/>
        </a:xfrm>
        <a:prstGeom prst="rect">
          <a:avLst/>
        </a:prstGeom>
        <a:solidFill>
          <a:srgbClr val="0070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150000"/>
            </a:lnSpc>
            <a:spcBef>
              <a:spcPct val="0"/>
            </a:spcBef>
            <a:spcAft>
              <a:spcPct val="35000"/>
            </a:spcAft>
            <a:buNone/>
          </a:pPr>
          <a:r>
            <a:rPr lang="nb-NO" sz="1900" kern="1200" err="1"/>
            <a:t>Vorteile</a:t>
          </a:r>
          <a:r>
            <a:rPr lang="nb-NO" sz="1900" kern="1200"/>
            <a:t> </a:t>
          </a:r>
          <a:r>
            <a:rPr lang="nb-NO" sz="1900" kern="1200" err="1"/>
            <a:t>für</a:t>
          </a:r>
          <a:r>
            <a:rPr lang="nb-NO" sz="1900" kern="1200"/>
            <a:t> </a:t>
          </a:r>
          <a:r>
            <a:rPr lang="nb-NO" sz="1900" kern="1200" err="1"/>
            <a:t>das</a:t>
          </a:r>
          <a:r>
            <a:rPr lang="nb-NO" sz="1900" kern="1200"/>
            <a:t> Wirtschaftsklima</a:t>
          </a:r>
        </a:p>
      </dsp:txBody>
      <dsp:txXfrm>
        <a:off x="4168703" y="1972983"/>
        <a:ext cx="2526486" cy="15158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7A4DC-D8E4-2448-ACC6-F2919428168C}">
      <dsp:nvSpPr>
        <dsp:cNvPr id="0" name=""/>
        <dsp:cNvSpPr/>
      </dsp:nvSpPr>
      <dsp:spPr>
        <a:xfrm>
          <a:off x="0" y="111319"/>
          <a:ext cx="3860358" cy="1290130"/>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Der Nutzen von Biogas als Ersatz für fossile Energieträger</a:t>
          </a:r>
          <a:endParaRPr lang="nb-NO" sz="1800" kern="1200"/>
        </a:p>
      </dsp:txBody>
      <dsp:txXfrm>
        <a:off x="62979" y="174298"/>
        <a:ext cx="3734400" cy="1164172"/>
      </dsp:txXfrm>
    </dsp:sp>
    <dsp:sp modelId="{A481776C-631A-FA4B-9425-3699B7D2F935}">
      <dsp:nvSpPr>
        <dsp:cNvPr id="0" name=""/>
        <dsp:cNvSpPr/>
      </dsp:nvSpPr>
      <dsp:spPr>
        <a:xfrm>
          <a:off x="0" y="1453289"/>
          <a:ext cx="3860358" cy="1290130"/>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Der Nutzen von CO2 aus der Aufbereitung von Biogas anstelle von CO2 aus fossilen Brennstoffen</a:t>
          </a:r>
          <a:endParaRPr lang="nb-NO" sz="1800" kern="1200"/>
        </a:p>
      </dsp:txBody>
      <dsp:txXfrm>
        <a:off x="62979" y="1516268"/>
        <a:ext cx="3734400" cy="1164172"/>
      </dsp:txXfrm>
    </dsp:sp>
    <dsp:sp modelId="{E03F7BA0-D9A5-474B-B980-E7C6B8A2DDF5}">
      <dsp:nvSpPr>
        <dsp:cNvPr id="0" name=""/>
        <dsp:cNvSpPr/>
      </dsp:nvSpPr>
      <dsp:spPr>
        <a:xfrm>
          <a:off x="0" y="2795260"/>
          <a:ext cx="3860358" cy="1290130"/>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Die </a:t>
          </a:r>
          <a:r>
            <a:rPr lang="en-US" sz="1800" kern="1200" err="1"/>
            <a:t>Vorteile</a:t>
          </a:r>
          <a:r>
            <a:rPr lang="en-US" sz="1800" kern="1200"/>
            <a:t> von </a:t>
          </a:r>
          <a:r>
            <a:rPr lang="en-US" sz="1800" kern="1200" err="1">
              <a:latin typeface="Calibri Light" panose="020F0302020204030204"/>
            </a:rPr>
            <a:t>biogenen</a:t>
          </a:r>
          <a:r>
            <a:rPr lang="en-US" sz="1800" kern="1200"/>
            <a:t> </a:t>
          </a:r>
          <a:r>
            <a:rPr lang="en-US" sz="1800" kern="1200">
              <a:latin typeface="Calibri Light" panose="020F0302020204030204"/>
            </a:rPr>
            <a:t>Reststoffen </a:t>
          </a:r>
          <a:r>
            <a:rPr lang="en-US" sz="1800" kern="1200"/>
            <a:t>als Ersatz für Mineraldünger</a:t>
          </a:r>
          <a:endParaRPr lang="nb-NO" sz="1800" kern="1200"/>
        </a:p>
      </dsp:txBody>
      <dsp:txXfrm>
        <a:off x="62979" y="2858239"/>
        <a:ext cx="3734400" cy="1164172"/>
      </dsp:txXfrm>
    </dsp:sp>
    <dsp:sp modelId="{4994656C-719B-714C-805B-DB22D35E776C}">
      <dsp:nvSpPr>
        <dsp:cNvPr id="0" name=""/>
        <dsp:cNvSpPr/>
      </dsp:nvSpPr>
      <dsp:spPr>
        <a:xfrm>
          <a:off x="0" y="4137231"/>
          <a:ext cx="3860358" cy="1290130"/>
        </a:xfrm>
        <a:prstGeom prst="roundRect">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Der </a:t>
          </a:r>
          <a:r>
            <a:rPr lang="en-US" sz="1800" kern="1200" err="1"/>
            <a:t>Vorteil</a:t>
          </a:r>
          <a:r>
            <a:rPr lang="en-US" sz="1800" kern="1200">
              <a:latin typeface="Calibri Light" panose="020F0302020204030204"/>
            </a:rPr>
            <a:t> </a:t>
          </a:r>
          <a:r>
            <a:rPr lang="en-US" sz="1800" kern="1200"/>
            <a:t>von </a:t>
          </a:r>
          <a:r>
            <a:rPr lang="en-US" sz="1800" kern="1200" err="1">
              <a:latin typeface="Calibri Light" panose="020F0302020204030204"/>
            </a:rPr>
            <a:t>Reststoff</a:t>
          </a:r>
          <a:r>
            <a:rPr lang="en-US" sz="1800" kern="1200">
              <a:latin typeface="Calibri Light" panose="020F0302020204030204"/>
            </a:rPr>
            <a:t>-</a:t>
          </a:r>
          <a:r>
            <a:rPr lang="en-US" sz="1800" kern="1200"/>
            <a:t> und </a:t>
          </a:r>
          <a:r>
            <a:rPr lang="en-US" sz="1800" kern="1200" err="1"/>
            <a:t>Düngerressourcen</a:t>
          </a:r>
          <a:r>
            <a:rPr lang="en-US" sz="1800" kern="1200">
              <a:latin typeface="Calibri Light" panose="020F0302020204030204"/>
            </a:rPr>
            <a:t> </a:t>
          </a:r>
          <a:r>
            <a:rPr lang="en-US" sz="1800" kern="1200" err="1">
              <a:latin typeface="Calibri Light" panose="020F0302020204030204"/>
            </a:rPr>
            <a:t>aus</a:t>
          </a:r>
          <a:r>
            <a:rPr lang="en-US" sz="1800" kern="1200"/>
            <a:t> </a:t>
          </a:r>
          <a:r>
            <a:rPr lang="en-US" sz="1800" kern="1200" err="1"/>
            <a:t>Biogasanlagen</a:t>
          </a:r>
          <a:r>
            <a:rPr lang="en-US" sz="1800" kern="1200"/>
            <a:t>, </a:t>
          </a:r>
          <a:r>
            <a:rPr lang="en-US" sz="1800" kern="1200" err="1">
              <a:latin typeface="Calibri Light" panose="020F0302020204030204"/>
            </a:rPr>
            <a:t>mit</a:t>
          </a:r>
          <a:r>
            <a:rPr lang="en-US" sz="1800" kern="1200"/>
            <a:t> </a:t>
          </a:r>
          <a:r>
            <a:rPr lang="en-US" sz="1800" kern="1200" err="1">
              <a:latin typeface="Calibri Light" panose="020F0302020204030204"/>
            </a:rPr>
            <a:t>geringerer</a:t>
          </a:r>
          <a:r>
            <a:rPr lang="en-US" sz="1800" kern="1200"/>
            <a:t> </a:t>
          </a:r>
          <a:r>
            <a:rPr lang="en-US" sz="1800" kern="1200" err="1"/>
            <a:t>Klimabelastung</a:t>
          </a:r>
          <a:r>
            <a:rPr lang="en-US" sz="1800" kern="1200">
              <a:latin typeface="Calibri Light" panose="020F0302020204030204"/>
            </a:rPr>
            <a:t> </a:t>
          </a:r>
          <a:r>
            <a:rPr lang="en-US" sz="1800" kern="1200" err="1"/>
            <a:t>als</a:t>
          </a:r>
          <a:r>
            <a:rPr lang="en-US" sz="1800" kern="1200"/>
            <a:t> </a:t>
          </a:r>
          <a:r>
            <a:rPr lang="en-US" sz="1800" kern="1200" err="1">
              <a:latin typeface="Calibri Light" panose="020F0302020204030204"/>
            </a:rPr>
            <a:t>aus</a:t>
          </a:r>
          <a:r>
            <a:rPr lang="en-US" sz="1800" kern="1200">
              <a:latin typeface="Calibri Light" panose="020F0302020204030204"/>
            </a:rPr>
            <a:t> alternative</a:t>
          </a:r>
          <a:r>
            <a:rPr lang="en-US" sz="1800" kern="1200"/>
            <a:t> </a:t>
          </a:r>
          <a:r>
            <a:rPr lang="en-US" sz="1800" kern="1200" err="1"/>
            <a:t>Verfahren</a:t>
          </a:r>
          <a:endParaRPr lang="nb-NO" sz="1800" kern="1200" err="1"/>
        </a:p>
      </dsp:txBody>
      <dsp:txXfrm>
        <a:off x="62979" y="4200210"/>
        <a:ext cx="3734400" cy="11641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150000"/>
            </a:lnSpc>
            <a:spcBef>
              <a:spcPct val="0"/>
            </a:spcBef>
            <a:spcAft>
              <a:spcPct val="35000"/>
            </a:spcAft>
            <a:buNone/>
          </a:pPr>
          <a:r>
            <a:rPr lang="nb-NO" sz="2000" kern="1200"/>
            <a:t>Von Biomasse </a:t>
          </a:r>
          <a:r>
            <a:rPr lang="nb-NO" sz="2000" kern="1200" err="1"/>
            <a:t>zu</a:t>
          </a:r>
          <a:r>
            <a:rPr lang="nb-NO" sz="2000" kern="1200"/>
            <a:t> wertvollen Produkten</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150000"/>
            </a:lnSpc>
            <a:spcBef>
              <a:spcPct val="0"/>
            </a:spcBef>
            <a:spcAft>
              <a:spcPct val="35000"/>
            </a:spcAft>
            <a:buNone/>
          </a:pPr>
          <a:r>
            <a:rPr lang="nb-NO" sz="2000" kern="1200"/>
            <a:t>Verfahren:</a:t>
          </a:r>
          <a:r>
            <a:rPr lang="nb-NO" sz="2000" b="0" i="0" kern="1200"/>
            <a:t> Erhitzung ohne Sauerstoff </a:t>
          </a:r>
          <a:r>
            <a:rPr lang="nb-NO" sz="2000" b="0" i="0" kern="1200">
              <a:latin typeface="Calibri Light" panose="020F0302020204030204"/>
            </a:rPr>
            <a:t>bei </a:t>
          </a:r>
          <a:r>
            <a:rPr lang="nb-NO" sz="2000" b="0" i="0" kern="1200"/>
            <a:t>500-600</a:t>
          </a:r>
          <a:r>
            <a:rPr lang="nb-NO" sz="2000" b="0" i="0" kern="1200">
              <a:effectLst/>
            </a:rPr>
            <a:t>°</a:t>
          </a:r>
          <a:r>
            <a:rPr lang="nb-NO" sz="2000" b="0" i="0" kern="1200"/>
            <a:t>C</a:t>
          </a:r>
          <a:endParaRPr lang="nb-NO" sz="2000" b="0" kern="1200"/>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err="1"/>
            <a:t>Produkte</a:t>
          </a:r>
          <a:r>
            <a:rPr lang="nb-NO" sz="2000" kern="1200"/>
            <a:t>: </a:t>
          </a:r>
          <a:r>
            <a:rPr lang="nb-NO" sz="2000" kern="1200" err="1"/>
            <a:t>Biokohle</a:t>
          </a:r>
          <a:r>
            <a:rPr lang="nb-NO" sz="2000" kern="1200"/>
            <a:t>, </a:t>
          </a:r>
          <a:r>
            <a:rPr lang="nb-NO" sz="2000" kern="1200" err="1"/>
            <a:t>Biogas</a:t>
          </a:r>
          <a:r>
            <a:rPr lang="nb-NO" sz="2000" kern="1200"/>
            <a:t>, Bioöl </a:t>
          </a:r>
        </a:p>
      </dsp:txBody>
      <dsp:txXfrm>
        <a:off x="760227" y="3603854"/>
        <a:ext cx="2280681" cy="15204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a:t>Prosess:</a:t>
          </a:r>
          <a:r>
            <a:rPr lang="nb-NO" sz="2000" b="0" i="0" kern="1200"/>
            <a:t> Oppvarming uten oksygen         500-600</a:t>
          </a:r>
          <a:r>
            <a:rPr lang="nb-NO" sz="2000" b="0" i="0" kern="1200">
              <a:solidFill>
                <a:schemeClr val="bg1"/>
              </a:solidFill>
              <a:effectLst/>
              <a:latin typeface="Myriad Pro" panose="020B0503030403020204" pitchFamily="34" charset="0"/>
              <a:cs typeface="Calibri" panose="020F0502020204030204" pitchFamily="34" charset="0"/>
            </a:rPr>
            <a:t>°</a:t>
          </a:r>
          <a:r>
            <a:rPr lang="nb-NO" sz="2000" b="0" i="0" kern="1200">
              <a:solidFill>
                <a:schemeClr val="bg1"/>
              </a:solidFill>
              <a:latin typeface="Myriad Pro" panose="020B0503030403020204" pitchFamily="34" charset="0"/>
              <a:cs typeface="Calibri" panose="020F0502020204030204" pitchFamily="34" charset="0"/>
            </a:rPr>
            <a:t>C</a:t>
          </a:r>
          <a:endParaRPr lang="nb-NO" sz="2000" b="0" kern="120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a:t>Nyttige produkter: Biokull, biogass, </a:t>
          </a:r>
          <a:r>
            <a:rPr lang="nb-NO" sz="2000" b="0" i="0" kern="1200" err="1"/>
            <a:t>bio</a:t>
          </a:r>
          <a:r>
            <a:rPr lang="nb-NO" sz="2000" b="0" i="0" kern="1200"/>
            <a:t>-olje</a:t>
          </a:r>
          <a:endParaRPr lang="nb-NO" sz="2000" kern="1200"/>
        </a:p>
      </dsp:txBody>
      <dsp:txXfrm>
        <a:off x="760227" y="3603854"/>
        <a:ext cx="2280681" cy="15204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a:t>Prosess:</a:t>
          </a:r>
          <a:r>
            <a:rPr lang="nb-NO" sz="2000" b="0" i="0" kern="1200"/>
            <a:t> Oppvarming uten oksygen         500-600</a:t>
          </a:r>
          <a:r>
            <a:rPr lang="nb-NO" sz="2000" b="0" i="0" kern="1200">
              <a:solidFill>
                <a:schemeClr val="bg1"/>
              </a:solidFill>
              <a:effectLst/>
              <a:latin typeface="Myriad Pro" panose="020B0503030403020204" pitchFamily="34" charset="0"/>
              <a:cs typeface="Calibri" panose="020F0502020204030204" pitchFamily="34" charset="0"/>
            </a:rPr>
            <a:t>°</a:t>
          </a:r>
          <a:r>
            <a:rPr lang="nb-NO" sz="2000" b="0" i="0" kern="1200">
              <a:solidFill>
                <a:schemeClr val="bg1"/>
              </a:solidFill>
              <a:latin typeface="Myriad Pro" panose="020B0503030403020204" pitchFamily="34" charset="0"/>
              <a:cs typeface="Calibri" panose="020F0502020204030204" pitchFamily="34" charset="0"/>
            </a:rPr>
            <a:t>C</a:t>
          </a:r>
          <a:endParaRPr lang="nb-NO" sz="2000" b="0" kern="120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a:t>Nyttige produkter: Biokull, biogass, </a:t>
          </a:r>
          <a:r>
            <a:rPr lang="nb-NO" sz="2000" b="0" i="0" kern="1200" err="1"/>
            <a:t>bio</a:t>
          </a:r>
          <a:r>
            <a:rPr lang="nb-NO" sz="2000" b="0" i="0" kern="1200"/>
            <a:t>-olje</a:t>
          </a:r>
          <a:endParaRPr lang="nb-NO" sz="2000" kern="1200"/>
        </a:p>
      </dsp:txBody>
      <dsp:txXfrm>
        <a:off x="760227" y="3603854"/>
        <a:ext cx="2280681" cy="15204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17885-0382-1E40-85D4-A309BC379D5D}">
      <dsp:nvSpPr>
        <dsp:cNvPr id="0" name=""/>
        <dsp:cNvSpPr/>
      </dsp:nvSpPr>
      <dsp:spPr>
        <a:xfrm>
          <a:off x="0" y="0"/>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a:t>Fra biomasse til verdifulle produkter</a:t>
          </a:r>
        </a:p>
      </dsp:txBody>
      <dsp:txXfrm>
        <a:off x="760227" y="0"/>
        <a:ext cx="2280681" cy="1520453"/>
      </dsp:txXfrm>
    </dsp:sp>
    <dsp:sp modelId="{23A686D0-31A9-6640-8EFF-916E0720391C}">
      <dsp:nvSpPr>
        <dsp:cNvPr id="0" name=""/>
        <dsp:cNvSpPr/>
      </dsp:nvSpPr>
      <dsp:spPr>
        <a:xfrm>
          <a:off x="0" y="1809438"/>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kern="1200"/>
            <a:t>Prosess:</a:t>
          </a:r>
          <a:r>
            <a:rPr lang="nb-NO" sz="2000" b="0" i="0" kern="1200"/>
            <a:t> Oppvarming uten oksygen         500-600</a:t>
          </a:r>
          <a:r>
            <a:rPr lang="nb-NO" sz="2000" b="0" i="0" kern="1200">
              <a:solidFill>
                <a:schemeClr val="bg1"/>
              </a:solidFill>
              <a:effectLst/>
              <a:latin typeface="Myriad Pro" panose="020B0503030403020204" pitchFamily="34" charset="0"/>
              <a:cs typeface="Calibri" panose="020F0502020204030204" pitchFamily="34" charset="0"/>
            </a:rPr>
            <a:t>°</a:t>
          </a:r>
          <a:r>
            <a:rPr lang="nb-NO" sz="2000" b="0" i="0" kern="1200">
              <a:solidFill>
                <a:schemeClr val="bg1"/>
              </a:solidFill>
              <a:latin typeface="Myriad Pro" panose="020B0503030403020204" pitchFamily="34" charset="0"/>
              <a:cs typeface="Calibri" panose="020F0502020204030204" pitchFamily="34" charset="0"/>
            </a:rPr>
            <a:t>C</a:t>
          </a:r>
          <a:endParaRPr lang="nb-NO" sz="2000" b="0" kern="1200">
            <a:solidFill>
              <a:schemeClr val="bg1"/>
            </a:solidFill>
          </a:endParaRPr>
        </a:p>
      </dsp:txBody>
      <dsp:txXfrm>
        <a:off x="760227" y="1809438"/>
        <a:ext cx="2280681" cy="1520453"/>
      </dsp:txXfrm>
    </dsp:sp>
    <dsp:sp modelId="{061B61F4-6BC5-CA41-B2C3-E8A827D76334}">
      <dsp:nvSpPr>
        <dsp:cNvPr id="0" name=""/>
        <dsp:cNvSpPr/>
      </dsp:nvSpPr>
      <dsp:spPr>
        <a:xfrm>
          <a:off x="0" y="3603854"/>
          <a:ext cx="3801134" cy="1520453"/>
        </a:xfrm>
        <a:prstGeom prst="chevron">
          <a:avLst/>
        </a:prstGeom>
        <a:solidFill>
          <a:srgbClr val="0070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150000"/>
            </a:lnSpc>
            <a:spcBef>
              <a:spcPct val="0"/>
            </a:spcBef>
            <a:spcAft>
              <a:spcPct val="35000"/>
            </a:spcAft>
            <a:buNone/>
          </a:pPr>
          <a:r>
            <a:rPr lang="nb-NO" sz="2000" b="0" i="0" kern="1200"/>
            <a:t>Nyttige produkter: Biokull, biogass, </a:t>
          </a:r>
          <a:r>
            <a:rPr lang="nb-NO" sz="2000" b="0" i="0" kern="1200" err="1"/>
            <a:t>bio</a:t>
          </a:r>
          <a:r>
            <a:rPr lang="nb-NO" sz="2000" b="0" i="0" kern="1200"/>
            <a:t>-olje</a:t>
          </a:r>
          <a:endParaRPr lang="nb-NO" sz="2000" kern="1200"/>
        </a:p>
      </dsp:txBody>
      <dsp:txXfrm>
        <a:off x="760227" y="3603854"/>
        <a:ext cx="2280681" cy="15204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yriad Pro" panose="020B0503030403020204" pitchFamily="34" charset="0"/>
              </a:defRPr>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yriad Pro" panose="020B0503030403020204" pitchFamily="34" charset="0"/>
              </a:defRPr>
            </a:lvl1pPr>
          </a:lstStyle>
          <a:p>
            <a:fld id="{BE402B9A-257E-E94F-AD28-CC0106B2229D}" type="datetimeFigureOut">
              <a:rPr lang="nb-NO" smtClean="0"/>
              <a:pPr/>
              <a:t>07.03.2025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yriad Pro" panose="020B0503030403020204" pitchFamily="34" charset="0"/>
              </a:defRPr>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yriad Pro" panose="020B0503030403020204" pitchFamily="34" charset="0"/>
              </a:defRPr>
            </a:lvl1pPr>
          </a:lstStyle>
          <a:p>
            <a:fld id="{EBDAFCC5-7A41-034A-8D69-FDBE64A38FE4}" type="slidenum">
              <a:rPr lang="nb-NO" smtClean="0"/>
              <a:pPr/>
              <a:t>‹#›</a:t>
            </a:fld>
            <a:endParaRPr lang="nb-NO"/>
          </a:p>
        </p:txBody>
      </p:sp>
    </p:spTree>
    <p:extLst>
      <p:ext uri="{BB962C8B-B14F-4D97-AF65-F5344CB8AC3E}">
        <p14:creationId xmlns:p14="http://schemas.microsoft.com/office/powerpoint/2010/main" val="322577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yriad Pro" panose="020B0503030403020204" pitchFamily="34" charset="0"/>
        <a:ea typeface="+mn-ea"/>
        <a:cs typeface="+mn-cs"/>
      </a:defRPr>
    </a:lvl1pPr>
    <a:lvl2pPr marL="457200" algn="l" defTabSz="914400" rtl="0" eaLnBrk="1" latinLnBrk="0" hangingPunct="1">
      <a:defRPr sz="1200" b="0" i="0" kern="1200">
        <a:solidFill>
          <a:schemeClr val="tx1"/>
        </a:solidFill>
        <a:latin typeface="Myriad Pro" panose="020B0503030403020204" pitchFamily="34" charset="0"/>
        <a:ea typeface="+mn-ea"/>
        <a:cs typeface="+mn-cs"/>
      </a:defRPr>
    </a:lvl2pPr>
    <a:lvl3pPr marL="914400" algn="l" defTabSz="914400" rtl="0" eaLnBrk="1" latinLnBrk="0" hangingPunct="1">
      <a:defRPr sz="1200" b="0" i="0" kern="1200">
        <a:solidFill>
          <a:schemeClr val="tx1"/>
        </a:solidFill>
        <a:latin typeface="Myriad Pro" panose="020B0503030403020204" pitchFamily="34" charset="0"/>
        <a:ea typeface="+mn-ea"/>
        <a:cs typeface="+mn-cs"/>
      </a:defRPr>
    </a:lvl3pPr>
    <a:lvl4pPr marL="1371600" algn="l" defTabSz="914400" rtl="0" eaLnBrk="1" latinLnBrk="0" hangingPunct="1">
      <a:defRPr sz="1200" b="0" i="0" kern="1200">
        <a:solidFill>
          <a:schemeClr val="tx1"/>
        </a:solidFill>
        <a:latin typeface="Myriad Pro" panose="020B0503030403020204" pitchFamily="34" charset="0"/>
        <a:ea typeface="+mn-ea"/>
        <a:cs typeface="+mn-cs"/>
      </a:defRPr>
    </a:lvl4pPr>
    <a:lvl5pPr marL="1828800" algn="l" defTabSz="914400" rtl="0" eaLnBrk="1" latinLnBrk="0" hangingPunct="1">
      <a:defRPr sz="1200" b="0" i="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hx-jZmE-2_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1</a:t>
            </a:fld>
            <a:endParaRPr lang="nb-NO"/>
          </a:p>
        </p:txBody>
      </p:sp>
    </p:spTree>
    <p:extLst>
      <p:ext uri="{BB962C8B-B14F-4D97-AF65-F5344CB8AC3E}">
        <p14:creationId xmlns:p14="http://schemas.microsoft.com/office/powerpoint/2010/main" val="2951846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10</a:t>
            </a:fld>
            <a:endParaRPr lang="nb-NO"/>
          </a:p>
        </p:txBody>
      </p:sp>
    </p:spTree>
    <p:extLst>
      <p:ext uri="{BB962C8B-B14F-4D97-AF65-F5344CB8AC3E}">
        <p14:creationId xmlns:p14="http://schemas.microsoft.com/office/powerpoint/2010/main" val="3181389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a:br>
            <a:r>
              <a:rPr lang="nb-NO"/>
              <a:t>Biogass: Energiløsning fra søppel, gjødsel og matrester</a:t>
            </a:r>
          </a:p>
          <a:p>
            <a:r>
              <a:rPr lang="nb-NO"/>
              <a:t>Organisk materiale i lukkede beholdere uten luft</a:t>
            </a:r>
          </a:p>
          <a:p>
            <a:r>
              <a:rPr lang="nb-NO"/>
              <a:t>Nedbrytning av organisk materiale av mikroorganismer</a:t>
            </a:r>
          </a:p>
          <a:p>
            <a:r>
              <a:rPr lang="nb-NO"/>
              <a:t>Biogassproduksjon: Metan, karbondioksid og vanndamp</a:t>
            </a:r>
          </a:p>
          <a:p>
            <a:r>
              <a:rPr lang="nb-NO"/>
              <a:t>Gjenbruk av farlige stoffer: Metan og karbondioksid fanges opp</a:t>
            </a:r>
          </a:p>
          <a:p>
            <a:r>
              <a:rPr lang="nb-NO"/>
              <a:t>Bruksområder: Varmeenergi, drivstoff til kjøretøy, elektrisitet</a:t>
            </a:r>
          </a:p>
          <a:p>
            <a:r>
              <a:rPr lang="nb-NO"/>
              <a:t>Viktig rolle i avfallshåndtering: 76% kildesortert matavfall til biogass (2020)</a:t>
            </a:r>
          </a:p>
          <a:p>
            <a:r>
              <a:rPr lang="nb-NO"/>
              <a:t>Bruk i byer som Oslo: Bussdrift på biogass for å redusere avfall og erstatte fossile brensler</a:t>
            </a:r>
          </a:p>
          <a:p>
            <a:endParaRPr lang="nb-NO"/>
          </a:p>
          <a:p>
            <a:endParaRPr lang="nb-NO"/>
          </a:p>
          <a:p>
            <a:pPr algn="l">
              <a:buFont typeface="Arial" panose="020B0604020202020204" pitchFamily="34" charset="0"/>
              <a:buChar char="•"/>
            </a:pPr>
            <a:r>
              <a:rPr lang="nb-NO">
                <a:solidFill>
                  <a:srgbClr val="374151"/>
                </a:solidFill>
                <a:effectLst/>
              </a:rPr>
              <a:t>Biogassproduksjon gir bonusproduktet: biogjødsel</a:t>
            </a:r>
          </a:p>
          <a:p>
            <a:pPr algn="l">
              <a:buFont typeface="Arial" panose="020B0604020202020204" pitchFamily="34" charset="0"/>
              <a:buChar char="•"/>
            </a:pPr>
            <a:r>
              <a:rPr lang="nb-NO">
                <a:solidFill>
                  <a:srgbClr val="374151"/>
                </a:solidFill>
                <a:effectLst/>
              </a:rPr>
              <a:t>Biogjødsel: Næringsrik gjødsel med karbon</a:t>
            </a:r>
          </a:p>
          <a:p>
            <a:pPr algn="l">
              <a:buFont typeface="Arial" panose="020B0604020202020204" pitchFamily="34" charset="0"/>
              <a:buChar char="•"/>
            </a:pPr>
            <a:r>
              <a:rPr lang="nb-NO">
                <a:solidFill>
                  <a:srgbClr val="374151"/>
                </a:solidFill>
                <a:effectLst/>
              </a:rPr>
              <a:t>Egnet for matproduksjon og karbonoppbygging i jord</a:t>
            </a:r>
          </a:p>
          <a:p>
            <a:pPr algn="l">
              <a:buFont typeface="Arial" panose="020B0604020202020204" pitchFamily="34" charset="0"/>
              <a:buChar char="•"/>
            </a:pPr>
            <a:r>
              <a:rPr lang="nb-NO">
                <a:solidFill>
                  <a:srgbClr val="374151"/>
                </a:solidFill>
                <a:effectLst/>
              </a:rPr>
              <a:t>Karbon viktig for jordkvalitet, næringskilde for mikroorganismer</a:t>
            </a:r>
          </a:p>
          <a:p>
            <a:pPr algn="l">
              <a:buFont typeface="Arial" panose="020B0604020202020204" pitchFamily="34" charset="0"/>
              <a:buChar char="•"/>
            </a:pPr>
            <a:r>
              <a:rPr lang="nb-NO">
                <a:solidFill>
                  <a:srgbClr val="374151"/>
                </a:solidFill>
                <a:effectLst/>
              </a:rPr>
              <a:t>Bidrar til fuktighet og forbedret jordstruktur</a:t>
            </a:r>
          </a:p>
          <a:p>
            <a:pPr algn="l">
              <a:buFont typeface="Arial" panose="020B0604020202020204" pitchFamily="34" charset="0"/>
              <a:buChar char="•"/>
            </a:pPr>
            <a:r>
              <a:rPr lang="nb-NO">
                <a:solidFill>
                  <a:srgbClr val="374151"/>
                </a:solidFill>
                <a:effectLst/>
              </a:rPr>
              <a:t>Flytende konsistens lik tynn husdyrgjødsel</a:t>
            </a:r>
          </a:p>
          <a:p>
            <a:pPr algn="l">
              <a:buFont typeface="Arial" panose="020B0604020202020204" pitchFamily="34" charset="0"/>
              <a:buChar char="•"/>
            </a:pPr>
            <a:r>
              <a:rPr lang="nb-NO">
                <a:solidFill>
                  <a:srgbClr val="374151"/>
                </a:solidFill>
                <a:effectLst/>
              </a:rPr>
              <a:t>Kan brukes med samme utstyr som tynn husdyrgjødsel</a:t>
            </a:r>
          </a:p>
          <a:p>
            <a:pPr algn="l">
              <a:buFont typeface="Arial" panose="020B0604020202020204" pitchFamily="34" charset="0"/>
              <a:buChar char="•"/>
            </a:pPr>
            <a:r>
              <a:rPr lang="nb-NO">
                <a:solidFill>
                  <a:srgbClr val="374151"/>
                </a:solidFill>
                <a:effectLst/>
              </a:rPr>
              <a:t>Miljøvennlig alternativ til kunstgjødsel uten skadelige kjemikalier</a:t>
            </a:r>
          </a:p>
          <a:p>
            <a:pPr algn="l">
              <a:buFont typeface="Arial" panose="020B0604020202020204" pitchFamily="34" charset="0"/>
              <a:buChar char="•"/>
            </a:pPr>
            <a:r>
              <a:rPr lang="nb-NO">
                <a:solidFill>
                  <a:srgbClr val="374151"/>
                </a:solidFill>
                <a:effectLst/>
              </a:rPr>
              <a:t>Opprettholder jordens helse</a:t>
            </a:r>
          </a:p>
          <a:p>
            <a:endParaRPr lang="nb-NO"/>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11</a:t>
            </a:fld>
            <a:endParaRPr lang="nb-NO"/>
          </a:p>
        </p:txBody>
      </p:sp>
    </p:spTree>
    <p:extLst>
      <p:ext uri="{BB962C8B-B14F-4D97-AF65-F5344CB8AC3E}">
        <p14:creationId xmlns:p14="http://schemas.microsoft.com/office/powerpoint/2010/main" val="3786377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a:br>
            <a:r>
              <a:rPr lang="nb-NO"/>
              <a:t>Biogass: Energiløsning fra søppel, gjødsel og matrester</a:t>
            </a:r>
          </a:p>
          <a:p>
            <a:r>
              <a:rPr lang="nb-NO"/>
              <a:t>Organisk materiale i lukkede beholdere uten luft</a:t>
            </a:r>
          </a:p>
          <a:p>
            <a:r>
              <a:rPr lang="nb-NO"/>
              <a:t>Nedbrytning av organisk materiale av mikroorganismer</a:t>
            </a:r>
          </a:p>
          <a:p>
            <a:r>
              <a:rPr lang="nb-NO"/>
              <a:t>Biogassproduksjon: Metan, karbondioksid og vanndamp</a:t>
            </a:r>
          </a:p>
          <a:p>
            <a:r>
              <a:rPr lang="nb-NO"/>
              <a:t>Gjenbruk av farlige stoffer: Metan og karbondioksid fanges opp</a:t>
            </a:r>
          </a:p>
          <a:p>
            <a:r>
              <a:rPr lang="nb-NO"/>
              <a:t>Bruksområder: Varmeenergi, drivstoff til kjøretøy, elektrisitet</a:t>
            </a:r>
          </a:p>
          <a:p>
            <a:r>
              <a:rPr lang="nb-NO"/>
              <a:t>Viktig rolle i avfallshåndtering: 76% kildesortert matavfall til biogass (2020)</a:t>
            </a:r>
          </a:p>
          <a:p>
            <a:r>
              <a:rPr lang="nb-NO"/>
              <a:t>Bruk i byer som Oslo: Bussdrift på biogass for å redusere avfall og erstatte fossile brensler</a:t>
            </a:r>
          </a:p>
          <a:p>
            <a:endParaRPr lang="nb-NO"/>
          </a:p>
          <a:p>
            <a:endParaRPr lang="nb-NO"/>
          </a:p>
          <a:p>
            <a:pPr algn="l">
              <a:buFont typeface="Arial" panose="020B0604020202020204" pitchFamily="34" charset="0"/>
              <a:buChar char="•"/>
            </a:pPr>
            <a:r>
              <a:rPr lang="nb-NO">
                <a:solidFill>
                  <a:srgbClr val="374151"/>
                </a:solidFill>
                <a:effectLst/>
              </a:rPr>
              <a:t>Biogassproduksjon gir bonusproduktet: biogjødsel</a:t>
            </a:r>
          </a:p>
          <a:p>
            <a:pPr algn="l">
              <a:buFont typeface="Arial" panose="020B0604020202020204" pitchFamily="34" charset="0"/>
              <a:buChar char="•"/>
            </a:pPr>
            <a:r>
              <a:rPr lang="nb-NO">
                <a:solidFill>
                  <a:srgbClr val="374151"/>
                </a:solidFill>
                <a:effectLst/>
              </a:rPr>
              <a:t>Biogjødsel: Næringsrik gjødsel med karbon</a:t>
            </a:r>
          </a:p>
          <a:p>
            <a:pPr algn="l">
              <a:buFont typeface="Arial" panose="020B0604020202020204" pitchFamily="34" charset="0"/>
              <a:buChar char="•"/>
            </a:pPr>
            <a:r>
              <a:rPr lang="nb-NO">
                <a:solidFill>
                  <a:srgbClr val="374151"/>
                </a:solidFill>
                <a:effectLst/>
              </a:rPr>
              <a:t>Egnet for matproduksjon og karbonoppbygging i jord</a:t>
            </a:r>
          </a:p>
          <a:p>
            <a:pPr algn="l">
              <a:buFont typeface="Arial" panose="020B0604020202020204" pitchFamily="34" charset="0"/>
              <a:buChar char="•"/>
            </a:pPr>
            <a:r>
              <a:rPr lang="nb-NO">
                <a:solidFill>
                  <a:srgbClr val="374151"/>
                </a:solidFill>
                <a:effectLst/>
              </a:rPr>
              <a:t>Karbon viktig for jordkvalitet, næringskilde for mikroorganismer</a:t>
            </a:r>
          </a:p>
          <a:p>
            <a:pPr algn="l">
              <a:buFont typeface="Arial" panose="020B0604020202020204" pitchFamily="34" charset="0"/>
              <a:buChar char="•"/>
            </a:pPr>
            <a:r>
              <a:rPr lang="nb-NO">
                <a:solidFill>
                  <a:srgbClr val="374151"/>
                </a:solidFill>
                <a:effectLst/>
              </a:rPr>
              <a:t>Bidrar til fuktighet og forbedret jordstruktur</a:t>
            </a:r>
          </a:p>
          <a:p>
            <a:pPr algn="l">
              <a:buFont typeface="Arial" panose="020B0604020202020204" pitchFamily="34" charset="0"/>
              <a:buChar char="•"/>
            </a:pPr>
            <a:r>
              <a:rPr lang="nb-NO">
                <a:solidFill>
                  <a:srgbClr val="374151"/>
                </a:solidFill>
                <a:effectLst/>
              </a:rPr>
              <a:t>Flytende konsistens lik tynn husdyrgjødsel</a:t>
            </a:r>
          </a:p>
          <a:p>
            <a:pPr algn="l">
              <a:buFont typeface="Arial" panose="020B0604020202020204" pitchFamily="34" charset="0"/>
              <a:buChar char="•"/>
            </a:pPr>
            <a:r>
              <a:rPr lang="nb-NO">
                <a:solidFill>
                  <a:srgbClr val="374151"/>
                </a:solidFill>
                <a:effectLst/>
              </a:rPr>
              <a:t>Kan brukes med samme utstyr som tynn husdyrgjødsel</a:t>
            </a:r>
          </a:p>
          <a:p>
            <a:pPr algn="l">
              <a:buFont typeface="Arial" panose="020B0604020202020204" pitchFamily="34" charset="0"/>
              <a:buChar char="•"/>
            </a:pPr>
            <a:r>
              <a:rPr lang="nb-NO">
                <a:solidFill>
                  <a:srgbClr val="374151"/>
                </a:solidFill>
                <a:effectLst/>
              </a:rPr>
              <a:t>Miljøvennlig alternativ til kunstgjødsel uten skadelige kjemikalier</a:t>
            </a:r>
          </a:p>
          <a:p>
            <a:pPr algn="l">
              <a:buFont typeface="Arial" panose="020B0604020202020204" pitchFamily="34" charset="0"/>
              <a:buChar char="•"/>
            </a:pPr>
            <a:r>
              <a:rPr lang="nb-NO">
                <a:solidFill>
                  <a:srgbClr val="374151"/>
                </a:solidFill>
                <a:effectLst/>
              </a:rPr>
              <a:t>Opprettholder jordens helse</a:t>
            </a:r>
          </a:p>
          <a:p>
            <a:endParaRPr lang="nb-NO"/>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12</a:t>
            </a:fld>
            <a:endParaRPr lang="nb-NO"/>
          </a:p>
        </p:txBody>
      </p:sp>
    </p:spTree>
    <p:extLst>
      <p:ext uri="{BB962C8B-B14F-4D97-AF65-F5344CB8AC3E}">
        <p14:creationId xmlns:p14="http://schemas.microsoft.com/office/powerpoint/2010/main" val="3218916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13</a:t>
            </a:fld>
            <a:endParaRPr lang="nb-NO"/>
          </a:p>
        </p:txBody>
      </p:sp>
    </p:spTree>
    <p:extLst>
      <p:ext uri="{BB962C8B-B14F-4D97-AF65-F5344CB8AC3E}">
        <p14:creationId xmlns:p14="http://schemas.microsoft.com/office/powerpoint/2010/main" val="1961896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14</a:t>
            </a:fld>
            <a:endParaRPr lang="nb-NO"/>
          </a:p>
        </p:txBody>
      </p:sp>
    </p:spTree>
    <p:extLst>
      <p:ext uri="{BB962C8B-B14F-4D97-AF65-F5344CB8AC3E}">
        <p14:creationId xmlns:p14="http://schemas.microsoft.com/office/powerpoint/2010/main" val="2568070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17</a:t>
            </a:fld>
            <a:endParaRPr lang="nb-NO"/>
          </a:p>
        </p:txBody>
      </p:sp>
    </p:spTree>
    <p:extLst>
      <p:ext uri="{BB962C8B-B14F-4D97-AF65-F5344CB8AC3E}">
        <p14:creationId xmlns:p14="http://schemas.microsoft.com/office/powerpoint/2010/main" val="1532208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18</a:t>
            </a:fld>
            <a:endParaRPr lang="nb-NO"/>
          </a:p>
        </p:txBody>
      </p:sp>
    </p:spTree>
    <p:extLst>
      <p:ext uri="{BB962C8B-B14F-4D97-AF65-F5344CB8AC3E}">
        <p14:creationId xmlns:p14="http://schemas.microsoft.com/office/powerpoint/2010/main" val="3510538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19</a:t>
            </a:fld>
            <a:endParaRPr lang="nb-NO"/>
          </a:p>
        </p:txBody>
      </p:sp>
    </p:spTree>
    <p:extLst>
      <p:ext uri="{BB962C8B-B14F-4D97-AF65-F5344CB8AC3E}">
        <p14:creationId xmlns:p14="http://schemas.microsoft.com/office/powerpoint/2010/main" val="1338111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20</a:t>
            </a:fld>
            <a:endParaRPr lang="nb-NO"/>
          </a:p>
        </p:txBody>
      </p:sp>
    </p:spTree>
    <p:extLst>
      <p:ext uri="{BB962C8B-B14F-4D97-AF65-F5344CB8AC3E}">
        <p14:creationId xmlns:p14="http://schemas.microsoft.com/office/powerpoint/2010/main" val="2632822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21</a:t>
            </a:fld>
            <a:endParaRPr lang="nb-NO"/>
          </a:p>
        </p:txBody>
      </p:sp>
    </p:spTree>
    <p:extLst>
      <p:ext uri="{BB962C8B-B14F-4D97-AF65-F5344CB8AC3E}">
        <p14:creationId xmlns:p14="http://schemas.microsoft.com/office/powerpoint/2010/main" val="376779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2</a:t>
            </a:fld>
            <a:endParaRPr lang="nb-NO"/>
          </a:p>
        </p:txBody>
      </p:sp>
    </p:spTree>
    <p:extLst>
      <p:ext uri="{BB962C8B-B14F-4D97-AF65-F5344CB8AC3E}">
        <p14:creationId xmlns:p14="http://schemas.microsoft.com/office/powerpoint/2010/main" val="736107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22</a:t>
            </a:fld>
            <a:endParaRPr lang="nb-NO"/>
          </a:p>
        </p:txBody>
      </p:sp>
    </p:spTree>
    <p:extLst>
      <p:ext uri="{BB962C8B-B14F-4D97-AF65-F5344CB8AC3E}">
        <p14:creationId xmlns:p14="http://schemas.microsoft.com/office/powerpoint/2010/main" val="2849152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23</a:t>
            </a:fld>
            <a:endParaRPr lang="nb-NO"/>
          </a:p>
        </p:txBody>
      </p:sp>
    </p:spTree>
    <p:extLst>
      <p:ext uri="{BB962C8B-B14F-4D97-AF65-F5344CB8AC3E}">
        <p14:creationId xmlns:p14="http://schemas.microsoft.com/office/powerpoint/2010/main" val="2649756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24</a:t>
            </a:fld>
            <a:endParaRPr lang="nb-NO"/>
          </a:p>
        </p:txBody>
      </p:sp>
    </p:spTree>
    <p:extLst>
      <p:ext uri="{BB962C8B-B14F-4D97-AF65-F5344CB8AC3E}">
        <p14:creationId xmlns:p14="http://schemas.microsoft.com/office/powerpoint/2010/main" val="1385284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25</a:t>
            </a:fld>
            <a:endParaRPr lang="nb-NO"/>
          </a:p>
        </p:txBody>
      </p:sp>
    </p:spTree>
    <p:extLst>
      <p:ext uri="{BB962C8B-B14F-4D97-AF65-F5344CB8AC3E}">
        <p14:creationId xmlns:p14="http://schemas.microsoft.com/office/powerpoint/2010/main" val="3907673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26</a:t>
            </a:fld>
            <a:endParaRPr lang="nb-NO"/>
          </a:p>
        </p:txBody>
      </p:sp>
    </p:spTree>
    <p:extLst>
      <p:ext uri="{BB962C8B-B14F-4D97-AF65-F5344CB8AC3E}">
        <p14:creationId xmlns:p14="http://schemas.microsoft.com/office/powerpoint/2010/main" val="4146701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29</a:t>
            </a:fld>
            <a:endParaRPr lang="nb-NO"/>
          </a:p>
        </p:txBody>
      </p:sp>
    </p:spTree>
    <p:extLst>
      <p:ext uri="{BB962C8B-B14F-4D97-AF65-F5344CB8AC3E}">
        <p14:creationId xmlns:p14="http://schemas.microsoft.com/office/powerpoint/2010/main" val="1815497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30</a:t>
            </a:fld>
            <a:endParaRPr lang="nb-NO"/>
          </a:p>
        </p:txBody>
      </p:sp>
    </p:spTree>
    <p:extLst>
      <p:ext uri="{BB962C8B-B14F-4D97-AF65-F5344CB8AC3E}">
        <p14:creationId xmlns:p14="http://schemas.microsoft.com/office/powerpoint/2010/main" val="3251562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31</a:t>
            </a:fld>
            <a:endParaRPr lang="nb-NO"/>
          </a:p>
        </p:txBody>
      </p:sp>
    </p:spTree>
    <p:extLst>
      <p:ext uri="{BB962C8B-B14F-4D97-AF65-F5344CB8AC3E}">
        <p14:creationId xmlns:p14="http://schemas.microsoft.com/office/powerpoint/2010/main" val="970139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32</a:t>
            </a:fld>
            <a:endParaRPr lang="nb-NO"/>
          </a:p>
        </p:txBody>
      </p:sp>
    </p:spTree>
    <p:extLst>
      <p:ext uri="{BB962C8B-B14F-4D97-AF65-F5344CB8AC3E}">
        <p14:creationId xmlns:p14="http://schemas.microsoft.com/office/powerpoint/2010/main" val="3116239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33</a:t>
            </a:fld>
            <a:endParaRPr lang="nb-NO"/>
          </a:p>
        </p:txBody>
      </p:sp>
    </p:spTree>
    <p:extLst>
      <p:ext uri="{BB962C8B-B14F-4D97-AF65-F5344CB8AC3E}">
        <p14:creationId xmlns:p14="http://schemas.microsoft.com/office/powerpoint/2010/main" val="232056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467886"/>
                </a:solidFill>
                <a:effectLst/>
                <a:latin typeface="Times New Roman" panose="02020603050405020304" pitchFamily="18" charset="0"/>
                <a:ea typeface="Calibri" panose="020F0502020204030204" pitchFamily="34" charset="0"/>
                <a:cs typeface="Times New Roman" panose="02020603050405020304" pitchFamily="18" charset="0"/>
                <a:hlinkClick r:id="rId3"/>
              </a:rPr>
              <a:t>Bioeconomy</a:t>
            </a:r>
            <a:r>
              <a:rPr lang="en-US" sz="1800">
                <a:solidFill>
                  <a:srgbClr val="000000"/>
                </a:solidFill>
                <a:effectLst/>
                <a:latin typeface="Times New Roman" panose="02020603050405020304" pitchFamily="18" charset="0"/>
                <a:ea typeface="Calibri" panose="020F0502020204030204" pitchFamily="34" charset="0"/>
              </a:rPr>
              <a:t> is an economy where materials, chemicals and energy originate from renewable bio-based raw materials. In a circular economy, resources stay within society's cycle instead of becoming waste. On a whiteboard write the term ‘bioeconomy’ in the middle. Invite the students to think of different concepts, processes, activities that the term can involve. Write down the answers surrounding the term and create a “word cloud”. </a:t>
            </a: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link provides a video explanation for students and can be used as an introduction to the topic in classrooms. While the video is playing you can cross the words that the students came up with in the word cloud. Did you cross at least 6 words off in the cloud? </a:t>
            </a:r>
            <a:endParaRPr lang="sv-SE" sz="1800">
              <a:effectLst/>
              <a:latin typeface="Times New Roman" panose="02020603050405020304" pitchFamily="18" charset="0"/>
              <a:ea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3</a:t>
            </a:fld>
            <a:endParaRPr lang="nb-NO"/>
          </a:p>
        </p:txBody>
      </p:sp>
    </p:spTree>
    <p:extLst>
      <p:ext uri="{BB962C8B-B14F-4D97-AF65-F5344CB8AC3E}">
        <p14:creationId xmlns:p14="http://schemas.microsoft.com/office/powerpoint/2010/main" val="93675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34</a:t>
            </a:fld>
            <a:endParaRPr lang="nb-NO"/>
          </a:p>
        </p:txBody>
      </p:sp>
    </p:spTree>
    <p:extLst>
      <p:ext uri="{BB962C8B-B14F-4D97-AF65-F5344CB8AC3E}">
        <p14:creationId xmlns:p14="http://schemas.microsoft.com/office/powerpoint/2010/main" val="249455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4</a:t>
            </a:fld>
            <a:endParaRPr lang="nb-NO"/>
          </a:p>
        </p:txBody>
      </p:sp>
    </p:spTree>
    <p:extLst>
      <p:ext uri="{BB962C8B-B14F-4D97-AF65-F5344CB8AC3E}">
        <p14:creationId xmlns:p14="http://schemas.microsoft.com/office/powerpoint/2010/main" val="306471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5</a:t>
            </a:fld>
            <a:endParaRPr lang="nb-NO"/>
          </a:p>
        </p:txBody>
      </p:sp>
    </p:spTree>
    <p:extLst>
      <p:ext uri="{BB962C8B-B14F-4D97-AF65-F5344CB8AC3E}">
        <p14:creationId xmlns:p14="http://schemas.microsoft.com/office/powerpoint/2010/main" val="72371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6</a:t>
            </a:fld>
            <a:endParaRPr lang="nb-NO"/>
          </a:p>
        </p:txBody>
      </p:sp>
    </p:spTree>
    <p:extLst>
      <p:ext uri="{BB962C8B-B14F-4D97-AF65-F5344CB8AC3E}">
        <p14:creationId xmlns:p14="http://schemas.microsoft.com/office/powerpoint/2010/main" val="3539508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7</a:t>
            </a:fld>
            <a:endParaRPr lang="nb-NO"/>
          </a:p>
        </p:txBody>
      </p:sp>
    </p:spTree>
    <p:extLst>
      <p:ext uri="{BB962C8B-B14F-4D97-AF65-F5344CB8AC3E}">
        <p14:creationId xmlns:p14="http://schemas.microsoft.com/office/powerpoint/2010/main" val="32584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8</a:t>
            </a:fld>
            <a:endParaRPr lang="nb-NO"/>
          </a:p>
        </p:txBody>
      </p:sp>
    </p:spTree>
    <p:extLst>
      <p:ext uri="{BB962C8B-B14F-4D97-AF65-F5344CB8AC3E}">
        <p14:creationId xmlns:p14="http://schemas.microsoft.com/office/powerpoint/2010/main" val="146205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7D078F1-D2B9-364A-9283-330D7B32ED0B}" type="slidenum">
              <a:rPr lang="nb-NO" smtClean="0"/>
              <a:t>9</a:t>
            </a:fld>
            <a:endParaRPr lang="nb-NO"/>
          </a:p>
        </p:txBody>
      </p:sp>
    </p:spTree>
    <p:extLst>
      <p:ext uri="{BB962C8B-B14F-4D97-AF65-F5344CB8AC3E}">
        <p14:creationId xmlns:p14="http://schemas.microsoft.com/office/powerpoint/2010/main" val="1967939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15841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09869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6939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17559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CAB91CBD-B5C5-7245-9DAB-17046A5BEFC2}" type="datetimeFigureOut">
              <a:rPr lang="nb-NO" smtClean="0"/>
              <a:t>07.03.2025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33515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381308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CAB91CBD-B5C5-7245-9DAB-17046A5BEFC2}" type="datetimeFigureOut">
              <a:rPr lang="nb-NO" smtClean="0"/>
              <a:t>07.03.2025</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62264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CAB91CBD-B5C5-7245-9DAB-17046A5BEFC2}" type="datetimeFigureOut">
              <a:rPr lang="nb-NO" smtClean="0"/>
              <a:t>07.03.2025</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176214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B91CBD-B5C5-7245-9DAB-17046A5BEFC2}" type="datetimeFigureOut">
              <a:rPr lang="nb-NO" smtClean="0"/>
              <a:t>07.03.2025</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208992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701057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AB91CBD-B5C5-7245-9DAB-17046A5BEFC2}" type="datetimeFigureOut">
              <a:rPr lang="nb-NO" smtClean="0"/>
              <a:t>07.03.2025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0803C74-64F3-A24F-92F2-7A557834A3AF}" type="slidenum">
              <a:rPr lang="nb-NO" smtClean="0"/>
              <a:t>‹#›</a:t>
            </a:fld>
            <a:endParaRPr lang="nb-NO"/>
          </a:p>
        </p:txBody>
      </p:sp>
    </p:spTree>
    <p:extLst>
      <p:ext uri="{BB962C8B-B14F-4D97-AF65-F5344CB8AC3E}">
        <p14:creationId xmlns:p14="http://schemas.microsoft.com/office/powerpoint/2010/main" val="429356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91CBD-B5C5-7245-9DAB-17046A5BEFC2}" type="datetimeFigureOut">
              <a:rPr lang="nb-NO" smtClean="0"/>
              <a:pPr/>
              <a:t>07.03.2025</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03C74-64F3-A24F-92F2-7A557834A3AF}" type="slidenum">
              <a:rPr lang="nb-NO" smtClean="0"/>
              <a:pPr/>
              <a:t>‹#›</a:t>
            </a:fld>
            <a:endParaRPr lang="nb-NO"/>
          </a:p>
        </p:txBody>
      </p:sp>
    </p:spTree>
    <p:extLst>
      <p:ext uri="{BB962C8B-B14F-4D97-AF65-F5344CB8AC3E}">
        <p14:creationId xmlns:p14="http://schemas.microsoft.com/office/powerpoint/2010/main" val="24659979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21.png"/><Relationship Id="rId5" Type="http://schemas.openxmlformats.org/officeDocument/2006/relationships/diagramQuickStyle" Target="../diagrams/quickStyle6.xml"/><Relationship Id="rId10" Type="http://schemas.openxmlformats.org/officeDocument/2006/relationships/image" Target="../media/image20.png"/><Relationship Id="rId4" Type="http://schemas.openxmlformats.org/officeDocument/2006/relationships/diagramLayout" Target="../diagrams/layout6.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21.png"/><Relationship Id="rId5" Type="http://schemas.openxmlformats.org/officeDocument/2006/relationships/diagramQuickStyle" Target="../diagrams/quickStyle7.xml"/><Relationship Id="rId10" Type="http://schemas.openxmlformats.org/officeDocument/2006/relationships/image" Target="../media/image20.png"/><Relationship Id="rId4" Type="http://schemas.openxmlformats.org/officeDocument/2006/relationships/diagramLayout" Target="../diagrams/layout7.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21.png"/><Relationship Id="rId5" Type="http://schemas.openxmlformats.org/officeDocument/2006/relationships/diagramQuickStyle" Target="../diagrams/quickStyle8.xml"/><Relationship Id="rId10" Type="http://schemas.openxmlformats.org/officeDocument/2006/relationships/image" Target="../media/image20.png"/><Relationship Id="rId4" Type="http://schemas.openxmlformats.org/officeDocument/2006/relationships/diagramLayout" Target="../diagrams/layout8.xml"/><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image" Target="../media/image21.png"/><Relationship Id="rId5" Type="http://schemas.openxmlformats.org/officeDocument/2006/relationships/diagramQuickStyle" Target="../diagrams/quickStyle9.xml"/><Relationship Id="rId10" Type="http://schemas.openxmlformats.org/officeDocument/2006/relationships/image" Target="../media/image20.png"/><Relationship Id="rId4" Type="http://schemas.openxmlformats.org/officeDocument/2006/relationships/diagramLayout" Target="../diagrams/layout9.xml"/><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6.png"/><Relationship Id="rId7" Type="http://schemas.openxmlformats.org/officeDocument/2006/relationships/diagramColors" Target="../diagrams/colors10.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image" Target="../media/image20.png"/><Relationship Id="rId5" Type="http://schemas.openxmlformats.org/officeDocument/2006/relationships/diagramLayout" Target="../diagrams/layout10.xml"/><Relationship Id="rId10" Type="http://schemas.openxmlformats.org/officeDocument/2006/relationships/image" Target="../media/image22.png"/><Relationship Id="rId4" Type="http://schemas.openxmlformats.org/officeDocument/2006/relationships/diagramData" Target="../diagrams/data10.xml"/><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6.png"/><Relationship Id="rId7" Type="http://schemas.openxmlformats.org/officeDocument/2006/relationships/diagramColors" Target="../diagrams/colors1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20.png"/><Relationship Id="rId5" Type="http://schemas.openxmlformats.org/officeDocument/2006/relationships/diagramLayout" Target="../diagrams/layout11.xml"/><Relationship Id="rId10" Type="http://schemas.openxmlformats.org/officeDocument/2006/relationships/image" Target="../media/image22.png"/><Relationship Id="rId4" Type="http://schemas.openxmlformats.org/officeDocument/2006/relationships/diagramData" Target="../diagrams/data11.xm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6.png"/><Relationship Id="rId7" Type="http://schemas.openxmlformats.org/officeDocument/2006/relationships/diagramColors" Target="../diagrams/colors1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12.xml"/><Relationship Id="rId11" Type="http://schemas.openxmlformats.org/officeDocument/2006/relationships/image" Target="../media/image20.png"/><Relationship Id="rId5" Type="http://schemas.openxmlformats.org/officeDocument/2006/relationships/diagramLayout" Target="../diagrams/layout12.xml"/><Relationship Id="rId10" Type="http://schemas.openxmlformats.org/officeDocument/2006/relationships/image" Target="../media/image22.png"/><Relationship Id="rId4" Type="http://schemas.openxmlformats.org/officeDocument/2006/relationships/diagramData" Target="../diagrams/data12.xml"/><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png"/><Relationship Id="rId7" Type="http://schemas.openxmlformats.org/officeDocument/2006/relationships/diagramColors" Target="../diagrams/colors15.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H37grur6HaU"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C59BB2D-339B-7CFC-27BB-A52435CEE1EE}"/>
              </a:ext>
            </a:extLst>
          </p:cNvPr>
          <p:cNvSpPr/>
          <p:nvPr/>
        </p:nvSpPr>
        <p:spPr>
          <a:xfrm>
            <a:off x="1388554" y="1284818"/>
            <a:ext cx="9299666" cy="4555843"/>
          </a:xfrm>
          <a:prstGeom prst="rect">
            <a:avLst/>
          </a:prstGeom>
          <a:solidFill>
            <a:srgbClr val="C9E5DC"/>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Et bilde som inneholder landskap, tre, himmel, maling&#10;&#10;Automatisk generert beskrivelse">
            <a:extLst>
              <a:ext uri="{FF2B5EF4-FFF2-40B4-BE49-F238E27FC236}">
                <a16:creationId xmlns:a16="http://schemas.microsoft.com/office/drawing/2014/main" id="{DC2C25FB-16D8-DF3F-B09A-48D29800EEC4}"/>
              </a:ext>
            </a:extLst>
          </p:cNvPr>
          <p:cNvPicPr>
            <a:picLocks noChangeAspect="1"/>
          </p:cNvPicPr>
          <p:nvPr/>
        </p:nvPicPr>
        <p:blipFill rotWithShape="1">
          <a:blip r:embed="rId3">
            <a:alphaModFix amt="35000"/>
          </a:blip>
          <a:srcRect t="20407" b="10296"/>
          <a:stretch/>
        </p:blipFill>
        <p:spPr>
          <a:xfrm>
            <a:off x="1388554" y="1284818"/>
            <a:ext cx="9299666" cy="4555843"/>
          </a:xfrm>
          <a:prstGeom prst="rect">
            <a:avLst/>
          </a:prstGeom>
        </p:spPr>
      </p:pic>
      <p:sp>
        <p:nvSpPr>
          <p:cNvPr id="3" name="TextBox 3"/>
          <p:cNvSpPr txBox="1"/>
          <p:nvPr/>
        </p:nvSpPr>
        <p:spPr>
          <a:xfrm>
            <a:off x="2390238" y="197424"/>
            <a:ext cx="10137041" cy="1638910"/>
          </a:xfrm>
          <a:prstGeom prst="rect">
            <a:avLst/>
          </a:prstGeom>
        </p:spPr>
        <p:txBody>
          <a:bodyPr wrap="square" lIns="0" tIns="0" rIns="0" bIns="0" rtlCol="0" anchor="t">
            <a:spAutoFit/>
          </a:bodyPr>
          <a:lstStyle/>
          <a:p>
            <a:r>
              <a:rPr lang="en-US" sz="5400">
                <a:solidFill>
                  <a:srgbClr val="C9E5DC"/>
                </a:solidFill>
                <a:latin typeface="Myriad Pro"/>
              </a:rPr>
              <a:t>Die </a:t>
            </a:r>
            <a:r>
              <a:rPr lang="en-US" sz="5400" err="1">
                <a:solidFill>
                  <a:srgbClr val="C9E5DC"/>
                </a:solidFill>
                <a:latin typeface="Myriad Pro"/>
              </a:rPr>
              <a:t>Zirkulare</a:t>
            </a:r>
            <a:r>
              <a:rPr lang="en-US" sz="5400">
                <a:solidFill>
                  <a:srgbClr val="C9E5DC"/>
                </a:solidFill>
                <a:latin typeface="Myriad Pro"/>
              </a:rPr>
              <a:t> </a:t>
            </a:r>
            <a:r>
              <a:rPr lang="en-US" sz="5400" err="1">
                <a:solidFill>
                  <a:srgbClr val="C9E5DC"/>
                </a:solidFill>
                <a:latin typeface="Myriad Pro"/>
              </a:rPr>
              <a:t>Bioökonomie</a:t>
            </a:r>
            <a:endParaRPr lang="en-US" err="1"/>
          </a:p>
          <a:p>
            <a:pPr>
              <a:lnSpc>
                <a:spcPts val="6250"/>
              </a:lnSpc>
            </a:pPr>
            <a:endParaRPr lang="en-US" sz="5400">
              <a:solidFill>
                <a:srgbClr val="C9E5DC"/>
              </a:solidFill>
              <a:latin typeface="Myriad Pro" panose="020B0503030403020204" pitchFamily="34" charset="0"/>
            </a:endParaRPr>
          </a:p>
        </p:txBody>
      </p:sp>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p>
        </p:txBody>
      </p:sp>
      <p:pic>
        <p:nvPicPr>
          <p:cNvPr id="8" name="Bilde 7" descr="Et bilde som inneholder tegnefilm, clip art, Tegnefilm, Barnekunst&#10;&#10;Automatisk generert beskrivelse">
            <a:extLst>
              <a:ext uri="{FF2B5EF4-FFF2-40B4-BE49-F238E27FC236}">
                <a16:creationId xmlns:a16="http://schemas.microsoft.com/office/drawing/2014/main" id="{5D0B0633-DA98-8062-3FA9-14ED289F8455}"/>
              </a:ext>
            </a:extLst>
          </p:cNvPr>
          <p:cNvPicPr>
            <a:picLocks noChangeAspect="1"/>
          </p:cNvPicPr>
          <p:nvPr/>
        </p:nvPicPr>
        <p:blipFill>
          <a:blip r:embed="rId4"/>
          <a:stretch>
            <a:fillRect/>
          </a:stretch>
        </p:blipFill>
        <p:spPr>
          <a:xfrm>
            <a:off x="3929980" y="1501291"/>
            <a:ext cx="4332040" cy="4339370"/>
          </a:xfrm>
          <a:prstGeom prst="rect">
            <a:avLst/>
          </a:prstGeom>
        </p:spPr>
      </p:pic>
      <p:pic>
        <p:nvPicPr>
          <p:cNvPr id="2" name="Picture 1" descr="A close-up of a flag&#10;&#10;AI-generated content may be incorrect.">
            <a:extLst>
              <a:ext uri="{FF2B5EF4-FFF2-40B4-BE49-F238E27FC236}">
                <a16:creationId xmlns:a16="http://schemas.microsoft.com/office/drawing/2014/main" id="{A900AE63-EFE4-B92B-6DA7-00F65997F7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724" y="4605002"/>
            <a:ext cx="2703064" cy="1143263"/>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91027"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FFFDF8">
                  <a:alpha val="77856"/>
                </a:srgbClr>
              </a:solidFill>
              <a:ln>
                <a:noFill/>
              </a:ln>
            </p:spPr>
            <p:txBody>
              <a:bodyPr rtlCol="0" anchor="t"/>
              <a:lstStyle/>
              <a:p>
                <a:pPr algn="ctr"/>
                <a:endParaRPr lang="nb-NO" sz="280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90913"/>
              </a:xfrm>
              <a:prstGeom prst="rect">
                <a:avLst/>
              </a:prstGeom>
            </p:spPr>
            <p:txBody>
              <a:bodyPr wrap="square" lIns="0" tIns="0" rIns="0" bIns="0" rtlCol="0" anchor="t">
                <a:spAutoFit/>
              </a:bodyPr>
              <a:lstStyle/>
              <a:p>
                <a:pPr>
                  <a:lnSpc>
                    <a:spcPts val="6250"/>
                  </a:lnSpc>
                </a:pPr>
                <a:r>
                  <a:rPr lang="nb-NO" sz="4650" err="1">
                    <a:solidFill>
                      <a:srgbClr val="248587"/>
                    </a:solidFill>
                    <a:ea typeface="+mn-lt"/>
                    <a:cs typeface="+mn-lt"/>
                  </a:rPr>
                  <a:t>Bioraffinierung</a:t>
                </a:r>
                <a:r>
                  <a:rPr lang="nb-NO" sz="4650">
                    <a:solidFill>
                      <a:srgbClr val="248587"/>
                    </a:solidFill>
                    <a:latin typeface="Myriad Pro"/>
                  </a:rPr>
                  <a:t> </a:t>
                </a:r>
                <a:endParaRPr lang="en-US"/>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2191771"/>
              <a:ext cx="6705130" cy="3358680"/>
              <a:chOff x="1473714" y="2423878"/>
              <a:chExt cx="6705130" cy="3358680"/>
            </a:xfrm>
          </p:grpSpPr>
          <p:sp>
            <p:nvSpPr>
              <p:cNvPr id="9" name="Avrundet rektangel 8">
                <a:extLst>
                  <a:ext uri="{FF2B5EF4-FFF2-40B4-BE49-F238E27FC236}">
                    <a16:creationId xmlns:a16="http://schemas.microsoft.com/office/drawing/2014/main" id="{A7FF79CF-ECAF-BAF1-B07E-EF2055902E4F}"/>
                  </a:ext>
                </a:extLst>
              </p:cNvPr>
              <p:cNvSpPr/>
              <p:nvPr/>
            </p:nvSpPr>
            <p:spPr>
              <a:xfrm>
                <a:off x="1473714" y="2423878"/>
                <a:ext cx="6705130" cy="65290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000" err="1">
                    <a:solidFill>
                      <a:srgbClr val="248587"/>
                    </a:solidFill>
                    <a:latin typeface="Myriad Pro"/>
                  </a:rPr>
                  <a:t>Organische</a:t>
                </a:r>
                <a:r>
                  <a:rPr lang="nb-NO" sz="2000">
                    <a:solidFill>
                      <a:srgbClr val="248587"/>
                    </a:solidFill>
                    <a:effectLst/>
                    <a:latin typeface="Myriad Pro"/>
                  </a:rPr>
                  <a:t> </a:t>
                </a:r>
                <a:r>
                  <a:rPr lang="nb-NO" sz="2000" err="1">
                    <a:solidFill>
                      <a:srgbClr val="248587"/>
                    </a:solidFill>
                    <a:latin typeface="Myriad Pro"/>
                  </a:rPr>
                  <a:t>Substanz</a:t>
                </a:r>
                <a:r>
                  <a:rPr lang="nb-NO" sz="2000">
                    <a:solidFill>
                      <a:srgbClr val="248587"/>
                    </a:solidFill>
                    <a:latin typeface="Myriad Pro"/>
                  </a:rPr>
                  <a:t> </a:t>
                </a:r>
                <a:r>
                  <a:rPr lang="nb-NO" sz="2000">
                    <a:solidFill>
                      <a:srgbClr val="248587"/>
                    </a:solidFill>
                    <a:effectLst/>
                    <a:latin typeface="Myriad Pro"/>
                    <a:sym typeface="Wingdings" pitchFamily="2" charset="2"/>
                  </a:rPr>
                  <a:t></a:t>
                </a:r>
                <a:r>
                  <a:rPr lang="nb-NO" sz="2000">
                    <a:solidFill>
                      <a:srgbClr val="248587"/>
                    </a:solidFill>
                    <a:effectLst/>
                    <a:latin typeface="Myriad Pro"/>
                  </a:rPr>
                  <a:t> </a:t>
                </a:r>
                <a:r>
                  <a:rPr lang="nb-NO" sz="2000" err="1">
                    <a:solidFill>
                      <a:srgbClr val="248587"/>
                    </a:solidFill>
                    <a:latin typeface="Myriad Pro"/>
                  </a:rPr>
                  <a:t>Produkte</a:t>
                </a:r>
                <a:r>
                  <a:rPr lang="nb-NO" sz="2000">
                    <a:solidFill>
                      <a:srgbClr val="248587"/>
                    </a:solidFill>
                    <a:latin typeface="Myriad Pro"/>
                  </a:rPr>
                  <a:t> </a:t>
                </a:r>
                <a:r>
                  <a:rPr lang="nb-NO" sz="2000" err="1">
                    <a:solidFill>
                      <a:srgbClr val="248587"/>
                    </a:solidFill>
                    <a:latin typeface="Myriad Pro"/>
                  </a:rPr>
                  <a:t>und</a:t>
                </a:r>
                <a:r>
                  <a:rPr lang="nb-NO" sz="2000">
                    <a:solidFill>
                      <a:srgbClr val="248587"/>
                    </a:solidFill>
                    <a:latin typeface="Myriad Pro"/>
                  </a:rPr>
                  <a:t> Energie</a:t>
                </a:r>
              </a:p>
            </p:txBody>
          </p:sp>
          <p:sp>
            <p:nvSpPr>
              <p:cNvPr id="11" name="Avrundet rektangel 10">
                <a:extLst>
                  <a:ext uri="{FF2B5EF4-FFF2-40B4-BE49-F238E27FC236}">
                    <a16:creationId xmlns:a16="http://schemas.microsoft.com/office/drawing/2014/main" id="{6C77623B-DD72-FB63-0C55-6D6237E03A5A}"/>
                  </a:ext>
                </a:extLst>
              </p:cNvPr>
              <p:cNvSpPr/>
              <p:nvPr/>
            </p:nvSpPr>
            <p:spPr>
              <a:xfrm>
                <a:off x="1473714" y="3772148"/>
                <a:ext cx="6705130" cy="6174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lnSpc>
                    <a:spcPct val="150000"/>
                  </a:lnSpc>
                </a:pPr>
                <a:r>
                  <a:rPr lang="nb-NO" sz="2000" err="1">
                    <a:solidFill>
                      <a:srgbClr val="248587"/>
                    </a:solidFill>
                    <a:ea typeface="+mn-lt"/>
                    <a:cs typeface="+mn-lt"/>
                  </a:rPr>
                  <a:t>Chemische</a:t>
                </a:r>
                <a:r>
                  <a:rPr lang="nb-NO" sz="2000">
                    <a:solidFill>
                      <a:srgbClr val="248587"/>
                    </a:solidFill>
                    <a:effectLst/>
                    <a:ea typeface="+mn-lt"/>
                    <a:cs typeface="+mn-lt"/>
                  </a:rPr>
                  <a:t>, </a:t>
                </a:r>
                <a:r>
                  <a:rPr lang="nb-NO" sz="2000" err="1">
                    <a:solidFill>
                      <a:srgbClr val="248587"/>
                    </a:solidFill>
                    <a:ea typeface="+mn-lt"/>
                    <a:cs typeface="+mn-lt"/>
                  </a:rPr>
                  <a:t>thermische</a:t>
                </a:r>
                <a:r>
                  <a:rPr lang="nb-NO" sz="2000">
                    <a:solidFill>
                      <a:srgbClr val="248587"/>
                    </a:solidFill>
                    <a:ea typeface="+mn-lt"/>
                    <a:cs typeface="+mn-lt"/>
                  </a:rPr>
                  <a:t> </a:t>
                </a:r>
                <a:r>
                  <a:rPr lang="nb-NO" sz="2000" err="1">
                    <a:solidFill>
                      <a:srgbClr val="248587"/>
                    </a:solidFill>
                    <a:ea typeface="+mn-lt"/>
                    <a:cs typeface="+mn-lt"/>
                  </a:rPr>
                  <a:t>und</a:t>
                </a:r>
                <a:r>
                  <a:rPr lang="nb-NO" sz="2000">
                    <a:solidFill>
                      <a:srgbClr val="248587"/>
                    </a:solidFill>
                    <a:ea typeface="+mn-lt"/>
                    <a:cs typeface="+mn-lt"/>
                  </a:rPr>
                  <a:t> </a:t>
                </a:r>
                <a:r>
                  <a:rPr lang="nb-NO" sz="2000" err="1">
                    <a:solidFill>
                      <a:srgbClr val="248587"/>
                    </a:solidFill>
                    <a:ea typeface="+mn-lt"/>
                    <a:cs typeface="+mn-lt"/>
                  </a:rPr>
                  <a:t>physikalische</a:t>
                </a:r>
                <a:r>
                  <a:rPr lang="nb-NO" sz="2000">
                    <a:solidFill>
                      <a:srgbClr val="248587"/>
                    </a:solidFill>
                    <a:ea typeface="+mn-lt"/>
                    <a:cs typeface="+mn-lt"/>
                  </a:rPr>
                  <a:t> </a:t>
                </a:r>
                <a:r>
                  <a:rPr lang="nb-NO" sz="2000" err="1">
                    <a:solidFill>
                      <a:srgbClr val="248587"/>
                    </a:solidFill>
                    <a:ea typeface="+mn-lt"/>
                    <a:cs typeface="+mn-lt"/>
                  </a:rPr>
                  <a:t>Verarbeitung</a:t>
                </a:r>
                <a:endParaRPr lang="en-US" err="1"/>
              </a:p>
              <a:p>
                <a:pPr algn="ctr"/>
                <a:endParaRPr lang="nb-NO">
                  <a:latin typeface="Myriad Pro" panose="020B0503030403020204" pitchFamily="34" charset="0"/>
                </a:endParaRPr>
              </a:p>
            </p:txBody>
          </p:sp>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lnSpc>
                    <a:spcPct val="150000"/>
                  </a:lnSpc>
                </a:pPr>
                <a:r>
                  <a:rPr lang="nb-NO" sz="2000" err="1">
                    <a:solidFill>
                      <a:srgbClr val="248587"/>
                    </a:solidFill>
                    <a:ea typeface="+mn-lt"/>
                    <a:cs typeface="+mn-lt"/>
                  </a:rPr>
                  <a:t>Ergebnisse</a:t>
                </a:r>
                <a:r>
                  <a:rPr lang="nb-NO" sz="2000">
                    <a:solidFill>
                      <a:srgbClr val="248587"/>
                    </a:solidFill>
                    <a:effectLst/>
                    <a:ea typeface="+mn-lt"/>
                    <a:cs typeface="+mn-lt"/>
                  </a:rPr>
                  <a:t>, </a:t>
                </a:r>
                <a:r>
                  <a:rPr lang="nb-NO" sz="2000">
                    <a:solidFill>
                      <a:srgbClr val="248587"/>
                    </a:solidFill>
                    <a:ea typeface="+mn-lt"/>
                    <a:cs typeface="+mn-lt"/>
                  </a:rPr>
                  <a:t>z. B.: </a:t>
                </a:r>
                <a:r>
                  <a:rPr lang="nb-NO" sz="2000" err="1">
                    <a:solidFill>
                      <a:srgbClr val="248587"/>
                    </a:solidFill>
                    <a:ea typeface="+mn-lt"/>
                    <a:cs typeface="+mn-lt"/>
                  </a:rPr>
                  <a:t>Biokohle</a:t>
                </a:r>
                <a:r>
                  <a:rPr lang="nb-NO" sz="2000">
                    <a:solidFill>
                      <a:srgbClr val="248587"/>
                    </a:solidFill>
                    <a:effectLst/>
                    <a:ea typeface="+mn-lt"/>
                    <a:cs typeface="+mn-lt"/>
                  </a:rPr>
                  <a:t>, </a:t>
                </a:r>
                <a:r>
                  <a:rPr lang="nb-NO" sz="2000">
                    <a:solidFill>
                      <a:srgbClr val="248587"/>
                    </a:solidFill>
                    <a:ea typeface="+mn-lt"/>
                    <a:cs typeface="+mn-lt"/>
                  </a:rPr>
                  <a:t>Biokunststoff </a:t>
                </a:r>
                <a:r>
                  <a:rPr lang="nb-NO" sz="2000" err="1">
                    <a:solidFill>
                      <a:srgbClr val="248587"/>
                    </a:solidFill>
                    <a:ea typeface="+mn-lt"/>
                    <a:cs typeface="+mn-lt"/>
                  </a:rPr>
                  <a:t>und</a:t>
                </a:r>
                <a:r>
                  <a:rPr lang="nb-NO" sz="2000">
                    <a:solidFill>
                      <a:srgbClr val="248587"/>
                    </a:solidFill>
                    <a:ea typeface="+mn-lt"/>
                    <a:cs typeface="+mn-lt"/>
                  </a:rPr>
                  <a:t> Vanillearoma</a:t>
                </a:r>
                <a:endParaRPr lang="en-US"/>
              </a:p>
              <a:p>
                <a:pPr algn="ctr"/>
                <a:endParaRPr lang="nb-NO">
                  <a:latin typeface="Myriad Pro" panose="020B0503030403020204" pitchFamily="34" charset="0"/>
                </a:endParaRPr>
              </a:p>
            </p:txBody>
          </p:sp>
          <p:sp>
            <p:nvSpPr>
              <p:cNvPr id="13" name="Avrundet rektangel 12">
                <a:extLst>
                  <a:ext uri="{FF2B5EF4-FFF2-40B4-BE49-F238E27FC236}">
                    <a16:creationId xmlns:a16="http://schemas.microsoft.com/office/drawing/2014/main" id="{0E6326BC-9756-9DB8-83F5-9CA7354B2A8E}"/>
                  </a:ext>
                </a:extLst>
              </p:cNvPr>
              <p:cNvSpPr/>
              <p:nvPr/>
            </p:nvSpPr>
            <p:spPr>
              <a:xfrm>
                <a:off x="1473714" y="5075105"/>
                <a:ext cx="6705130" cy="70745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lnSpc>
                    <a:spcPct val="150000"/>
                  </a:lnSpc>
                </a:pPr>
                <a:r>
                  <a:rPr lang="en-US" sz="2000" err="1">
                    <a:solidFill>
                      <a:srgbClr val="248587"/>
                    </a:solidFill>
                    <a:ea typeface="+mn-lt"/>
                    <a:cs typeface="+mn-lt"/>
                  </a:rPr>
                  <a:t>Erneuerbare</a:t>
                </a:r>
                <a:r>
                  <a:rPr lang="en-US" sz="2000">
                    <a:solidFill>
                      <a:srgbClr val="248587"/>
                    </a:solidFill>
                    <a:ea typeface="+mn-lt"/>
                    <a:cs typeface="+mn-lt"/>
                  </a:rPr>
                  <a:t> </a:t>
                </a:r>
                <a:r>
                  <a:rPr lang="en-US" sz="2000" err="1">
                    <a:solidFill>
                      <a:srgbClr val="248587"/>
                    </a:solidFill>
                    <a:ea typeface="+mn-lt"/>
                    <a:cs typeface="+mn-lt"/>
                  </a:rPr>
                  <a:t>Energiequellen</a:t>
                </a:r>
                <a:r>
                  <a:rPr lang="en-US" sz="2000">
                    <a:solidFill>
                      <a:srgbClr val="248587"/>
                    </a:solidFill>
                    <a:effectLst/>
                    <a:ea typeface="+mn-lt"/>
                    <a:cs typeface="+mn-lt"/>
                  </a:rPr>
                  <a:t>, </a:t>
                </a:r>
                <a:r>
                  <a:rPr lang="en-US" sz="2000" err="1">
                    <a:solidFill>
                      <a:srgbClr val="248587"/>
                    </a:solidFill>
                    <a:ea typeface="+mn-lt"/>
                    <a:cs typeface="+mn-lt"/>
                  </a:rPr>
                  <a:t>geringere</a:t>
                </a:r>
                <a:r>
                  <a:rPr lang="en-US" sz="2000">
                    <a:solidFill>
                      <a:srgbClr val="248587"/>
                    </a:solidFill>
                    <a:ea typeface="+mn-lt"/>
                    <a:cs typeface="+mn-lt"/>
                  </a:rPr>
                  <a:t> </a:t>
                </a:r>
                <a:r>
                  <a:rPr lang="en-US" sz="2000" err="1">
                    <a:solidFill>
                      <a:srgbClr val="248587"/>
                    </a:solidFill>
                    <a:ea typeface="+mn-lt"/>
                    <a:cs typeface="+mn-lt"/>
                  </a:rPr>
                  <a:t>Treibhausgasemissionen</a:t>
                </a:r>
                <a:r>
                  <a:rPr lang="en-US" sz="2000">
                    <a:solidFill>
                      <a:srgbClr val="248587"/>
                    </a:solidFill>
                    <a:ea typeface="+mn-lt"/>
                    <a:cs typeface="+mn-lt"/>
                  </a:rPr>
                  <a:t> und </a:t>
                </a:r>
                <a:r>
                  <a:rPr lang="en-US" sz="2000" err="1">
                    <a:solidFill>
                      <a:srgbClr val="248587"/>
                    </a:solidFill>
                    <a:ea typeface="+mn-lt"/>
                    <a:cs typeface="+mn-lt"/>
                  </a:rPr>
                  <a:t>Abfallmengen</a:t>
                </a:r>
                <a:endParaRPr lang="en-US" err="1"/>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309533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nb-NO" sz="2000" err="1">
                    <a:solidFill>
                      <a:srgbClr val="248587"/>
                    </a:solidFill>
                    <a:ea typeface="+mn-lt"/>
                    <a:cs typeface="+mn-lt"/>
                  </a:rPr>
                  <a:t>Umweltfreundliche</a:t>
                </a:r>
                <a:r>
                  <a:rPr lang="nb-NO" sz="2000">
                    <a:solidFill>
                      <a:srgbClr val="248587"/>
                    </a:solidFill>
                    <a:ea typeface="+mn-lt"/>
                    <a:cs typeface="+mn-lt"/>
                  </a:rPr>
                  <a:t> </a:t>
                </a:r>
                <a:r>
                  <a:rPr lang="nb-NO" sz="2000" err="1">
                    <a:solidFill>
                      <a:srgbClr val="248587"/>
                    </a:solidFill>
                    <a:ea typeface="+mn-lt"/>
                    <a:cs typeface="+mn-lt"/>
                  </a:rPr>
                  <a:t>Nutzung</a:t>
                </a:r>
                <a:r>
                  <a:rPr lang="nb-NO" sz="2000">
                    <a:solidFill>
                      <a:srgbClr val="248587"/>
                    </a:solidFill>
                    <a:ea typeface="+mn-lt"/>
                    <a:cs typeface="+mn-lt"/>
                  </a:rPr>
                  <a:t> von </a:t>
                </a:r>
                <a:r>
                  <a:rPr lang="nb-NO" sz="2000" err="1">
                    <a:solidFill>
                      <a:srgbClr val="248587"/>
                    </a:solidFill>
                    <a:ea typeface="+mn-lt"/>
                    <a:cs typeface="+mn-lt"/>
                  </a:rPr>
                  <a:t>Pflanzen</a:t>
                </a:r>
                <a:r>
                  <a:rPr lang="nb-NO" sz="2000">
                    <a:solidFill>
                      <a:srgbClr val="248587"/>
                    </a:solidFill>
                    <a:effectLst/>
                    <a:ea typeface="+mn-lt"/>
                    <a:cs typeface="+mn-lt"/>
                  </a:rPr>
                  <a:t>, </a:t>
                </a:r>
                <a:r>
                  <a:rPr lang="nb-NO" sz="2000">
                    <a:solidFill>
                      <a:srgbClr val="248587"/>
                    </a:solidFill>
                    <a:ea typeface="+mn-lt"/>
                    <a:cs typeface="+mn-lt"/>
                  </a:rPr>
                  <a:t>Algen </a:t>
                </a:r>
                <a:r>
                  <a:rPr lang="nb-NO" sz="2000" err="1">
                    <a:solidFill>
                      <a:srgbClr val="248587"/>
                    </a:solidFill>
                    <a:ea typeface="+mn-lt"/>
                    <a:cs typeface="+mn-lt"/>
                  </a:rPr>
                  <a:t>und</a:t>
                </a:r>
                <a:r>
                  <a:rPr lang="nb-NO" sz="2000">
                    <a:solidFill>
                      <a:srgbClr val="248587"/>
                    </a:solidFill>
                    <a:ea typeface="+mn-lt"/>
                    <a:cs typeface="+mn-lt"/>
                  </a:rPr>
                  <a:t> </a:t>
                </a:r>
                <a:r>
                  <a:rPr lang="nb-NO" sz="2000" err="1">
                    <a:solidFill>
                      <a:srgbClr val="248587"/>
                    </a:solidFill>
                    <a:ea typeface="+mn-lt"/>
                    <a:cs typeface="+mn-lt"/>
                  </a:rPr>
                  <a:t>Abfällen</a:t>
                </a:r>
                <a:endParaRPr lang="en-US" err="1"/>
              </a:p>
              <a:p>
                <a:pPr algn="ctr"/>
                <a:endParaRPr lang="nb-NO">
                  <a:latin typeface="Myriad Pro" panose="020B0503030403020204" pitchFamily="34" charset="0"/>
                </a:endParaRPr>
              </a:p>
            </p:txBody>
          </p:sp>
        </p:grpSp>
      </p:grpSp>
      <p:sp>
        <p:nvSpPr>
          <p:cNvPr id="5" name="Rektangel 4">
            <a:extLst>
              <a:ext uri="{FF2B5EF4-FFF2-40B4-BE49-F238E27FC236}">
                <a16:creationId xmlns:a16="http://schemas.microsoft.com/office/drawing/2014/main" id="{A58C2538-8C26-43B6-4BBF-C041701AF14B}"/>
              </a:ext>
            </a:extLst>
          </p:cNvPr>
          <p:cNvSpPr/>
          <p:nvPr/>
        </p:nvSpPr>
        <p:spPr>
          <a:xfrm>
            <a:off x="8566590" y="1"/>
            <a:ext cx="3639425" cy="6888445"/>
          </a:xfrm>
          <a:prstGeom prst="rect">
            <a:avLst/>
          </a:prstGeom>
          <a:solidFill>
            <a:srgbClr val="F4FBFB">
              <a:alpha val="683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7" name="Bilde 66" descr="Et bilde som inneholder Grafikk, Font, symbol, tegnefilm&#10;&#10;Automatisk generert beskrivelse">
            <a:extLst>
              <a:ext uri="{FF2B5EF4-FFF2-40B4-BE49-F238E27FC236}">
                <a16:creationId xmlns:a16="http://schemas.microsoft.com/office/drawing/2014/main" id="{22611F6F-11C5-29A3-4AF2-2A8719E3F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3573" y="864412"/>
            <a:ext cx="2159000" cy="5190067"/>
          </a:xfrm>
          <a:prstGeom prst="rect">
            <a:avLst/>
          </a:prstGeom>
        </p:spPr>
      </p:pic>
    </p:spTree>
    <p:extLst>
      <p:ext uri="{BB962C8B-B14F-4D97-AF65-F5344CB8AC3E}">
        <p14:creationId xmlns:p14="http://schemas.microsoft.com/office/powerpoint/2010/main" val="35330530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EF27636B-5AF2-A82C-5C1D-09CC1DEA9929}"/>
              </a:ext>
            </a:extLst>
          </p:cNvPr>
          <p:cNvSpPr/>
          <p:nvPr/>
        </p:nvSpPr>
        <p:spPr>
          <a:xfrm>
            <a:off x="-47941" y="-11063"/>
            <a:ext cx="5857464" cy="6927943"/>
          </a:xfrm>
          <a:prstGeom prst="rect">
            <a:avLst/>
          </a:prstGeom>
          <a:solidFill>
            <a:srgbClr val="F4FBFB"/>
          </a:solidFill>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11" name="TextBox 9">
            <a:extLst>
              <a:ext uri="{FF2B5EF4-FFF2-40B4-BE49-F238E27FC236}">
                <a16:creationId xmlns:a16="http://schemas.microsoft.com/office/drawing/2014/main" id="{C70DB3AF-D96B-BF64-B567-D692D17D042F}"/>
              </a:ext>
            </a:extLst>
          </p:cNvPr>
          <p:cNvSpPr txBox="1"/>
          <p:nvPr/>
        </p:nvSpPr>
        <p:spPr>
          <a:xfrm>
            <a:off x="1634079" y="509949"/>
            <a:ext cx="2954170" cy="807913"/>
          </a:xfrm>
          <a:prstGeom prst="rect">
            <a:avLst/>
          </a:prstGeom>
          <a:noFill/>
          <a:ln>
            <a:noFill/>
          </a:ln>
        </p:spPr>
        <p:txBody>
          <a:bodyPr wrap="square" lIns="0" tIns="0" rIns="0" bIns="0" rtlCol="0" anchor="t">
            <a:spAutoFit/>
          </a:bodyPr>
          <a:lstStyle/>
          <a:p>
            <a:pPr>
              <a:lnSpc>
                <a:spcPts val="6250"/>
              </a:lnSpc>
            </a:pPr>
            <a:r>
              <a:rPr lang="en-US" sz="6000">
                <a:ln>
                  <a:solidFill>
                    <a:srgbClr val="007075"/>
                  </a:solidFill>
                </a:ln>
                <a:solidFill>
                  <a:srgbClr val="007075"/>
                </a:solidFill>
                <a:latin typeface="Myriad Pro" panose="020B0503030403020204" pitchFamily="34" charset="0"/>
              </a:rPr>
              <a:t>Biogas</a:t>
            </a:r>
          </a:p>
        </p:txBody>
      </p:sp>
      <p:pic>
        <p:nvPicPr>
          <p:cNvPr id="3" name="Bilde 2" descr="Et bilde som inneholder clip art, Tegnefilm, tegnefilm, illustrasjon&#10;&#10;Automatisk generert beskrivelse">
            <a:extLst>
              <a:ext uri="{FF2B5EF4-FFF2-40B4-BE49-F238E27FC236}">
                <a16:creationId xmlns:a16="http://schemas.microsoft.com/office/drawing/2014/main" id="{B6C1FA49-5D25-5761-BDA6-6C853BF07309}"/>
              </a:ext>
            </a:extLst>
          </p:cNvPr>
          <p:cNvPicPr>
            <a:picLocks noChangeAspect="1"/>
          </p:cNvPicPr>
          <p:nvPr/>
        </p:nvPicPr>
        <p:blipFill>
          <a:blip r:embed="rId3"/>
          <a:stretch>
            <a:fillRect/>
          </a:stretch>
        </p:blipFill>
        <p:spPr>
          <a:xfrm>
            <a:off x="493709" y="1611800"/>
            <a:ext cx="4705386" cy="4734552"/>
          </a:xfrm>
          <a:prstGeom prst="rect">
            <a:avLst/>
          </a:prstGeom>
        </p:spPr>
      </p:pic>
      <p:grpSp>
        <p:nvGrpSpPr>
          <p:cNvPr id="2" name="Gruppe 1">
            <a:extLst>
              <a:ext uri="{FF2B5EF4-FFF2-40B4-BE49-F238E27FC236}">
                <a16:creationId xmlns:a16="http://schemas.microsoft.com/office/drawing/2014/main" id="{C1751D99-C8A1-BDA1-6494-93E2D73CAA4E}"/>
              </a:ext>
            </a:extLst>
          </p:cNvPr>
          <p:cNvGrpSpPr/>
          <p:nvPr/>
        </p:nvGrpSpPr>
        <p:grpSpPr>
          <a:xfrm>
            <a:off x="6096000" y="206966"/>
            <a:ext cx="4828234" cy="2652807"/>
            <a:chOff x="-902774" y="948383"/>
            <a:chExt cx="3694789" cy="3363204"/>
          </a:xfrm>
        </p:grpSpPr>
        <p:sp>
          <p:nvSpPr>
            <p:cNvPr id="9" name="Avrundet rektangel 8">
              <a:extLst>
                <a:ext uri="{FF2B5EF4-FFF2-40B4-BE49-F238E27FC236}">
                  <a16:creationId xmlns:a16="http://schemas.microsoft.com/office/drawing/2014/main" id="{1B7B86F2-93DF-78D8-C5A9-9573823F1294}"/>
                </a:ext>
              </a:extLst>
            </p:cNvPr>
            <p:cNvSpPr/>
            <p:nvPr/>
          </p:nvSpPr>
          <p:spPr>
            <a:xfrm>
              <a:off x="225772" y="1525755"/>
              <a:ext cx="2566243" cy="2785832"/>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v-SE"/>
            </a:p>
          </p:txBody>
        </p:sp>
        <p:sp>
          <p:nvSpPr>
            <p:cNvPr id="12" name="Avrundet rektangel 4">
              <a:extLst>
                <a:ext uri="{FF2B5EF4-FFF2-40B4-BE49-F238E27FC236}">
                  <a16:creationId xmlns:a16="http://schemas.microsoft.com/office/drawing/2014/main" id="{D106B33F-8329-7447-AB4F-8A690B9E7D76}"/>
                </a:ext>
              </a:extLst>
            </p:cNvPr>
            <p:cNvSpPr txBox="1"/>
            <p:nvPr/>
          </p:nvSpPr>
          <p:spPr>
            <a:xfrm>
              <a:off x="-902774" y="948383"/>
              <a:ext cx="3418954" cy="2635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26670" rIns="40005" bIns="26670" numCol="1" spcCol="1270" anchor="t" anchorCtr="0">
              <a:noAutofit/>
            </a:bodyPr>
            <a:lstStyle/>
            <a:p>
              <a:pPr defTabSz="933450">
                <a:lnSpc>
                  <a:spcPct val="150000"/>
                </a:lnSpc>
                <a:spcBef>
                  <a:spcPct val="0"/>
                </a:spcBef>
                <a:spcAft>
                  <a:spcPct val="35000"/>
                </a:spcAft>
              </a:pPr>
              <a:r>
                <a:rPr lang="en-US" sz="2100" err="1">
                  <a:ea typeface="+mn-lt"/>
                  <a:cs typeface="+mn-lt"/>
                </a:rPr>
                <a:t>Erneuerbare</a:t>
              </a:r>
              <a:r>
                <a:rPr lang="en-US" sz="2100">
                  <a:ea typeface="+mn-lt"/>
                  <a:cs typeface="+mn-lt"/>
                </a:rPr>
                <a:t> Energie </a:t>
              </a:r>
              <a:r>
                <a:rPr lang="en-US" sz="2100" err="1">
                  <a:ea typeface="+mn-lt"/>
                  <a:cs typeface="+mn-lt"/>
                </a:rPr>
                <a:t>aus</a:t>
              </a:r>
              <a:r>
                <a:rPr lang="en-US" sz="2100">
                  <a:ea typeface="+mn-lt"/>
                  <a:cs typeface="+mn-lt"/>
                </a:rPr>
                <a:t> </a:t>
              </a:r>
              <a:r>
                <a:rPr lang="en-US" sz="2100" err="1">
                  <a:ea typeface="+mn-lt"/>
                  <a:cs typeface="+mn-lt"/>
                </a:rPr>
                <a:t>organischem</a:t>
              </a:r>
              <a:r>
                <a:rPr lang="en-US" sz="2100">
                  <a:ea typeface="+mn-lt"/>
                  <a:cs typeface="+mn-lt"/>
                </a:rPr>
                <a:t> Material </a:t>
              </a:r>
              <a:r>
                <a:rPr lang="en-US" sz="2100" err="1">
                  <a:ea typeface="+mn-lt"/>
                  <a:cs typeface="+mn-lt"/>
                </a:rPr>
                <a:t>wie</a:t>
              </a:r>
              <a:r>
                <a:rPr lang="en-US" sz="2100">
                  <a:ea typeface="+mn-lt"/>
                  <a:cs typeface="+mn-lt"/>
                </a:rPr>
                <a:t> </a:t>
              </a:r>
              <a:r>
                <a:rPr lang="en-US" sz="2100" err="1">
                  <a:ea typeface="+mn-lt"/>
                  <a:cs typeface="+mn-lt"/>
                </a:rPr>
                <a:t>Lebensmittelabfällen</a:t>
              </a:r>
              <a:r>
                <a:rPr lang="en-US" sz="2100">
                  <a:ea typeface="+mn-lt"/>
                  <a:cs typeface="+mn-lt"/>
                </a:rPr>
                <a:t> und </a:t>
              </a:r>
              <a:r>
                <a:rPr lang="en-US" sz="2100" err="1">
                  <a:ea typeface="+mn-lt"/>
                  <a:cs typeface="+mn-lt"/>
                </a:rPr>
                <a:t>Wirtschaftsdünger</a:t>
              </a:r>
              <a:endParaRPr lang="en-US" err="1"/>
            </a:p>
          </p:txBody>
        </p:sp>
      </p:grpSp>
      <p:cxnSp>
        <p:nvCxnSpPr>
          <p:cNvPr id="16" name="Rett linje 15">
            <a:extLst>
              <a:ext uri="{FF2B5EF4-FFF2-40B4-BE49-F238E27FC236}">
                <a16:creationId xmlns:a16="http://schemas.microsoft.com/office/drawing/2014/main" id="{35301526-6ED4-3C22-2BD4-58EEFBDA40D0}"/>
              </a:ext>
            </a:extLst>
          </p:cNvPr>
          <p:cNvCxnSpPr>
            <a:cxnSpLocks/>
          </p:cNvCxnSpPr>
          <p:nvPr/>
        </p:nvCxnSpPr>
        <p:spPr>
          <a:xfrm>
            <a:off x="5809523" y="1683284"/>
            <a:ext cx="627666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uppe 18">
            <a:extLst>
              <a:ext uri="{FF2B5EF4-FFF2-40B4-BE49-F238E27FC236}">
                <a16:creationId xmlns:a16="http://schemas.microsoft.com/office/drawing/2014/main" id="{FA754BAC-4C9B-49FC-20A7-513379E68100}"/>
              </a:ext>
            </a:extLst>
          </p:cNvPr>
          <p:cNvGrpSpPr/>
          <p:nvPr/>
        </p:nvGrpSpPr>
        <p:grpSpPr>
          <a:xfrm>
            <a:off x="6176621" y="2053950"/>
            <a:ext cx="6137362" cy="3095444"/>
            <a:chOff x="2449546" y="1125137"/>
            <a:chExt cx="3329411" cy="3095444"/>
          </a:xfrm>
        </p:grpSpPr>
        <p:sp>
          <p:nvSpPr>
            <p:cNvPr id="20" name="Avrundet rektangel 19">
              <a:extLst>
                <a:ext uri="{FF2B5EF4-FFF2-40B4-BE49-F238E27FC236}">
                  <a16:creationId xmlns:a16="http://schemas.microsoft.com/office/drawing/2014/main" id="{854B95ED-75A3-3900-8760-6399EC3ED2EF}"/>
                </a:ext>
              </a:extLst>
            </p:cNvPr>
            <p:cNvSpPr/>
            <p:nvPr/>
          </p:nvSpPr>
          <p:spPr>
            <a:xfrm>
              <a:off x="3147743" y="1628801"/>
              <a:ext cx="2631214" cy="2591780"/>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v-SE"/>
            </a:p>
          </p:txBody>
        </p:sp>
        <p:sp>
          <p:nvSpPr>
            <p:cNvPr id="21" name="Avrundet rektangel 4">
              <a:extLst>
                <a:ext uri="{FF2B5EF4-FFF2-40B4-BE49-F238E27FC236}">
                  <a16:creationId xmlns:a16="http://schemas.microsoft.com/office/drawing/2014/main" id="{73516AE4-FA80-6E1E-D97B-AD9FCFC40102}"/>
                </a:ext>
              </a:extLst>
            </p:cNvPr>
            <p:cNvSpPr txBox="1"/>
            <p:nvPr/>
          </p:nvSpPr>
          <p:spPr>
            <a:xfrm>
              <a:off x="2449546" y="1125137"/>
              <a:ext cx="2260805" cy="2439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defTabSz="533400">
                <a:lnSpc>
                  <a:spcPct val="150000"/>
                </a:lnSpc>
                <a:spcBef>
                  <a:spcPct val="0"/>
                </a:spcBef>
                <a:spcAft>
                  <a:spcPct val="35000"/>
                </a:spcAft>
              </a:pPr>
              <a:r>
                <a:rPr lang="en-US" sz="2100">
                  <a:solidFill>
                    <a:prstClr val="white"/>
                  </a:solidFill>
                  <a:ea typeface="+mn-lt"/>
                  <a:cs typeface="+mn-lt"/>
                </a:rPr>
                <a:t>Anaerobe </a:t>
              </a:r>
              <a:r>
                <a:rPr lang="en-US" sz="2100" err="1">
                  <a:solidFill>
                    <a:prstClr val="white"/>
                  </a:solidFill>
                  <a:ea typeface="+mn-lt"/>
                  <a:cs typeface="+mn-lt"/>
                </a:rPr>
                <a:t>Zersetzung</a:t>
              </a:r>
              <a:r>
                <a:rPr lang="en-US" sz="2100">
                  <a:solidFill>
                    <a:prstClr val="white"/>
                  </a:solidFill>
                  <a:ea typeface="+mn-lt"/>
                  <a:cs typeface="+mn-lt"/>
                </a:rPr>
                <a:t> </a:t>
              </a:r>
              <a:r>
                <a:rPr lang="en-US" sz="2100" b="0" i="0" kern="1200">
                  <a:solidFill>
                    <a:prstClr val="white"/>
                  </a:solidFill>
                  <a:ea typeface="+mn-lt"/>
                  <a:cs typeface="+mn-lt"/>
                </a:rPr>
                <a:t>in </a:t>
              </a:r>
              <a:r>
                <a:rPr lang="en-US" sz="2100" err="1">
                  <a:solidFill>
                    <a:prstClr val="white"/>
                  </a:solidFill>
                  <a:ea typeface="+mn-lt"/>
                  <a:cs typeface="+mn-lt"/>
                </a:rPr>
                <a:t>geschlossenen</a:t>
              </a:r>
              <a:r>
                <a:rPr lang="en-US" sz="2100">
                  <a:solidFill>
                    <a:prstClr val="white"/>
                  </a:solidFill>
                  <a:ea typeface="+mn-lt"/>
                  <a:cs typeface="+mn-lt"/>
                </a:rPr>
                <a:t> </a:t>
              </a:r>
              <a:r>
                <a:rPr lang="en-US" sz="2100" err="1">
                  <a:solidFill>
                    <a:prstClr val="white"/>
                  </a:solidFill>
                  <a:ea typeface="+mn-lt"/>
                  <a:cs typeface="+mn-lt"/>
                </a:rPr>
                <a:t>Behältern</a:t>
              </a:r>
              <a:r>
                <a:rPr lang="en-US" sz="2100">
                  <a:solidFill>
                    <a:prstClr val="white"/>
                  </a:solidFill>
                  <a:ea typeface="+mn-lt"/>
                  <a:cs typeface="+mn-lt"/>
                </a:rPr>
                <a:t> </a:t>
              </a:r>
              <a:r>
                <a:rPr lang="en-US" sz="2100" err="1">
                  <a:solidFill>
                    <a:prstClr val="white"/>
                  </a:solidFill>
                  <a:ea typeface="+mn-lt"/>
                  <a:cs typeface="+mn-lt"/>
                </a:rPr>
                <a:t>mit</a:t>
              </a:r>
              <a:r>
                <a:rPr lang="en-US" sz="2100">
                  <a:solidFill>
                    <a:prstClr val="white"/>
                  </a:solidFill>
                  <a:ea typeface="+mn-lt"/>
                  <a:cs typeface="+mn-lt"/>
                </a:rPr>
                <a:t> </a:t>
              </a:r>
              <a:r>
                <a:rPr lang="en-US" sz="2100" err="1">
                  <a:solidFill>
                    <a:prstClr val="white"/>
                  </a:solidFill>
                  <a:ea typeface="+mn-lt"/>
                  <a:cs typeface="+mn-lt"/>
                </a:rPr>
                <a:t>Mikroorganismen</a:t>
              </a:r>
              <a:endParaRPr lang="en-US" err="1">
                <a:solidFill>
                  <a:prstClr val="white"/>
                </a:solidFill>
                <a:ea typeface="+mn-ea"/>
                <a:cs typeface="+mn-cs"/>
              </a:endParaRPr>
            </a:p>
          </p:txBody>
        </p:sp>
      </p:grpSp>
      <p:pic>
        <p:nvPicPr>
          <p:cNvPr id="22" name="Bilde 21" descr="Et bilde som inneholder sirkel, Barnekunst, Grafikk, clip art&#10;&#10;Automatisk generert beskrivelse">
            <a:extLst>
              <a:ext uri="{FF2B5EF4-FFF2-40B4-BE49-F238E27FC236}">
                <a16:creationId xmlns:a16="http://schemas.microsoft.com/office/drawing/2014/main" id="{DCF60979-7F29-4F7F-5DDA-66E649F8A25A}"/>
              </a:ext>
            </a:extLst>
          </p:cNvPr>
          <p:cNvPicPr>
            <a:picLocks noChangeAspect="1"/>
          </p:cNvPicPr>
          <p:nvPr/>
        </p:nvPicPr>
        <p:blipFill>
          <a:blip r:embed="rId4"/>
          <a:stretch>
            <a:fillRect/>
          </a:stretch>
        </p:blipFill>
        <p:spPr>
          <a:xfrm>
            <a:off x="10285679" y="1875634"/>
            <a:ext cx="1372432" cy="1363960"/>
          </a:xfrm>
          <a:prstGeom prst="rect">
            <a:avLst/>
          </a:prstGeom>
        </p:spPr>
      </p:pic>
      <p:pic>
        <p:nvPicPr>
          <p:cNvPr id="23" name="Bilde 22" descr="Et bilde som inneholder tegnefilm, illustrasjon, design&#10;&#10;Automatisk generert beskrivelse med middels konfidens">
            <a:extLst>
              <a:ext uri="{FF2B5EF4-FFF2-40B4-BE49-F238E27FC236}">
                <a16:creationId xmlns:a16="http://schemas.microsoft.com/office/drawing/2014/main" id="{F28C1C31-34E7-C5C6-B3F9-A1CEF5617BC9}"/>
              </a:ext>
            </a:extLst>
          </p:cNvPr>
          <p:cNvPicPr>
            <a:picLocks noChangeAspect="1"/>
          </p:cNvPicPr>
          <p:nvPr/>
        </p:nvPicPr>
        <p:blipFill>
          <a:blip r:embed="rId5"/>
          <a:stretch>
            <a:fillRect/>
          </a:stretch>
        </p:blipFill>
        <p:spPr>
          <a:xfrm>
            <a:off x="10344138" y="229613"/>
            <a:ext cx="1613772" cy="1189434"/>
          </a:xfrm>
          <a:prstGeom prst="rect">
            <a:avLst/>
          </a:prstGeom>
        </p:spPr>
      </p:pic>
      <p:cxnSp>
        <p:nvCxnSpPr>
          <p:cNvPr id="25" name="Rett linje 24">
            <a:extLst>
              <a:ext uri="{FF2B5EF4-FFF2-40B4-BE49-F238E27FC236}">
                <a16:creationId xmlns:a16="http://schemas.microsoft.com/office/drawing/2014/main" id="{B6A92A3F-B49E-3BB4-A24F-374E6BB6953C}"/>
              </a:ext>
            </a:extLst>
          </p:cNvPr>
          <p:cNvCxnSpPr>
            <a:cxnSpLocks/>
            <a:stCxn id="42" idx="3"/>
          </p:cNvCxnSpPr>
          <p:nvPr/>
        </p:nvCxnSpPr>
        <p:spPr>
          <a:xfrm>
            <a:off x="5809523" y="3452909"/>
            <a:ext cx="6382477" cy="310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1C0EC7B4-E166-04F9-2CF6-52D86B899764}"/>
              </a:ext>
            </a:extLst>
          </p:cNvPr>
          <p:cNvCxnSpPr>
            <a:cxnSpLocks/>
          </p:cNvCxnSpPr>
          <p:nvPr/>
        </p:nvCxnSpPr>
        <p:spPr>
          <a:xfrm>
            <a:off x="5809523" y="5054542"/>
            <a:ext cx="63824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uppe 29">
            <a:extLst>
              <a:ext uri="{FF2B5EF4-FFF2-40B4-BE49-F238E27FC236}">
                <a16:creationId xmlns:a16="http://schemas.microsoft.com/office/drawing/2014/main" id="{36DE39F3-57F9-9F94-CB24-AEC914EDE5C6}"/>
              </a:ext>
            </a:extLst>
          </p:cNvPr>
          <p:cNvGrpSpPr/>
          <p:nvPr/>
        </p:nvGrpSpPr>
        <p:grpSpPr>
          <a:xfrm>
            <a:off x="6234173" y="3633331"/>
            <a:ext cx="5344520" cy="1572268"/>
            <a:chOff x="5422932" y="1681205"/>
            <a:chExt cx="2465455" cy="3152478"/>
          </a:xfrm>
        </p:grpSpPr>
        <p:sp>
          <p:nvSpPr>
            <p:cNvPr id="31" name="Avrundet rektangel 30">
              <a:extLst>
                <a:ext uri="{FF2B5EF4-FFF2-40B4-BE49-F238E27FC236}">
                  <a16:creationId xmlns:a16="http://schemas.microsoft.com/office/drawing/2014/main" id="{C2B97934-7E28-BDF4-511B-BB29397F2BE8}"/>
                </a:ext>
              </a:extLst>
            </p:cNvPr>
            <p:cNvSpPr/>
            <p:nvPr/>
          </p:nvSpPr>
          <p:spPr>
            <a:xfrm>
              <a:off x="5946189" y="1681205"/>
              <a:ext cx="1942198" cy="2796237"/>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sv-SE"/>
            </a:p>
          </p:txBody>
        </p:sp>
        <p:sp>
          <p:nvSpPr>
            <p:cNvPr id="32" name="Avrundet rektangel 4">
              <a:extLst>
                <a:ext uri="{FF2B5EF4-FFF2-40B4-BE49-F238E27FC236}">
                  <a16:creationId xmlns:a16="http://schemas.microsoft.com/office/drawing/2014/main" id="{CDF52559-B3F0-986E-2515-C2126BEA0936}"/>
                </a:ext>
              </a:extLst>
            </p:cNvPr>
            <p:cNvSpPr txBox="1"/>
            <p:nvPr/>
          </p:nvSpPr>
          <p:spPr>
            <a:xfrm>
              <a:off x="5422932" y="2151217"/>
              <a:ext cx="1828428" cy="2682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defTabSz="533400">
                <a:spcBef>
                  <a:spcPct val="0"/>
                </a:spcBef>
                <a:spcAft>
                  <a:spcPct val="35000"/>
                </a:spcAft>
              </a:pPr>
              <a:r>
                <a:rPr lang="en-US" sz="2100" err="1">
                  <a:solidFill>
                    <a:prstClr val="white"/>
                  </a:solidFill>
                  <a:ea typeface="+mn-lt"/>
                  <a:cs typeface="+mn-lt"/>
                </a:rPr>
                <a:t>Einsatzbereiche</a:t>
              </a:r>
              <a:r>
                <a:rPr lang="en-US" sz="2100" b="0" i="0" kern="1200">
                  <a:solidFill>
                    <a:prstClr val="white"/>
                  </a:solidFill>
                  <a:ea typeface="+mn-lt"/>
                  <a:cs typeface="+mn-lt"/>
                </a:rPr>
                <a:t>: </a:t>
              </a:r>
              <a:r>
                <a:rPr lang="en-US" sz="2100" err="1">
                  <a:solidFill>
                    <a:prstClr val="white"/>
                  </a:solidFill>
                  <a:ea typeface="+mn-lt"/>
                  <a:cs typeface="+mn-lt"/>
                </a:rPr>
                <a:t>thermische</a:t>
              </a:r>
              <a:r>
                <a:rPr lang="en-US" sz="2100">
                  <a:solidFill>
                    <a:prstClr val="white"/>
                  </a:solidFill>
                  <a:ea typeface="+mn-lt"/>
                  <a:cs typeface="+mn-lt"/>
                </a:rPr>
                <a:t> Energie </a:t>
              </a:r>
              <a:r>
                <a:rPr lang="en-US" sz="2100" b="0" i="0" kern="1200">
                  <a:solidFill>
                    <a:prstClr val="white"/>
                  </a:solidFill>
                  <a:ea typeface="+mn-lt"/>
                  <a:cs typeface="+mn-lt"/>
                </a:rPr>
                <a:t>(</a:t>
              </a:r>
              <a:r>
                <a:rPr lang="en-US" sz="2100" err="1">
                  <a:solidFill>
                    <a:prstClr val="white"/>
                  </a:solidFill>
                  <a:ea typeface="+mn-lt"/>
                  <a:cs typeface="+mn-lt"/>
                </a:rPr>
                <a:t>Wärme</a:t>
              </a:r>
              <a:r>
                <a:rPr lang="en-US" sz="2100" b="0" i="0" kern="1200">
                  <a:solidFill>
                    <a:prstClr val="white"/>
                  </a:solidFill>
                  <a:ea typeface="+mn-lt"/>
                  <a:cs typeface="+mn-lt"/>
                </a:rPr>
                <a:t>), </a:t>
              </a:r>
              <a:r>
                <a:rPr lang="en-US" sz="2100" err="1">
                  <a:solidFill>
                    <a:prstClr val="white"/>
                  </a:solidFill>
                  <a:ea typeface="+mn-lt"/>
                  <a:cs typeface="+mn-lt"/>
                </a:rPr>
                <a:t>Kraftstoff</a:t>
              </a:r>
              <a:r>
                <a:rPr lang="en-US" sz="2100" b="0" i="0" kern="1200">
                  <a:solidFill>
                    <a:prstClr val="white"/>
                  </a:solidFill>
                  <a:ea typeface="+mn-lt"/>
                  <a:cs typeface="+mn-lt"/>
                </a:rPr>
                <a:t>, </a:t>
              </a:r>
              <a:r>
                <a:rPr lang="en-US" sz="2100">
                  <a:solidFill>
                    <a:prstClr val="white"/>
                  </a:solidFill>
                  <a:ea typeface="+mn-lt"/>
                  <a:cs typeface="+mn-lt"/>
                </a:rPr>
                <a:t>Strom</a:t>
              </a:r>
              <a:endParaRPr lang="en-US">
                <a:solidFill>
                  <a:prstClr val="white"/>
                </a:solidFill>
                <a:ea typeface="+mn-ea"/>
                <a:cs typeface="+mn-cs"/>
              </a:endParaRPr>
            </a:p>
          </p:txBody>
        </p:sp>
      </p:grpSp>
      <p:pic>
        <p:nvPicPr>
          <p:cNvPr id="34" name="Bilde 33" descr="Et bilde som inneholder Grafikk, skjermbilde, grafisk design, design&#10;&#10;Automatisk generert beskrivelse">
            <a:extLst>
              <a:ext uri="{FF2B5EF4-FFF2-40B4-BE49-F238E27FC236}">
                <a16:creationId xmlns:a16="http://schemas.microsoft.com/office/drawing/2014/main" id="{68E0830B-9A3F-8DC2-CE03-6F704166637F}"/>
              </a:ext>
            </a:extLst>
          </p:cNvPr>
          <p:cNvPicPr>
            <a:picLocks noChangeAspect="1"/>
          </p:cNvPicPr>
          <p:nvPr/>
        </p:nvPicPr>
        <p:blipFill>
          <a:blip r:embed="rId6"/>
          <a:stretch>
            <a:fillRect/>
          </a:stretch>
        </p:blipFill>
        <p:spPr>
          <a:xfrm>
            <a:off x="10665979" y="3731190"/>
            <a:ext cx="1089465" cy="1160720"/>
          </a:xfrm>
          <a:prstGeom prst="rect">
            <a:avLst/>
          </a:prstGeom>
        </p:spPr>
      </p:pic>
      <p:grpSp>
        <p:nvGrpSpPr>
          <p:cNvPr id="35" name="Gruppe 34">
            <a:extLst>
              <a:ext uri="{FF2B5EF4-FFF2-40B4-BE49-F238E27FC236}">
                <a16:creationId xmlns:a16="http://schemas.microsoft.com/office/drawing/2014/main" id="{D432C579-04B3-1A21-190A-C466BB70F80D}"/>
              </a:ext>
            </a:extLst>
          </p:cNvPr>
          <p:cNvGrpSpPr/>
          <p:nvPr/>
        </p:nvGrpSpPr>
        <p:grpSpPr>
          <a:xfrm>
            <a:off x="6234173" y="2810519"/>
            <a:ext cx="7665364" cy="4364726"/>
            <a:chOff x="5155957" y="1656105"/>
            <a:chExt cx="5235693" cy="6116724"/>
          </a:xfrm>
        </p:grpSpPr>
        <p:sp>
          <p:nvSpPr>
            <p:cNvPr id="36" name="Avrundet rektangel 35">
              <a:extLst>
                <a:ext uri="{FF2B5EF4-FFF2-40B4-BE49-F238E27FC236}">
                  <a16:creationId xmlns:a16="http://schemas.microsoft.com/office/drawing/2014/main" id="{3A40A34C-CF40-587C-E173-8BCC587587F2}"/>
                </a:ext>
              </a:extLst>
            </p:cNvPr>
            <p:cNvSpPr/>
            <p:nvPr/>
          </p:nvSpPr>
          <p:spPr>
            <a:xfrm>
              <a:off x="8302767" y="1656105"/>
              <a:ext cx="2088883" cy="2455099"/>
            </a:xfrm>
            <a:prstGeom prst="roundRect">
              <a:avLst>
                <a:gd name="adj" fmla="val 10000"/>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sv-SE"/>
            </a:p>
          </p:txBody>
        </p:sp>
        <p:sp>
          <p:nvSpPr>
            <p:cNvPr id="37" name="Avrundet rektangel 4">
              <a:extLst>
                <a:ext uri="{FF2B5EF4-FFF2-40B4-BE49-F238E27FC236}">
                  <a16:creationId xmlns:a16="http://schemas.microsoft.com/office/drawing/2014/main" id="{FE15C0C2-EFFB-70B9-5885-498E5F0CC98D}"/>
                </a:ext>
              </a:extLst>
            </p:cNvPr>
            <p:cNvSpPr txBox="1"/>
            <p:nvPr/>
          </p:nvSpPr>
          <p:spPr>
            <a:xfrm>
              <a:off x="5155957" y="5440092"/>
              <a:ext cx="2582331" cy="23327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t" anchorCtr="0">
              <a:noAutofit/>
            </a:bodyPr>
            <a:lstStyle/>
            <a:p>
              <a:pPr lvl="0" defTabSz="533400">
                <a:buNone/>
              </a:pPr>
              <a:r>
                <a:rPr lang="nb-NO" sz="2100" err="1">
                  <a:solidFill>
                    <a:prstClr val="white"/>
                  </a:solidFill>
                  <a:ea typeface="+mn-lt"/>
                  <a:cs typeface="+mn-lt"/>
                </a:rPr>
                <a:t>Beispiel</a:t>
              </a:r>
              <a:r>
                <a:rPr lang="nb-NO" sz="2100" b="0" i="0" kern="1200">
                  <a:solidFill>
                    <a:prstClr val="white"/>
                  </a:solidFill>
                  <a:ea typeface="+mn-lt"/>
                  <a:cs typeface="+mn-lt"/>
                </a:rPr>
                <a:t>: </a:t>
              </a:r>
              <a:endParaRPr lang="en-US">
                <a:solidFill>
                  <a:prstClr val="white"/>
                </a:solidFill>
                <a:ea typeface="+mn-lt"/>
                <a:cs typeface="+mn-lt"/>
              </a:endParaRPr>
            </a:p>
            <a:p>
              <a:pPr defTabSz="533400"/>
              <a:endParaRPr lang="nb-NO"/>
            </a:p>
            <a:p>
              <a:pPr defTabSz="533400">
                <a:spcBef>
                  <a:spcPct val="0"/>
                </a:spcBef>
                <a:spcAft>
                  <a:spcPct val="35000"/>
                </a:spcAft>
              </a:pPr>
              <a:r>
                <a:rPr lang="nb-NO" sz="2100" err="1">
                  <a:solidFill>
                    <a:prstClr val="white"/>
                  </a:solidFill>
                  <a:ea typeface="+mn-lt"/>
                  <a:cs typeface="+mn-lt"/>
                </a:rPr>
                <a:t>Mit</a:t>
              </a:r>
              <a:r>
                <a:rPr lang="nb-NO" sz="2100">
                  <a:solidFill>
                    <a:prstClr val="white"/>
                  </a:solidFill>
                  <a:ea typeface="+mn-lt"/>
                  <a:cs typeface="+mn-lt"/>
                </a:rPr>
                <a:t> </a:t>
              </a:r>
              <a:r>
                <a:rPr lang="nb-NO" sz="2100" err="1">
                  <a:solidFill>
                    <a:prstClr val="white"/>
                  </a:solidFill>
                  <a:ea typeface="+mn-lt"/>
                  <a:cs typeface="+mn-lt"/>
                </a:rPr>
                <a:t>Biogas</a:t>
              </a:r>
              <a:r>
                <a:rPr lang="nb-NO" sz="2100">
                  <a:solidFill>
                    <a:prstClr val="white"/>
                  </a:solidFill>
                  <a:ea typeface="+mn-lt"/>
                  <a:cs typeface="+mn-lt"/>
                </a:rPr>
                <a:t> </a:t>
              </a:r>
              <a:r>
                <a:rPr lang="nb-NO" sz="2100" err="1">
                  <a:solidFill>
                    <a:prstClr val="white"/>
                  </a:solidFill>
                  <a:ea typeface="+mn-lt"/>
                  <a:cs typeface="+mn-lt"/>
                </a:rPr>
                <a:t>betriebene</a:t>
              </a:r>
              <a:r>
                <a:rPr lang="nb-NO" sz="2100">
                  <a:solidFill>
                    <a:prstClr val="white"/>
                  </a:solidFill>
                  <a:ea typeface="+mn-lt"/>
                  <a:cs typeface="+mn-lt"/>
                </a:rPr>
                <a:t> </a:t>
              </a:r>
              <a:r>
                <a:rPr lang="nb-NO" sz="2100" err="1">
                  <a:solidFill>
                    <a:prstClr val="white"/>
                  </a:solidFill>
                  <a:ea typeface="+mn-lt"/>
                  <a:cs typeface="+mn-lt"/>
                </a:rPr>
                <a:t>Lastwagen</a:t>
              </a:r>
              <a:endParaRPr lang="nb-NO" err="1">
                <a:solidFill>
                  <a:prstClr val="white"/>
                </a:solidFill>
                <a:ea typeface="+mn-ea"/>
                <a:cs typeface="+mn-cs"/>
              </a:endParaRPr>
            </a:p>
          </p:txBody>
        </p:sp>
      </p:grpSp>
      <p:pic>
        <p:nvPicPr>
          <p:cNvPr id="47" name="Bilde 46" descr="Et bilde som inneholder kjøretøy, Landkjøretøy&#10;&#10;Automatisk generert beskrivelse">
            <a:extLst>
              <a:ext uri="{FF2B5EF4-FFF2-40B4-BE49-F238E27FC236}">
                <a16:creationId xmlns:a16="http://schemas.microsoft.com/office/drawing/2014/main" id="{D15D18D0-2F4D-6BA5-EC40-400B9E9485CA}"/>
              </a:ext>
            </a:extLst>
          </p:cNvPr>
          <p:cNvPicPr>
            <a:picLocks noChangeAspect="1"/>
          </p:cNvPicPr>
          <p:nvPr/>
        </p:nvPicPr>
        <p:blipFill>
          <a:blip r:embed="rId7"/>
          <a:stretch>
            <a:fillRect/>
          </a:stretch>
        </p:blipFill>
        <p:spPr>
          <a:xfrm>
            <a:off x="10196369" y="5520059"/>
            <a:ext cx="1722668" cy="957038"/>
          </a:xfrm>
          <a:prstGeom prst="rect">
            <a:avLst/>
          </a:prstGeom>
        </p:spPr>
      </p:pic>
    </p:spTree>
    <p:extLst>
      <p:ext uri="{BB962C8B-B14F-4D97-AF65-F5344CB8AC3E}">
        <p14:creationId xmlns:p14="http://schemas.microsoft.com/office/powerpoint/2010/main" val="264994250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50" name="Gruppe 49">
            <a:extLst>
              <a:ext uri="{FF2B5EF4-FFF2-40B4-BE49-F238E27FC236}">
                <a16:creationId xmlns:a16="http://schemas.microsoft.com/office/drawing/2014/main" id="{8AFD9761-F7C2-06B7-5F24-8FA9C7855A52}"/>
              </a:ext>
            </a:extLst>
          </p:cNvPr>
          <p:cNvGrpSpPr/>
          <p:nvPr/>
        </p:nvGrpSpPr>
        <p:grpSpPr>
          <a:xfrm>
            <a:off x="0" y="-176630"/>
            <a:ext cx="11855669" cy="5036871"/>
            <a:chOff x="0" y="-232505"/>
            <a:chExt cx="11855669" cy="5036871"/>
          </a:xfrm>
        </p:grpSpPr>
        <p:grpSp>
          <p:nvGrpSpPr>
            <p:cNvPr id="43" name="Gruppe 42">
              <a:extLst>
                <a:ext uri="{FF2B5EF4-FFF2-40B4-BE49-F238E27FC236}">
                  <a16:creationId xmlns:a16="http://schemas.microsoft.com/office/drawing/2014/main" id="{266799B1-7E6B-3796-4C61-277E4FC949DC}"/>
                </a:ext>
              </a:extLst>
            </p:cNvPr>
            <p:cNvGrpSpPr/>
            <p:nvPr/>
          </p:nvGrpSpPr>
          <p:grpSpPr>
            <a:xfrm>
              <a:off x="0" y="-232505"/>
              <a:ext cx="11855669" cy="5036871"/>
              <a:chOff x="0" y="-232505"/>
              <a:chExt cx="11855669" cy="5036871"/>
            </a:xfrm>
          </p:grpSpPr>
          <p:sp>
            <p:nvSpPr>
              <p:cNvPr id="44" name="Rektangel 43">
                <a:extLst>
                  <a:ext uri="{FF2B5EF4-FFF2-40B4-BE49-F238E27FC236}">
                    <a16:creationId xmlns:a16="http://schemas.microsoft.com/office/drawing/2014/main" id="{21C2C424-1440-5AB6-94D2-F5AB22316BE0}"/>
                  </a:ext>
                </a:extLst>
              </p:cNvPr>
              <p:cNvSpPr/>
              <p:nvPr/>
            </p:nvSpPr>
            <p:spPr>
              <a:xfrm>
                <a:off x="0" y="-232505"/>
                <a:ext cx="11855669" cy="5036871"/>
              </a:xfrm>
              <a:prstGeom prst="rect">
                <a:avLst/>
              </a:prstGeom>
              <a:noFill/>
            </p:spPr>
            <p:txBody>
              <a:bodyPr/>
              <a:lstStyle/>
              <a:p>
                <a:endParaRPr lang="sv-SE"/>
              </a:p>
            </p:txBody>
          </p:sp>
          <p:sp>
            <p:nvSpPr>
              <p:cNvPr id="45" name="Friform 44">
                <a:extLst>
                  <a:ext uri="{FF2B5EF4-FFF2-40B4-BE49-F238E27FC236}">
                    <a16:creationId xmlns:a16="http://schemas.microsoft.com/office/drawing/2014/main" id="{19E4F22A-F9EF-99CB-27CC-238BF1240E99}"/>
                  </a:ext>
                </a:extLst>
              </p:cNvPr>
              <p:cNvSpPr/>
              <p:nvPr/>
            </p:nvSpPr>
            <p:spPr>
              <a:xfrm>
                <a:off x="52079" y="1837019"/>
                <a:ext cx="2088823" cy="987007"/>
              </a:xfrm>
              <a:custGeom>
                <a:avLst/>
                <a:gdLst>
                  <a:gd name="connsiteX0" fmla="*/ 0 w 2088823"/>
                  <a:gd name="connsiteY0" fmla="*/ 98701 h 987007"/>
                  <a:gd name="connsiteX1" fmla="*/ 98701 w 2088823"/>
                  <a:gd name="connsiteY1" fmla="*/ 0 h 987007"/>
                  <a:gd name="connsiteX2" fmla="*/ 1990122 w 2088823"/>
                  <a:gd name="connsiteY2" fmla="*/ 0 h 987007"/>
                  <a:gd name="connsiteX3" fmla="*/ 2088823 w 2088823"/>
                  <a:gd name="connsiteY3" fmla="*/ 98701 h 987007"/>
                  <a:gd name="connsiteX4" fmla="*/ 2088823 w 2088823"/>
                  <a:gd name="connsiteY4" fmla="*/ 888306 h 987007"/>
                  <a:gd name="connsiteX5" fmla="*/ 1990122 w 2088823"/>
                  <a:gd name="connsiteY5" fmla="*/ 987007 h 987007"/>
                  <a:gd name="connsiteX6" fmla="*/ 98701 w 2088823"/>
                  <a:gd name="connsiteY6" fmla="*/ 987007 h 987007"/>
                  <a:gd name="connsiteX7" fmla="*/ 0 w 2088823"/>
                  <a:gd name="connsiteY7" fmla="*/ 888306 h 987007"/>
                  <a:gd name="connsiteX8" fmla="*/ 0 w 2088823"/>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823" h="987007">
                    <a:moveTo>
                      <a:pt x="0" y="98701"/>
                    </a:moveTo>
                    <a:cubicBezTo>
                      <a:pt x="0" y="44190"/>
                      <a:pt x="44190" y="0"/>
                      <a:pt x="98701" y="0"/>
                    </a:cubicBezTo>
                    <a:lnTo>
                      <a:pt x="1990122" y="0"/>
                    </a:lnTo>
                    <a:cubicBezTo>
                      <a:pt x="2044633" y="0"/>
                      <a:pt x="2088823" y="44190"/>
                      <a:pt x="2088823" y="98701"/>
                    </a:cubicBezTo>
                    <a:lnTo>
                      <a:pt x="2088823" y="888306"/>
                    </a:lnTo>
                    <a:cubicBezTo>
                      <a:pt x="2088823" y="942817"/>
                      <a:pt x="2044633" y="987007"/>
                      <a:pt x="1990122"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algn="ctr" defTabSz="933450">
                  <a:lnSpc>
                    <a:spcPct val="150000"/>
                  </a:lnSpc>
                  <a:spcBef>
                    <a:spcPct val="0"/>
                  </a:spcBef>
                  <a:spcAft>
                    <a:spcPct val="35000"/>
                  </a:spcAft>
                </a:pPr>
                <a:r>
                  <a:rPr lang="nb-NO" sz="2100" err="1">
                    <a:solidFill>
                      <a:schemeClr val="bg1"/>
                    </a:solidFill>
                    <a:ea typeface="+mn-lt"/>
                    <a:cs typeface="+mn-lt"/>
                  </a:rPr>
                  <a:t>Nährstoffreicher</a:t>
                </a:r>
                <a:r>
                  <a:rPr lang="nb-NO" sz="2100">
                    <a:solidFill>
                      <a:schemeClr val="bg1"/>
                    </a:solidFill>
                    <a:ea typeface="+mn-lt"/>
                    <a:cs typeface="+mn-lt"/>
                  </a:rPr>
                  <a:t> </a:t>
                </a:r>
                <a:r>
                  <a:rPr lang="nb-NO" sz="2100" err="1">
                    <a:solidFill>
                      <a:schemeClr val="bg1"/>
                    </a:solidFill>
                    <a:ea typeface="+mn-lt"/>
                    <a:cs typeface="+mn-lt"/>
                  </a:rPr>
                  <a:t>Dünger</a:t>
                </a:r>
                <a:r>
                  <a:rPr lang="nb-NO" sz="2100">
                    <a:solidFill>
                      <a:schemeClr val="bg1"/>
                    </a:solidFill>
                    <a:ea typeface="+mn-lt"/>
                    <a:cs typeface="+mn-lt"/>
                  </a:rPr>
                  <a:t> </a:t>
                </a:r>
                <a:r>
                  <a:rPr lang="nb-NO" sz="2100" err="1">
                    <a:solidFill>
                      <a:schemeClr val="bg1"/>
                    </a:solidFill>
                    <a:ea typeface="+mn-lt"/>
                    <a:cs typeface="+mn-lt"/>
                  </a:rPr>
                  <a:t>mit</a:t>
                </a:r>
                <a:r>
                  <a:rPr lang="nb-NO" sz="2100">
                    <a:solidFill>
                      <a:schemeClr val="bg1"/>
                    </a:solidFill>
                    <a:ea typeface="+mn-lt"/>
                    <a:cs typeface="+mn-lt"/>
                  </a:rPr>
                  <a:t> </a:t>
                </a:r>
                <a:r>
                  <a:rPr lang="nb-NO" sz="2100" err="1">
                    <a:solidFill>
                      <a:schemeClr val="bg1"/>
                    </a:solidFill>
                    <a:ea typeface="+mn-lt"/>
                    <a:cs typeface="+mn-lt"/>
                  </a:rPr>
                  <a:t>wichtigen</a:t>
                </a:r>
                <a:r>
                  <a:rPr lang="nb-NO" sz="2100">
                    <a:solidFill>
                      <a:schemeClr val="bg1"/>
                    </a:solidFill>
                    <a:ea typeface="+mn-lt"/>
                    <a:cs typeface="+mn-lt"/>
                  </a:rPr>
                  <a:t> </a:t>
                </a:r>
                <a:r>
                  <a:rPr lang="nb-NO" sz="2100" err="1">
                    <a:solidFill>
                      <a:schemeClr val="bg1"/>
                    </a:solidFill>
                    <a:ea typeface="+mn-lt"/>
                    <a:cs typeface="+mn-lt"/>
                  </a:rPr>
                  <a:t>Nährstoffen</a:t>
                </a:r>
                <a:endParaRPr lang="en-US" err="1">
                  <a:solidFill>
                    <a:schemeClr val="bg1"/>
                  </a:solidFill>
                </a:endParaRPr>
              </a:p>
            </p:txBody>
          </p:sp>
          <p:sp>
            <p:nvSpPr>
              <p:cNvPr id="46" name="Friform 45">
                <a:extLst>
                  <a:ext uri="{FF2B5EF4-FFF2-40B4-BE49-F238E27FC236}">
                    <a16:creationId xmlns:a16="http://schemas.microsoft.com/office/drawing/2014/main" id="{4BD23F3F-6037-58DD-B49B-24E5C19C12AF}"/>
                  </a:ext>
                </a:extLst>
              </p:cNvPr>
              <p:cNvSpPr/>
              <p:nvPr/>
            </p:nvSpPr>
            <p:spPr>
              <a:xfrm>
                <a:off x="2513104" y="1844530"/>
                <a:ext cx="1838578" cy="987007"/>
              </a:xfrm>
              <a:custGeom>
                <a:avLst/>
                <a:gdLst>
                  <a:gd name="connsiteX0" fmla="*/ 0 w 1838578"/>
                  <a:gd name="connsiteY0" fmla="*/ 98701 h 987007"/>
                  <a:gd name="connsiteX1" fmla="*/ 98701 w 1838578"/>
                  <a:gd name="connsiteY1" fmla="*/ 0 h 987007"/>
                  <a:gd name="connsiteX2" fmla="*/ 1739877 w 1838578"/>
                  <a:gd name="connsiteY2" fmla="*/ 0 h 987007"/>
                  <a:gd name="connsiteX3" fmla="*/ 1838578 w 1838578"/>
                  <a:gd name="connsiteY3" fmla="*/ 98701 h 987007"/>
                  <a:gd name="connsiteX4" fmla="*/ 1838578 w 1838578"/>
                  <a:gd name="connsiteY4" fmla="*/ 888306 h 987007"/>
                  <a:gd name="connsiteX5" fmla="*/ 1739877 w 1838578"/>
                  <a:gd name="connsiteY5" fmla="*/ 987007 h 987007"/>
                  <a:gd name="connsiteX6" fmla="*/ 98701 w 1838578"/>
                  <a:gd name="connsiteY6" fmla="*/ 987007 h 987007"/>
                  <a:gd name="connsiteX7" fmla="*/ 0 w 1838578"/>
                  <a:gd name="connsiteY7" fmla="*/ 888306 h 987007"/>
                  <a:gd name="connsiteX8" fmla="*/ 0 w 1838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578" h="987007">
                    <a:moveTo>
                      <a:pt x="0" y="98701"/>
                    </a:moveTo>
                    <a:cubicBezTo>
                      <a:pt x="0" y="44190"/>
                      <a:pt x="44190" y="0"/>
                      <a:pt x="98701" y="0"/>
                    </a:cubicBezTo>
                    <a:lnTo>
                      <a:pt x="1739877" y="0"/>
                    </a:lnTo>
                    <a:cubicBezTo>
                      <a:pt x="1794388" y="0"/>
                      <a:pt x="1838578" y="44190"/>
                      <a:pt x="1838578" y="98701"/>
                    </a:cubicBezTo>
                    <a:lnTo>
                      <a:pt x="1838578" y="888306"/>
                    </a:lnTo>
                    <a:cubicBezTo>
                      <a:pt x="1838578" y="942817"/>
                      <a:pt x="1794388" y="987007"/>
                      <a:pt x="1739877"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768" tIns="44148" rIns="51768" bIns="44148" numCol="1" spcCol="1270" anchor="t" anchorCtr="0">
                <a:noAutofit/>
              </a:bodyPr>
              <a:lstStyle/>
              <a:p>
                <a:pPr algn="ctr" defTabSz="533400">
                  <a:lnSpc>
                    <a:spcPct val="150000"/>
                  </a:lnSpc>
                  <a:spcBef>
                    <a:spcPct val="0"/>
                  </a:spcBef>
                  <a:spcAft>
                    <a:spcPct val="35000"/>
                  </a:spcAft>
                </a:pPr>
                <a:r>
                  <a:rPr lang="en-US" sz="2100" err="1">
                    <a:solidFill>
                      <a:schemeClr val="bg1"/>
                    </a:solidFill>
                    <a:ea typeface="+mn-lt"/>
                    <a:cs typeface="+mn-lt"/>
                  </a:rPr>
                  <a:t>Verbessert</a:t>
                </a:r>
                <a:r>
                  <a:rPr lang="en-US" sz="2100">
                    <a:solidFill>
                      <a:schemeClr val="bg1"/>
                    </a:solidFill>
                    <a:ea typeface="+mn-lt"/>
                    <a:cs typeface="+mn-lt"/>
                  </a:rPr>
                  <a:t> die </a:t>
                </a:r>
                <a:r>
                  <a:rPr lang="en-US" sz="2100" err="1">
                    <a:solidFill>
                      <a:schemeClr val="bg1"/>
                    </a:solidFill>
                    <a:ea typeface="+mn-lt"/>
                    <a:cs typeface="+mn-lt"/>
                  </a:rPr>
                  <a:t>Bodenstruktur</a:t>
                </a:r>
                <a:r>
                  <a:rPr lang="en-US" sz="2100">
                    <a:solidFill>
                      <a:schemeClr val="bg1"/>
                    </a:solidFill>
                    <a:ea typeface="+mn-lt"/>
                    <a:cs typeface="+mn-lt"/>
                  </a:rPr>
                  <a:t> und </a:t>
                </a:r>
                <a:r>
                  <a:rPr lang="en-US" sz="2100" err="1">
                    <a:solidFill>
                      <a:schemeClr val="bg1"/>
                    </a:solidFill>
                    <a:ea typeface="+mn-lt"/>
                    <a:cs typeface="+mn-lt"/>
                  </a:rPr>
                  <a:t>erhöht</a:t>
                </a:r>
                <a:r>
                  <a:rPr lang="en-US" sz="2100">
                    <a:solidFill>
                      <a:schemeClr val="bg1"/>
                    </a:solidFill>
                    <a:ea typeface="+mn-lt"/>
                    <a:cs typeface="+mn-lt"/>
                  </a:rPr>
                  <a:t> die </a:t>
                </a:r>
                <a:r>
                  <a:rPr lang="en-US" sz="2100" err="1">
                    <a:solidFill>
                      <a:schemeClr val="bg1"/>
                    </a:solidFill>
                    <a:ea typeface="+mn-lt"/>
                    <a:cs typeface="+mn-lt"/>
                  </a:rPr>
                  <a:t>Kohlenstoffspeicherung</a:t>
                </a:r>
                <a:endParaRPr lang="en-US" err="1">
                  <a:solidFill>
                    <a:schemeClr val="bg1"/>
                  </a:solidFill>
                  <a:ea typeface="+mn-ea"/>
                  <a:cs typeface="+mn-cs"/>
                </a:endParaRPr>
              </a:p>
            </p:txBody>
          </p:sp>
          <p:sp>
            <p:nvSpPr>
              <p:cNvPr id="47" name="Friform 46">
                <a:extLst>
                  <a:ext uri="{FF2B5EF4-FFF2-40B4-BE49-F238E27FC236}">
                    <a16:creationId xmlns:a16="http://schemas.microsoft.com/office/drawing/2014/main" id="{279F7611-C1E4-FC5B-1959-B435EFA56D1B}"/>
                  </a:ext>
                </a:extLst>
              </p:cNvPr>
              <p:cNvSpPr/>
              <p:nvPr/>
            </p:nvSpPr>
            <p:spPr>
              <a:xfrm>
                <a:off x="4722800" y="1897029"/>
                <a:ext cx="2212670" cy="987007"/>
              </a:xfrm>
              <a:custGeom>
                <a:avLst/>
                <a:gdLst>
                  <a:gd name="connsiteX0" fmla="*/ 0 w 1996578"/>
                  <a:gd name="connsiteY0" fmla="*/ 98701 h 987007"/>
                  <a:gd name="connsiteX1" fmla="*/ 98701 w 1996578"/>
                  <a:gd name="connsiteY1" fmla="*/ 0 h 987007"/>
                  <a:gd name="connsiteX2" fmla="*/ 1897877 w 1996578"/>
                  <a:gd name="connsiteY2" fmla="*/ 0 h 987007"/>
                  <a:gd name="connsiteX3" fmla="*/ 1996578 w 1996578"/>
                  <a:gd name="connsiteY3" fmla="*/ 98701 h 987007"/>
                  <a:gd name="connsiteX4" fmla="*/ 1996578 w 1996578"/>
                  <a:gd name="connsiteY4" fmla="*/ 888306 h 987007"/>
                  <a:gd name="connsiteX5" fmla="*/ 1897877 w 1996578"/>
                  <a:gd name="connsiteY5" fmla="*/ 987007 h 987007"/>
                  <a:gd name="connsiteX6" fmla="*/ 98701 w 1996578"/>
                  <a:gd name="connsiteY6" fmla="*/ 987007 h 987007"/>
                  <a:gd name="connsiteX7" fmla="*/ 0 w 1996578"/>
                  <a:gd name="connsiteY7" fmla="*/ 888306 h 987007"/>
                  <a:gd name="connsiteX8" fmla="*/ 0 w 1996578"/>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578" h="987007">
                    <a:moveTo>
                      <a:pt x="0" y="98701"/>
                    </a:moveTo>
                    <a:cubicBezTo>
                      <a:pt x="0" y="44190"/>
                      <a:pt x="44190" y="0"/>
                      <a:pt x="98701" y="0"/>
                    </a:cubicBezTo>
                    <a:lnTo>
                      <a:pt x="1897877" y="0"/>
                    </a:lnTo>
                    <a:cubicBezTo>
                      <a:pt x="1952388" y="0"/>
                      <a:pt x="1996578" y="44190"/>
                      <a:pt x="1996578" y="98701"/>
                    </a:cubicBezTo>
                    <a:lnTo>
                      <a:pt x="1996578" y="888306"/>
                    </a:lnTo>
                    <a:cubicBezTo>
                      <a:pt x="1996578" y="942817"/>
                      <a:pt x="1952388" y="987007"/>
                      <a:pt x="1897877"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algn="ctr" defTabSz="533400">
                  <a:lnSpc>
                    <a:spcPct val="150000"/>
                  </a:lnSpc>
                  <a:spcBef>
                    <a:spcPct val="0"/>
                  </a:spcBef>
                  <a:spcAft>
                    <a:spcPct val="35000"/>
                  </a:spcAft>
                </a:pPr>
                <a:r>
                  <a:rPr lang="en-US" sz="2100" err="1">
                    <a:solidFill>
                      <a:schemeClr val="bg1"/>
                    </a:solidFill>
                    <a:ea typeface="+mn-lt"/>
                    <a:cs typeface="+mn-lt"/>
                  </a:rPr>
                  <a:t>Nährstoffquelle</a:t>
                </a:r>
                <a:r>
                  <a:rPr lang="en-US" sz="2100">
                    <a:solidFill>
                      <a:schemeClr val="bg1"/>
                    </a:solidFill>
                    <a:ea typeface="+mn-lt"/>
                    <a:cs typeface="+mn-lt"/>
                  </a:rPr>
                  <a:t> für </a:t>
                </a:r>
                <a:r>
                  <a:rPr lang="en-US" sz="2100" err="1">
                    <a:solidFill>
                      <a:schemeClr val="bg1"/>
                    </a:solidFill>
                    <a:ea typeface="+mn-lt"/>
                    <a:cs typeface="+mn-lt"/>
                  </a:rPr>
                  <a:t>Mikroorganismen</a:t>
                </a:r>
                <a:r>
                  <a:rPr lang="en-US" sz="2100">
                    <a:solidFill>
                      <a:schemeClr val="bg1"/>
                    </a:solidFill>
                    <a:ea typeface="+mn-lt"/>
                    <a:cs typeface="+mn-lt"/>
                  </a:rPr>
                  <a:t> und </a:t>
                </a:r>
                <a:r>
                  <a:rPr lang="en-US" sz="2100" err="1">
                    <a:solidFill>
                      <a:schemeClr val="bg1"/>
                    </a:solidFill>
                    <a:ea typeface="+mn-lt"/>
                    <a:cs typeface="+mn-lt"/>
                  </a:rPr>
                  <a:t>Erhaltung</a:t>
                </a:r>
                <a:r>
                  <a:rPr lang="en-US" sz="2100">
                    <a:solidFill>
                      <a:schemeClr val="bg1"/>
                    </a:solidFill>
                    <a:ea typeface="+mn-lt"/>
                    <a:cs typeface="+mn-lt"/>
                  </a:rPr>
                  <a:t> der </a:t>
                </a:r>
                <a:r>
                  <a:rPr lang="en-US" sz="2100" err="1">
                    <a:solidFill>
                      <a:schemeClr val="bg1"/>
                    </a:solidFill>
                    <a:ea typeface="+mn-lt"/>
                    <a:cs typeface="+mn-lt"/>
                  </a:rPr>
                  <a:t>Bodengesundheit</a:t>
                </a:r>
                <a:endParaRPr lang="en-US" err="1">
                  <a:solidFill>
                    <a:schemeClr val="bg1"/>
                  </a:solidFill>
                  <a:ea typeface="+mn-ea"/>
                  <a:cs typeface="+mn-cs"/>
                </a:endParaRPr>
              </a:p>
            </p:txBody>
          </p:sp>
          <p:sp>
            <p:nvSpPr>
              <p:cNvPr id="48" name="Friform 47">
                <a:extLst>
                  <a:ext uri="{FF2B5EF4-FFF2-40B4-BE49-F238E27FC236}">
                    <a16:creationId xmlns:a16="http://schemas.microsoft.com/office/drawing/2014/main" id="{D6961535-D676-B61C-E659-09A2FD16B425}"/>
                  </a:ext>
                </a:extLst>
              </p:cNvPr>
              <p:cNvSpPr/>
              <p:nvPr/>
            </p:nvSpPr>
            <p:spPr>
              <a:xfrm>
                <a:off x="7486062" y="1816904"/>
                <a:ext cx="1974015"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68" tIns="44148" rIns="51768" bIns="44148" numCol="1" spcCol="1270" anchor="t" anchorCtr="0">
                <a:noAutofit/>
              </a:bodyPr>
              <a:lstStyle/>
              <a:p>
                <a:pPr algn="ctr" defTabSz="533400">
                  <a:lnSpc>
                    <a:spcPct val="150000"/>
                  </a:lnSpc>
                  <a:spcBef>
                    <a:spcPct val="0"/>
                  </a:spcBef>
                  <a:spcAft>
                    <a:spcPct val="35000"/>
                  </a:spcAft>
                </a:pPr>
                <a:r>
                  <a:rPr lang="en-US" sz="2100" err="1">
                    <a:solidFill>
                      <a:schemeClr val="bg1"/>
                    </a:solidFill>
                    <a:ea typeface="+mn-lt"/>
                    <a:cs typeface="+mn-lt"/>
                  </a:rPr>
                  <a:t>Verringerte</a:t>
                </a:r>
                <a:r>
                  <a:rPr lang="en-US" sz="2100">
                    <a:solidFill>
                      <a:schemeClr val="bg1"/>
                    </a:solidFill>
                    <a:ea typeface="+mn-lt"/>
                    <a:cs typeface="+mn-lt"/>
                  </a:rPr>
                  <a:t> </a:t>
                </a:r>
                <a:r>
                  <a:rPr lang="en-US" sz="2100" err="1">
                    <a:solidFill>
                      <a:schemeClr val="bg1"/>
                    </a:solidFill>
                    <a:ea typeface="+mn-lt"/>
                    <a:cs typeface="+mn-lt"/>
                  </a:rPr>
                  <a:t>Geruchsemmissionen</a:t>
                </a:r>
                <a:r>
                  <a:rPr lang="en-US" sz="2100">
                    <a:solidFill>
                      <a:schemeClr val="bg1"/>
                    </a:solidFill>
                    <a:ea typeface="+mn-lt"/>
                    <a:cs typeface="+mn-lt"/>
                  </a:rPr>
                  <a:t> </a:t>
                </a:r>
                <a:r>
                  <a:rPr lang="en-US" sz="2100" err="1">
                    <a:solidFill>
                      <a:schemeClr val="bg1"/>
                    </a:solidFill>
                    <a:ea typeface="+mn-lt"/>
                    <a:cs typeface="+mn-lt"/>
                  </a:rPr>
                  <a:t>als</a:t>
                </a:r>
                <a:r>
                  <a:rPr lang="en-US" sz="2100">
                    <a:solidFill>
                      <a:schemeClr val="bg1"/>
                    </a:solidFill>
                    <a:ea typeface="+mn-lt"/>
                    <a:cs typeface="+mn-lt"/>
                  </a:rPr>
                  <a:t> </a:t>
                </a:r>
                <a:r>
                  <a:rPr lang="en-US" sz="2100" err="1">
                    <a:solidFill>
                      <a:schemeClr val="bg1"/>
                    </a:solidFill>
                    <a:ea typeface="+mn-lt"/>
                    <a:cs typeface="+mn-lt"/>
                  </a:rPr>
                  <a:t>bei</a:t>
                </a:r>
                <a:r>
                  <a:rPr lang="en-US" sz="2100">
                    <a:solidFill>
                      <a:schemeClr val="bg1"/>
                    </a:solidFill>
                    <a:ea typeface="+mn-lt"/>
                    <a:cs typeface="+mn-lt"/>
                  </a:rPr>
                  <a:t> </a:t>
                </a:r>
                <a:r>
                  <a:rPr lang="en-US" sz="2100" err="1">
                    <a:solidFill>
                      <a:schemeClr val="bg1"/>
                    </a:solidFill>
                    <a:ea typeface="+mn-lt"/>
                    <a:cs typeface="+mn-lt"/>
                  </a:rPr>
                  <a:t>normaler</a:t>
                </a:r>
                <a:r>
                  <a:rPr lang="en-US" sz="2100">
                    <a:solidFill>
                      <a:schemeClr val="bg1"/>
                    </a:solidFill>
                    <a:ea typeface="+mn-lt"/>
                    <a:cs typeface="+mn-lt"/>
                  </a:rPr>
                  <a:t> </a:t>
                </a:r>
                <a:r>
                  <a:rPr lang="en-US" sz="2100" err="1">
                    <a:solidFill>
                      <a:schemeClr val="bg1"/>
                    </a:solidFill>
                    <a:ea typeface="+mn-lt"/>
                    <a:cs typeface="+mn-lt"/>
                  </a:rPr>
                  <a:t>Gülle</a:t>
                </a:r>
                <a:endParaRPr lang="en-US" err="1">
                  <a:solidFill>
                    <a:schemeClr val="bg1"/>
                  </a:solidFill>
                  <a:ea typeface="+mn-ea"/>
                  <a:cs typeface="+mn-cs"/>
                </a:endParaRPr>
              </a:p>
            </p:txBody>
          </p:sp>
          <p:sp>
            <p:nvSpPr>
              <p:cNvPr id="49" name="Friform 48">
                <a:extLst>
                  <a:ext uri="{FF2B5EF4-FFF2-40B4-BE49-F238E27FC236}">
                    <a16:creationId xmlns:a16="http://schemas.microsoft.com/office/drawing/2014/main" id="{D0F5EBEE-063C-22CE-08D1-78BE9AE550BF}"/>
                  </a:ext>
                </a:extLst>
              </p:cNvPr>
              <p:cNvSpPr/>
              <p:nvPr/>
            </p:nvSpPr>
            <p:spPr>
              <a:xfrm>
                <a:off x="9861592" y="1900296"/>
                <a:ext cx="1974015" cy="987007"/>
              </a:xfrm>
              <a:custGeom>
                <a:avLst/>
                <a:gdLst>
                  <a:gd name="connsiteX0" fmla="*/ 0 w 1974015"/>
                  <a:gd name="connsiteY0" fmla="*/ 98701 h 987007"/>
                  <a:gd name="connsiteX1" fmla="*/ 98701 w 1974015"/>
                  <a:gd name="connsiteY1" fmla="*/ 0 h 987007"/>
                  <a:gd name="connsiteX2" fmla="*/ 1875314 w 1974015"/>
                  <a:gd name="connsiteY2" fmla="*/ 0 h 987007"/>
                  <a:gd name="connsiteX3" fmla="*/ 1974015 w 1974015"/>
                  <a:gd name="connsiteY3" fmla="*/ 98701 h 987007"/>
                  <a:gd name="connsiteX4" fmla="*/ 1974015 w 1974015"/>
                  <a:gd name="connsiteY4" fmla="*/ 888306 h 987007"/>
                  <a:gd name="connsiteX5" fmla="*/ 1875314 w 1974015"/>
                  <a:gd name="connsiteY5" fmla="*/ 987007 h 987007"/>
                  <a:gd name="connsiteX6" fmla="*/ 98701 w 1974015"/>
                  <a:gd name="connsiteY6" fmla="*/ 987007 h 987007"/>
                  <a:gd name="connsiteX7" fmla="*/ 0 w 1974015"/>
                  <a:gd name="connsiteY7" fmla="*/ 888306 h 987007"/>
                  <a:gd name="connsiteX8" fmla="*/ 0 w 1974015"/>
                  <a:gd name="connsiteY8" fmla="*/ 98701 h 98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15" h="987007">
                    <a:moveTo>
                      <a:pt x="0" y="98701"/>
                    </a:moveTo>
                    <a:cubicBezTo>
                      <a:pt x="0" y="44190"/>
                      <a:pt x="44190" y="0"/>
                      <a:pt x="98701" y="0"/>
                    </a:cubicBezTo>
                    <a:lnTo>
                      <a:pt x="1875314" y="0"/>
                    </a:lnTo>
                    <a:cubicBezTo>
                      <a:pt x="1929825" y="0"/>
                      <a:pt x="1974015" y="44190"/>
                      <a:pt x="1974015" y="98701"/>
                    </a:cubicBezTo>
                    <a:lnTo>
                      <a:pt x="1974015" y="888306"/>
                    </a:lnTo>
                    <a:cubicBezTo>
                      <a:pt x="1974015" y="942817"/>
                      <a:pt x="1929825" y="987007"/>
                      <a:pt x="1875314" y="987007"/>
                    </a:cubicBezTo>
                    <a:lnTo>
                      <a:pt x="98701" y="987007"/>
                    </a:lnTo>
                    <a:cubicBezTo>
                      <a:pt x="44190" y="987007"/>
                      <a:pt x="0" y="942817"/>
                      <a:pt x="0" y="888306"/>
                    </a:cubicBezTo>
                    <a:lnTo>
                      <a:pt x="0" y="9870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913" tIns="55578" rIns="68913" bIns="55578" numCol="1" spcCol="1270" anchor="t" anchorCtr="0">
                <a:noAutofit/>
              </a:bodyPr>
              <a:lstStyle/>
              <a:p>
                <a:pPr algn="ctr" defTabSz="933450">
                  <a:lnSpc>
                    <a:spcPct val="150000"/>
                  </a:lnSpc>
                  <a:spcBef>
                    <a:spcPct val="0"/>
                  </a:spcBef>
                  <a:spcAft>
                    <a:spcPct val="35000"/>
                  </a:spcAft>
                </a:pPr>
                <a:r>
                  <a:rPr lang="en-US" sz="2100" err="1">
                    <a:solidFill>
                      <a:schemeClr val="bg1"/>
                    </a:solidFill>
                    <a:ea typeface="+mn-lt"/>
                    <a:cs typeface="+mn-lt"/>
                  </a:rPr>
                  <a:t>Flüssige</a:t>
                </a:r>
                <a:r>
                  <a:rPr lang="en-US" sz="2100">
                    <a:solidFill>
                      <a:schemeClr val="bg1"/>
                    </a:solidFill>
                    <a:ea typeface="+mn-lt"/>
                    <a:cs typeface="+mn-lt"/>
                  </a:rPr>
                  <a:t> </a:t>
                </a:r>
                <a:r>
                  <a:rPr lang="en-US" sz="2100" err="1">
                    <a:solidFill>
                      <a:schemeClr val="bg1"/>
                    </a:solidFill>
                    <a:ea typeface="+mn-lt"/>
                    <a:cs typeface="+mn-lt"/>
                  </a:rPr>
                  <a:t>Konsistenz</a:t>
                </a:r>
                <a:r>
                  <a:rPr lang="en-US" sz="2100" kern="1200">
                    <a:solidFill>
                      <a:schemeClr val="bg1"/>
                    </a:solidFill>
                    <a:effectLst/>
                    <a:ea typeface="+mn-lt"/>
                    <a:cs typeface="+mn-lt"/>
                  </a:rPr>
                  <a:t>, </a:t>
                </a:r>
                <a:r>
                  <a:rPr lang="en-US" sz="2100" err="1">
                    <a:solidFill>
                      <a:schemeClr val="bg1"/>
                    </a:solidFill>
                    <a:ea typeface="+mn-lt"/>
                    <a:cs typeface="+mn-lt"/>
                  </a:rPr>
                  <a:t>leichtes</a:t>
                </a:r>
                <a:r>
                  <a:rPr lang="en-US" sz="2100">
                    <a:solidFill>
                      <a:schemeClr val="bg1"/>
                    </a:solidFill>
                    <a:ea typeface="+mn-lt"/>
                    <a:cs typeface="+mn-lt"/>
                  </a:rPr>
                  <a:t> </a:t>
                </a:r>
                <a:r>
                  <a:rPr lang="en-US" sz="2100" err="1">
                    <a:solidFill>
                      <a:schemeClr val="bg1"/>
                    </a:solidFill>
                    <a:ea typeface="+mn-lt"/>
                    <a:cs typeface="+mn-lt"/>
                  </a:rPr>
                  <a:t>Verteilen</a:t>
                </a:r>
                <a:r>
                  <a:rPr lang="en-US" sz="2100">
                    <a:solidFill>
                      <a:schemeClr val="bg1"/>
                    </a:solidFill>
                    <a:ea typeface="+mn-lt"/>
                    <a:cs typeface="+mn-lt"/>
                  </a:rPr>
                  <a:t> </a:t>
                </a:r>
                <a:r>
                  <a:rPr lang="en-US" sz="2100" err="1">
                    <a:solidFill>
                      <a:schemeClr val="bg1"/>
                    </a:solidFill>
                    <a:ea typeface="+mn-lt"/>
                    <a:cs typeface="+mn-lt"/>
                  </a:rPr>
                  <a:t>ohne</a:t>
                </a:r>
                <a:r>
                  <a:rPr lang="en-US" sz="2100">
                    <a:solidFill>
                      <a:schemeClr val="bg1"/>
                    </a:solidFill>
                    <a:ea typeface="+mn-lt"/>
                    <a:cs typeface="+mn-lt"/>
                  </a:rPr>
                  <a:t> </a:t>
                </a:r>
                <a:r>
                  <a:rPr lang="en-US" sz="2100" err="1">
                    <a:solidFill>
                      <a:schemeClr val="bg1"/>
                    </a:solidFill>
                    <a:ea typeface="+mn-lt"/>
                    <a:cs typeface="+mn-lt"/>
                  </a:rPr>
                  <a:t>Nacharbeitung</a:t>
                </a:r>
                <a:endParaRPr lang="en-US" err="1">
                  <a:solidFill>
                    <a:schemeClr val="bg1"/>
                  </a:solidFill>
                </a:endParaRPr>
              </a:p>
            </p:txBody>
          </p:sp>
        </p:grpSp>
        <p:cxnSp>
          <p:nvCxnSpPr>
            <p:cNvPr id="32" name="Rett linje 31">
              <a:extLst>
                <a:ext uri="{FF2B5EF4-FFF2-40B4-BE49-F238E27FC236}">
                  <a16:creationId xmlns:a16="http://schemas.microsoft.com/office/drawing/2014/main" id="{0A80D6D4-ADC3-B97E-8D7B-EDF102F0A2C6}"/>
                </a:ext>
              </a:extLst>
            </p:cNvPr>
            <p:cNvCxnSpPr>
              <a:cxnSpLocks/>
            </p:cNvCxnSpPr>
            <p:nvPr/>
          </p:nvCxnSpPr>
          <p:spPr>
            <a:xfrm>
              <a:off x="2324709"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3893BB0B-2824-2365-D20A-A8845ADE72A9}"/>
                </a:ext>
              </a:extLst>
            </p:cNvPr>
            <p:cNvCxnSpPr>
              <a:cxnSpLocks/>
            </p:cNvCxnSpPr>
            <p:nvPr/>
          </p:nvCxnSpPr>
          <p:spPr>
            <a:xfrm>
              <a:off x="4656168"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60599214-3BBA-EAC6-43A9-87E17E7F2960}"/>
                </a:ext>
              </a:extLst>
            </p:cNvPr>
            <p:cNvCxnSpPr>
              <a:cxnSpLocks/>
            </p:cNvCxnSpPr>
            <p:nvPr/>
          </p:nvCxnSpPr>
          <p:spPr>
            <a:xfrm>
              <a:off x="7414565"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ett linje 39">
              <a:extLst>
                <a:ext uri="{FF2B5EF4-FFF2-40B4-BE49-F238E27FC236}">
                  <a16:creationId xmlns:a16="http://schemas.microsoft.com/office/drawing/2014/main" id="{7F671191-27D1-0B15-DBA7-78BA6E822A20}"/>
                </a:ext>
              </a:extLst>
            </p:cNvPr>
            <p:cNvCxnSpPr>
              <a:cxnSpLocks/>
            </p:cNvCxnSpPr>
            <p:nvPr/>
          </p:nvCxnSpPr>
          <p:spPr>
            <a:xfrm>
              <a:off x="9812656" y="1626124"/>
              <a:ext cx="0" cy="25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9">
            <a:extLst>
              <a:ext uri="{FF2B5EF4-FFF2-40B4-BE49-F238E27FC236}">
                <a16:creationId xmlns:a16="http://schemas.microsoft.com/office/drawing/2014/main" id="{C70DB3AF-D96B-BF64-B567-D692D17D042F}"/>
              </a:ext>
            </a:extLst>
          </p:cNvPr>
          <p:cNvSpPr txBox="1"/>
          <p:nvPr/>
        </p:nvSpPr>
        <p:spPr>
          <a:xfrm>
            <a:off x="3145357" y="368937"/>
            <a:ext cx="5901285" cy="1118087"/>
          </a:xfrm>
          <a:prstGeom prst="rect">
            <a:avLst/>
          </a:prstGeom>
        </p:spPr>
        <p:txBody>
          <a:bodyPr vert="horz" lIns="91440" tIns="45720" rIns="91440" bIns="45720" rtlCol="0" anchor="b">
            <a:normAutofit fontScale="85000" lnSpcReduction="10000"/>
          </a:bodyPr>
          <a:lstStyle/>
          <a:p>
            <a:pPr algn="ctr">
              <a:lnSpc>
                <a:spcPct val="90000"/>
              </a:lnSpc>
              <a:spcBef>
                <a:spcPct val="0"/>
              </a:spcBef>
              <a:spcAft>
                <a:spcPts val="600"/>
              </a:spcAft>
            </a:pPr>
            <a:r>
              <a:rPr lang="en-US" sz="6000" err="1">
                <a:solidFill>
                  <a:schemeClr val="bg1"/>
                </a:solidFill>
                <a:latin typeface="Myriad Pro"/>
                <a:ea typeface="+mj-ea"/>
                <a:cs typeface="+mj-cs"/>
              </a:rPr>
              <a:t>Organische</a:t>
            </a:r>
            <a:r>
              <a:rPr lang="en-US" sz="6000">
                <a:solidFill>
                  <a:schemeClr val="bg1"/>
                </a:solidFill>
                <a:latin typeface="Myriad Pro"/>
                <a:ea typeface="+mj-ea"/>
                <a:cs typeface="+mj-cs"/>
              </a:rPr>
              <a:t> </a:t>
            </a:r>
            <a:r>
              <a:rPr lang="en-US" sz="6000" err="1">
                <a:solidFill>
                  <a:schemeClr val="bg1"/>
                </a:solidFill>
                <a:latin typeface="Myriad Pro"/>
                <a:ea typeface="+mj-ea"/>
                <a:cs typeface="+mj-cs"/>
              </a:rPr>
              <a:t>Dünger</a:t>
            </a:r>
            <a:endParaRPr lang="en-US" err="1">
              <a:ea typeface="+mj-ea"/>
              <a:cs typeface="+mj-cs"/>
            </a:endParaRPr>
          </a:p>
        </p:txBody>
      </p:sp>
      <p:sp>
        <p:nvSpPr>
          <p:cNvPr id="6" name="TekstSylinder 5">
            <a:extLst>
              <a:ext uri="{FF2B5EF4-FFF2-40B4-BE49-F238E27FC236}">
                <a16:creationId xmlns:a16="http://schemas.microsoft.com/office/drawing/2014/main" id="{2F15327C-3E45-B39C-896B-1472FF959FE0}"/>
              </a:ext>
            </a:extLst>
          </p:cNvPr>
          <p:cNvSpPr txBox="1"/>
          <p:nvPr/>
        </p:nvSpPr>
        <p:spPr>
          <a:xfrm>
            <a:off x="2772001" y="3134886"/>
            <a:ext cx="6116320" cy="276999"/>
          </a:xfrm>
          <a:prstGeom prst="rect">
            <a:avLst/>
          </a:prstGeom>
          <a:noFill/>
        </p:spPr>
        <p:txBody>
          <a:bodyPr wrap="square">
            <a:spAutoFit/>
          </a:bodyPr>
          <a:lstStyle/>
          <a:p>
            <a:endParaRPr lang="nb-NO" sz="1200">
              <a:latin typeface="Myriad Pro" panose="020B0503030403020204" pitchFamily="34" charset="0"/>
            </a:endParaRPr>
          </a:p>
        </p:txBody>
      </p:sp>
      <p:grpSp>
        <p:nvGrpSpPr>
          <p:cNvPr id="23" name="Gruppe 22">
            <a:extLst>
              <a:ext uri="{FF2B5EF4-FFF2-40B4-BE49-F238E27FC236}">
                <a16:creationId xmlns:a16="http://schemas.microsoft.com/office/drawing/2014/main" id="{07413EC6-5B45-45E5-F5DC-BC6A01366813}"/>
              </a:ext>
            </a:extLst>
          </p:cNvPr>
          <p:cNvGrpSpPr/>
          <p:nvPr/>
        </p:nvGrpSpPr>
        <p:grpSpPr>
          <a:xfrm>
            <a:off x="940545" y="4477099"/>
            <a:ext cx="10539508" cy="2359560"/>
            <a:chOff x="467593" y="4242550"/>
            <a:chExt cx="11271579" cy="2522177"/>
          </a:xfrm>
        </p:grpSpPr>
        <p:pic>
          <p:nvPicPr>
            <p:cNvPr id="9" name="Bilde 8" descr="Et bilde som inneholder tegning, illustrasjon, design&#10;&#10;Automatisk generert beskrivelse">
              <a:extLst>
                <a:ext uri="{FF2B5EF4-FFF2-40B4-BE49-F238E27FC236}">
                  <a16:creationId xmlns:a16="http://schemas.microsoft.com/office/drawing/2014/main" id="{E321C63B-F2B6-95C2-6A1A-4CCAF65C6C6F}"/>
                </a:ext>
              </a:extLst>
            </p:cNvPr>
            <p:cNvPicPr>
              <a:picLocks noChangeAspect="1"/>
            </p:cNvPicPr>
            <p:nvPr/>
          </p:nvPicPr>
          <p:blipFill>
            <a:blip r:embed="rId3"/>
            <a:stretch>
              <a:fillRect/>
            </a:stretch>
          </p:blipFill>
          <p:spPr>
            <a:xfrm>
              <a:off x="5526776" y="4778436"/>
              <a:ext cx="1700399" cy="1928130"/>
            </a:xfrm>
            <a:prstGeom prst="rect">
              <a:avLst/>
            </a:prstGeom>
          </p:spPr>
        </p:pic>
        <p:grpSp>
          <p:nvGrpSpPr>
            <p:cNvPr id="15" name="Gruppe 14">
              <a:extLst>
                <a:ext uri="{FF2B5EF4-FFF2-40B4-BE49-F238E27FC236}">
                  <a16:creationId xmlns:a16="http://schemas.microsoft.com/office/drawing/2014/main" id="{E2CC8408-C609-838D-1138-B46B563B2D63}"/>
                </a:ext>
              </a:extLst>
            </p:cNvPr>
            <p:cNvGrpSpPr/>
            <p:nvPr/>
          </p:nvGrpSpPr>
          <p:grpSpPr>
            <a:xfrm>
              <a:off x="467593" y="4339427"/>
              <a:ext cx="3463824" cy="2425300"/>
              <a:chOff x="586844" y="4339427"/>
              <a:chExt cx="3463824" cy="2425300"/>
            </a:xfrm>
          </p:grpSpPr>
          <p:pic>
            <p:nvPicPr>
              <p:cNvPr id="13" name="Bilde 12" descr="Et bilde som inneholder design, illustrasjon&#10;&#10;Automatisk generert beskrivelse med middels konfidens">
                <a:extLst>
                  <a:ext uri="{FF2B5EF4-FFF2-40B4-BE49-F238E27FC236}">
                    <a16:creationId xmlns:a16="http://schemas.microsoft.com/office/drawing/2014/main" id="{F0AE40D0-D89C-71EB-B104-1EFCEFEE0F13}"/>
                  </a:ext>
                </a:extLst>
              </p:cNvPr>
              <p:cNvPicPr>
                <a:picLocks noChangeAspect="1"/>
              </p:cNvPicPr>
              <p:nvPr/>
            </p:nvPicPr>
            <p:blipFill>
              <a:blip r:embed="rId4"/>
              <a:stretch>
                <a:fillRect/>
              </a:stretch>
            </p:blipFill>
            <p:spPr>
              <a:xfrm>
                <a:off x="586844" y="4339427"/>
                <a:ext cx="3137315" cy="2425300"/>
              </a:xfrm>
              <a:prstGeom prst="rect">
                <a:avLst/>
              </a:prstGeom>
            </p:spPr>
          </p:pic>
          <p:sp>
            <p:nvSpPr>
              <p:cNvPr id="14" name="TekstSylinder 13">
                <a:extLst>
                  <a:ext uri="{FF2B5EF4-FFF2-40B4-BE49-F238E27FC236}">
                    <a16:creationId xmlns:a16="http://schemas.microsoft.com/office/drawing/2014/main" id="{319C5D41-BAA4-63C2-2CF9-89B4F667E626}"/>
                  </a:ext>
                </a:extLst>
              </p:cNvPr>
              <p:cNvSpPr txBox="1"/>
              <p:nvPr/>
            </p:nvSpPr>
            <p:spPr>
              <a:xfrm>
                <a:off x="2717975" y="6098101"/>
                <a:ext cx="1332693" cy="296089"/>
              </a:xfrm>
              <a:prstGeom prst="rect">
                <a:avLst/>
              </a:prstGeom>
              <a:solidFill>
                <a:srgbClr val="EAEAEA"/>
              </a:solidFill>
            </p:spPr>
            <p:txBody>
              <a:bodyPr wrap="square" rtlCol="0">
                <a:spAutoFit/>
              </a:bodyPr>
              <a:lstStyle/>
              <a:p>
                <a:pPr algn="ctr"/>
                <a:r>
                  <a:rPr lang="nb-NO" sz="1200">
                    <a:solidFill>
                      <a:srgbClr val="92D050"/>
                    </a:solidFill>
                    <a:latin typeface="Myriad Pro" panose="020B0503030403020204" pitchFamily="34" charset="0"/>
                  </a:rPr>
                  <a:t>Biogass</a:t>
                </a:r>
              </a:p>
            </p:txBody>
          </p:sp>
        </p:grpSp>
        <p:pic>
          <p:nvPicPr>
            <p:cNvPr id="17" name="Bilde 16" descr="Et bilde som inneholder tegning, clip art, klær, tegnefilm&#10;&#10;Automatisk generert beskrivelse">
              <a:extLst>
                <a:ext uri="{FF2B5EF4-FFF2-40B4-BE49-F238E27FC236}">
                  <a16:creationId xmlns:a16="http://schemas.microsoft.com/office/drawing/2014/main" id="{B57269DE-78BC-8D47-3B54-90A4F5674515}"/>
                </a:ext>
              </a:extLst>
            </p:cNvPr>
            <p:cNvPicPr>
              <a:picLocks noChangeAspect="1"/>
            </p:cNvPicPr>
            <p:nvPr/>
          </p:nvPicPr>
          <p:blipFill>
            <a:blip r:embed="rId5"/>
            <a:stretch>
              <a:fillRect/>
            </a:stretch>
          </p:blipFill>
          <p:spPr>
            <a:xfrm>
              <a:off x="8927230" y="4242550"/>
              <a:ext cx="2811942" cy="2515126"/>
            </a:xfrm>
            <a:prstGeom prst="rect">
              <a:avLst/>
            </a:prstGeom>
          </p:spPr>
        </p:pic>
        <p:sp>
          <p:nvSpPr>
            <p:cNvPr id="20" name="Pil høyre 19">
              <a:extLst>
                <a:ext uri="{FF2B5EF4-FFF2-40B4-BE49-F238E27FC236}">
                  <a16:creationId xmlns:a16="http://schemas.microsoft.com/office/drawing/2014/main" id="{0252652D-EEE4-1DBE-7B18-A31BA2B0D778}"/>
                </a:ext>
              </a:extLst>
            </p:cNvPr>
            <p:cNvSpPr/>
            <p:nvPr/>
          </p:nvSpPr>
          <p:spPr>
            <a:xfrm>
              <a:off x="4313818" y="5742501"/>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latin typeface="Myriad Pro" panose="020B0503030403020204" pitchFamily="34" charset="0"/>
              </a:endParaRPr>
            </a:p>
          </p:txBody>
        </p:sp>
        <p:sp>
          <p:nvSpPr>
            <p:cNvPr id="22" name="Pil høyre 21">
              <a:extLst>
                <a:ext uri="{FF2B5EF4-FFF2-40B4-BE49-F238E27FC236}">
                  <a16:creationId xmlns:a16="http://schemas.microsoft.com/office/drawing/2014/main" id="{C6BF6F82-A535-23C8-A979-6D11A764C307}"/>
                </a:ext>
              </a:extLst>
            </p:cNvPr>
            <p:cNvSpPr/>
            <p:nvPr/>
          </p:nvSpPr>
          <p:spPr>
            <a:xfrm>
              <a:off x="7553687" y="5798870"/>
              <a:ext cx="741680" cy="355600"/>
            </a:xfrm>
            <a:prstGeom prst="rightArrow">
              <a:avLst>
                <a:gd name="adj1" fmla="val 31633"/>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grpSp>
    </p:spTree>
    <p:extLst>
      <p:ext uri="{BB962C8B-B14F-4D97-AF65-F5344CB8AC3E}">
        <p14:creationId xmlns:p14="http://schemas.microsoft.com/office/powerpoint/2010/main" val="189308615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06878B"/>
          </a:solidFill>
          <a:ln>
            <a:noFill/>
          </a:ln>
        </p:spPr>
        <p:txBody>
          <a:bodyPr lIns="91440" tIns="45720" rIns="91440" bIns="45720" rtlCol="0" anchor="ctr"/>
          <a:lstStyle/>
          <a:p>
            <a:endParaRPr lang="nb-NO" sz="2133">
              <a:solidFill>
                <a:srgbClr val="009499"/>
              </a:solidFill>
              <a:latin typeface="Myriad Pro" panose="020B0503030403020204" pitchFamily="34" charset="0"/>
            </a:endParaRPr>
          </a:p>
          <a:p>
            <a:pPr marL="285750" indent="-285750">
              <a:buFont typeface="Arial,Sans-Serif" panose="020B0604020202020204" pitchFamily="34" charset="0"/>
              <a:buChar char="•"/>
            </a:pPr>
            <a:r>
              <a:rPr lang="nb-NO" sz="1900" err="1">
                <a:solidFill>
                  <a:srgbClr val="009499"/>
                </a:solidFill>
                <a:ea typeface="+mn-lt"/>
                <a:cs typeface="+mn-lt"/>
              </a:rPr>
              <a:t>Abhängigkeit</a:t>
            </a:r>
            <a:r>
              <a:rPr lang="nb-NO" sz="1900">
                <a:solidFill>
                  <a:srgbClr val="009499"/>
                </a:solidFill>
                <a:ea typeface="+mn-lt"/>
                <a:cs typeface="+mn-lt"/>
              </a:rPr>
              <a:t> von </a:t>
            </a:r>
            <a:r>
              <a:rPr lang="nb-NO" sz="1900" err="1">
                <a:solidFill>
                  <a:srgbClr val="009499"/>
                </a:solidFill>
                <a:ea typeface="+mn-lt"/>
                <a:cs typeface="+mn-lt"/>
              </a:rPr>
              <a:t>ausreichendem</a:t>
            </a:r>
            <a:r>
              <a:rPr lang="nb-NO" sz="1900">
                <a:solidFill>
                  <a:srgbClr val="009499"/>
                </a:solidFill>
                <a:ea typeface="+mn-lt"/>
                <a:cs typeface="+mn-lt"/>
              </a:rPr>
              <a:t> </a:t>
            </a:r>
            <a:r>
              <a:rPr lang="nb-NO" sz="1900" err="1">
                <a:solidFill>
                  <a:srgbClr val="009499"/>
                </a:solidFill>
                <a:ea typeface="+mn-lt"/>
                <a:cs typeface="+mn-lt"/>
              </a:rPr>
              <a:t>Zugang</a:t>
            </a:r>
            <a:r>
              <a:rPr lang="nb-NO" sz="1900">
                <a:solidFill>
                  <a:srgbClr val="009499"/>
                </a:solidFill>
                <a:ea typeface="+mn-lt"/>
                <a:cs typeface="+mn-lt"/>
              </a:rPr>
              <a:t> </a:t>
            </a:r>
            <a:r>
              <a:rPr lang="nb-NO" sz="1900" err="1">
                <a:solidFill>
                  <a:srgbClr val="009499"/>
                </a:solidFill>
                <a:ea typeface="+mn-lt"/>
                <a:cs typeface="+mn-lt"/>
              </a:rPr>
              <a:t>zu</a:t>
            </a:r>
            <a:r>
              <a:rPr lang="nb-NO" sz="1900">
                <a:solidFill>
                  <a:srgbClr val="009499"/>
                </a:solidFill>
                <a:ea typeface="+mn-lt"/>
                <a:cs typeface="+mn-lt"/>
              </a:rPr>
              <a:t> </a:t>
            </a:r>
            <a:r>
              <a:rPr lang="nb-NO" sz="1900" err="1">
                <a:solidFill>
                  <a:srgbClr val="009499"/>
                </a:solidFill>
                <a:ea typeface="+mn-lt"/>
                <a:cs typeface="+mn-lt"/>
              </a:rPr>
              <a:t>Rohstoffen</a:t>
            </a:r>
            <a:endParaRPr lang="nb-NO" sz="1900" err="1">
              <a:solidFill>
                <a:srgbClr val="000000"/>
              </a:solidFill>
              <a:ea typeface="+mn-lt"/>
              <a:cs typeface="+mn-lt"/>
            </a:endParaRPr>
          </a:p>
          <a:p>
            <a:pPr marL="304800" indent="-304800">
              <a:lnSpc>
                <a:spcPct val="150000"/>
              </a:lnSpc>
              <a:buFont typeface="Arial" panose="020B0604020202020204" pitchFamily="34" charset="0"/>
              <a:buChar char="•"/>
            </a:pPr>
            <a:r>
              <a:rPr lang="nb-NO" sz="1900" err="1">
                <a:solidFill>
                  <a:srgbClr val="009499"/>
                </a:solidFill>
                <a:ea typeface="+mn-lt"/>
                <a:cs typeface="+mn-lt"/>
              </a:rPr>
              <a:t>Potenzielle</a:t>
            </a:r>
            <a:r>
              <a:rPr lang="nb-NO" sz="1900">
                <a:solidFill>
                  <a:srgbClr val="009499"/>
                </a:solidFill>
                <a:ea typeface="+mn-lt"/>
                <a:cs typeface="+mn-lt"/>
              </a:rPr>
              <a:t> </a:t>
            </a:r>
            <a:r>
              <a:rPr lang="nb-NO" sz="1900" err="1">
                <a:solidFill>
                  <a:srgbClr val="009499"/>
                </a:solidFill>
                <a:ea typeface="+mn-lt"/>
                <a:cs typeface="+mn-lt"/>
              </a:rPr>
              <a:t>Geruchsprobleme</a:t>
            </a:r>
            <a:endParaRPr lang="nb-NO" sz="1900">
              <a:solidFill>
                <a:srgbClr val="009499"/>
              </a:solidFill>
              <a:ea typeface="+mn-lt"/>
              <a:cs typeface="+mn-lt"/>
            </a:endParaRPr>
          </a:p>
          <a:p>
            <a:pPr marL="304800" indent="-304800">
              <a:lnSpc>
                <a:spcPct val="150000"/>
              </a:lnSpc>
              <a:buFont typeface="Arial" panose="020B0604020202020204" pitchFamily="34" charset="0"/>
              <a:buChar char="•"/>
            </a:pPr>
            <a:r>
              <a:rPr lang="nb-NO" sz="1900" err="1">
                <a:solidFill>
                  <a:srgbClr val="009499"/>
                </a:solidFill>
                <a:ea typeface="+mn-lt"/>
                <a:cs typeface="+mn-lt"/>
              </a:rPr>
              <a:t>Klimatische</a:t>
            </a:r>
            <a:r>
              <a:rPr lang="nb-NO" sz="1900">
                <a:solidFill>
                  <a:srgbClr val="009499"/>
                </a:solidFill>
                <a:ea typeface="+mn-lt"/>
                <a:cs typeface="+mn-lt"/>
              </a:rPr>
              <a:t> </a:t>
            </a:r>
            <a:r>
              <a:rPr lang="nb-NO" sz="1900" err="1">
                <a:solidFill>
                  <a:srgbClr val="009499"/>
                </a:solidFill>
                <a:ea typeface="+mn-lt"/>
                <a:cs typeface="+mn-lt"/>
              </a:rPr>
              <a:t>Bedingungen</a:t>
            </a:r>
            <a:endParaRPr lang="nb-NO" sz="1900">
              <a:solidFill>
                <a:srgbClr val="009499"/>
              </a:solidFill>
              <a:ea typeface="+mn-lt"/>
              <a:cs typeface="+mn-lt"/>
            </a:endParaRPr>
          </a:p>
          <a:p>
            <a:pPr marL="304800" indent="-304800">
              <a:lnSpc>
                <a:spcPct val="150000"/>
              </a:lnSpc>
              <a:buFont typeface="Arial" panose="020B0604020202020204" pitchFamily="34" charset="0"/>
              <a:buChar char="•"/>
            </a:pPr>
            <a:r>
              <a:rPr lang="nb-NO" sz="1900">
                <a:solidFill>
                  <a:srgbClr val="009499"/>
                </a:solidFill>
                <a:ea typeface="+mn-lt"/>
                <a:cs typeface="+mn-lt"/>
              </a:rPr>
              <a:t>Hohe Kosten </a:t>
            </a:r>
            <a:r>
              <a:rPr lang="nb-NO" sz="1900" err="1">
                <a:solidFill>
                  <a:srgbClr val="009499"/>
                </a:solidFill>
                <a:ea typeface="+mn-lt"/>
                <a:cs typeface="+mn-lt"/>
              </a:rPr>
              <a:t>für</a:t>
            </a:r>
            <a:r>
              <a:rPr lang="nb-NO" sz="1900">
                <a:solidFill>
                  <a:srgbClr val="009499"/>
                </a:solidFill>
                <a:ea typeface="+mn-lt"/>
                <a:cs typeface="+mn-lt"/>
              </a:rPr>
              <a:t> </a:t>
            </a:r>
            <a:r>
              <a:rPr lang="nb-NO" sz="1900" err="1">
                <a:solidFill>
                  <a:srgbClr val="009499"/>
                </a:solidFill>
                <a:ea typeface="+mn-lt"/>
                <a:cs typeface="+mn-lt"/>
              </a:rPr>
              <a:t>Investitionen</a:t>
            </a:r>
            <a:r>
              <a:rPr lang="nb-NO" sz="1900">
                <a:solidFill>
                  <a:srgbClr val="009499"/>
                </a:solidFill>
                <a:ea typeface="+mn-lt"/>
                <a:cs typeface="+mn-lt"/>
              </a:rPr>
              <a:t> in die Infrastruktur</a:t>
            </a:r>
            <a:endParaRPr lang="nb-NO">
              <a:ea typeface="Calibri"/>
              <a:cs typeface="Calibri"/>
            </a:endParaRPr>
          </a:p>
          <a:p>
            <a:endParaRPr lang="nb-NO" sz="120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088202" y="378050"/>
            <a:ext cx="4512284" cy="4201229"/>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lIns="91440" tIns="45720" rIns="91440" bIns="45720" rtlCol="0" anchor="ctr"/>
            <a:lstStyle/>
            <a:p>
              <a:pPr marL="237490" lvl="1">
                <a:lnSpc>
                  <a:spcPts val="3520"/>
                </a:lnSpc>
              </a:pPr>
              <a:endParaRPr lang="nb-NO" sz="1600">
                <a:solidFill>
                  <a:srgbClr val="248587"/>
                </a:solidFill>
                <a:latin typeface="Myriad Pro" panose="020B0503030403020204" pitchFamily="34" charset="0"/>
              </a:endParaRPr>
            </a:p>
            <a:p>
              <a:pPr marL="466090" lvl="1" indent="-228600">
                <a:lnSpc>
                  <a:spcPct val="150000"/>
                </a:lnSpc>
                <a:buFont typeface="Arial" panose="020B0604020202020204" pitchFamily="34" charset="0"/>
                <a:buChar char="•"/>
              </a:pPr>
              <a:endParaRPr lang="nb-NO" sz="1867">
                <a:solidFill>
                  <a:srgbClr val="4A7C28"/>
                </a:solidFill>
                <a:latin typeface="Myriad Pro" panose="020B0503030403020204" pitchFamily="34" charset="0"/>
              </a:endParaRPr>
            </a:p>
            <a:p>
              <a:pPr marL="466090" lvl="1" indent="-228600">
                <a:lnSpc>
                  <a:spcPct val="150000"/>
                </a:lnSpc>
                <a:buFont typeface="Arial" panose="020B0604020202020204" pitchFamily="34" charset="0"/>
                <a:buChar char="•"/>
              </a:pPr>
              <a:r>
                <a:rPr lang="en-US" err="1">
                  <a:solidFill>
                    <a:srgbClr val="4A7C28"/>
                  </a:solidFill>
                  <a:latin typeface="Myriad Pro"/>
                  <a:ea typeface="+mn-lt"/>
                  <a:cs typeface="+mn-lt"/>
                </a:rPr>
                <a:t>Effiziente</a:t>
              </a:r>
              <a:r>
                <a:rPr lang="en-US">
                  <a:solidFill>
                    <a:srgbClr val="4A7C28"/>
                  </a:solidFill>
                  <a:latin typeface="Myriad Pro"/>
                  <a:ea typeface="+mn-lt"/>
                  <a:cs typeface="+mn-lt"/>
                </a:rPr>
                <a:t> </a:t>
              </a:r>
              <a:r>
                <a:rPr lang="en-US" err="1">
                  <a:solidFill>
                    <a:srgbClr val="4A7C28"/>
                  </a:solidFill>
                  <a:latin typeface="Myriad Pro"/>
                  <a:ea typeface="+mn-lt"/>
                  <a:cs typeface="+mn-lt"/>
                </a:rPr>
                <a:t>Nutzung</a:t>
              </a:r>
              <a:r>
                <a:rPr lang="en-US">
                  <a:solidFill>
                    <a:srgbClr val="4A7C28"/>
                  </a:solidFill>
                  <a:latin typeface="Myriad Pro"/>
                  <a:ea typeface="+mn-lt"/>
                  <a:cs typeface="+mn-lt"/>
                </a:rPr>
                <a:t> </a:t>
              </a:r>
              <a:r>
                <a:rPr lang="en-US" err="1">
                  <a:solidFill>
                    <a:srgbClr val="4A7C28"/>
                  </a:solidFill>
                  <a:latin typeface="Myriad Pro"/>
                  <a:ea typeface="+mn-lt"/>
                  <a:cs typeface="+mn-lt"/>
                </a:rPr>
                <a:t>organischer</a:t>
              </a:r>
              <a:r>
                <a:rPr lang="en-US">
                  <a:solidFill>
                    <a:srgbClr val="4A7C28"/>
                  </a:solidFill>
                  <a:latin typeface="Myriad Pro"/>
                  <a:ea typeface="+mn-lt"/>
                  <a:cs typeface="+mn-lt"/>
                </a:rPr>
                <a:t> </a:t>
              </a:r>
              <a:r>
                <a:rPr lang="en-US" err="1">
                  <a:solidFill>
                    <a:srgbClr val="4A7C28"/>
                  </a:solidFill>
                  <a:latin typeface="Myriad Pro"/>
                  <a:ea typeface="+mn-lt"/>
                  <a:cs typeface="+mn-lt"/>
                </a:rPr>
                <a:t>Abfälle</a:t>
              </a:r>
              <a:r>
                <a:rPr lang="en-US">
                  <a:solidFill>
                    <a:srgbClr val="4A7C28"/>
                  </a:solidFill>
                  <a:latin typeface="Myriad Pro"/>
                  <a:ea typeface="+mn-lt"/>
                  <a:cs typeface="+mn-lt"/>
                </a:rPr>
                <a:t> </a:t>
              </a:r>
              <a:endParaRPr lang="en-US">
                <a:solidFill>
                  <a:srgbClr val="4A7C28"/>
                </a:solidFill>
                <a:ea typeface="+mn-lt"/>
                <a:cs typeface="+mn-lt"/>
              </a:endParaRPr>
            </a:p>
            <a:p>
              <a:pPr marL="466090" lvl="1" indent="-228600">
                <a:lnSpc>
                  <a:spcPct val="150000"/>
                </a:lnSpc>
                <a:buFont typeface="Arial" panose="020B0604020202020204" pitchFamily="34" charset="0"/>
                <a:buChar char="•"/>
              </a:pPr>
              <a:r>
                <a:rPr lang="en-US" err="1">
                  <a:solidFill>
                    <a:srgbClr val="4A7C28"/>
                  </a:solidFill>
                  <a:ea typeface="+mn-lt"/>
                  <a:cs typeface="+mn-lt"/>
                </a:rPr>
                <a:t>Schaffung</a:t>
              </a:r>
              <a:r>
                <a:rPr lang="en-US">
                  <a:solidFill>
                    <a:srgbClr val="4A7C28"/>
                  </a:solidFill>
                  <a:ea typeface="+mn-lt"/>
                  <a:cs typeface="+mn-lt"/>
                </a:rPr>
                <a:t> </a:t>
              </a:r>
              <a:r>
                <a:rPr lang="en-US" err="1">
                  <a:solidFill>
                    <a:srgbClr val="4A7C28"/>
                  </a:solidFill>
                  <a:ea typeface="+mn-lt"/>
                  <a:cs typeface="+mn-lt"/>
                </a:rPr>
                <a:t>neuer</a:t>
              </a:r>
              <a:r>
                <a:rPr lang="en-US">
                  <a:solidFill>
                    <a:srgbClr val="4A7C28"/>
                  </a:solidFill>
                  <a:ea typeface="+mn-lt"/>
                  <a:cs typeface="+mn-lt"/>
                </a:rPr>
                <a:t> </a:t>
              </a:r>
              <a:r>
                <a:rPr lang="en-US" err="1">
                  <a:solidFill>
                    <a:srgbClr val="4A7C28"/>
                  </a:solidFill>
                  <a:ea typeface="+mn-lt"/>
                  <a:cs typeface="+mn-lt"/>
                </a:rPr>
                <a:t>Arbeitsplätze</a:t>
              </a:r>
              <a:r>
                <a:rPr lang="en-US">
                  <a:solidFill>
                    <a:srgbClr val="4A7C28"/>
                  </a:solidFill>
                  <a:ea typeface="+mn-lt"/>
                  <a:cs typeface="+mn-lt"/>
                </a:rPr>
                <a:t> und </a:t>
              </a:r>
              <a:r>
                <a:rPr lang="en-US" err="1">
                  <a:solidFill>
                    <a:srgbClr val="4A7C28"/>
                  </a:solidFill>
                  <a:ea typeface="+mn-lt"/>
                  <a:cs typeface="+mn-lt"/>
                </a:rPr>
                <a:t>Wertschöpfung</a:t>
              </a:r>
              <a:endParaRPr lang="en-US">
                <a:solidFill>
                  <a:srgbClr val="4A7C28"/>
                </a:solidFill>
                <a:ea typeface="+mn-lt"/>
                <a:cs typeface="+mn-lt"/>
              </a:endParaRPr>
            </a:p>
            <a:p>
              <a:pPr marL="466090" lvl="1" indent="-228600">
                <a:lnSpc>
                  <a:spcPct val="150000"/>
                </a:lnSpc>
                <a:buFont typeface="Arial" panose="020B0604020202020204" pitchFamily="34" charset="0"/>
                <a:buChar char="•"/>
              </a:pPr>
              <a:r>
                <a:rPr lang="en-US" err="1">
                  <a:solidFill>
                    <a:srgbClr val="4A7C28"/>
                  </a:solidFill>
                  <a:ea typeface="+mn-lt"/>
                  <a:cs typeface="+mn-lt"/>
                </a:rPr>
                <a:t>Erneuerbare</a:t>
              </a:r>
              <a:r>
                <a:rPr lang="en-US">
                  <a:solidFill>
                    <a:srgbClr val="4A7C28"/>
                  </a:solidFill>
                  <a:ea typeface="+mn-lt"/>
                  <a:cs typeface="+mn-lt"/>
                </a:rPr>
                <a:t> </a:t>
              </a:r>
              <a:r>
                <a:rPr lang="en-US" err="1">
                  <a:solidFill>
                    <a:srgbClr val="4A7C28"/>
                  </a:solidFill>
                  <a:ea typeface="+mn-lt"/>
                  <a:cs typeface="+mn-lt"/>
                </a:rPr>
                <a:t>Ressource</a:t>
              </a:r>
              <a:r>
                <a:rPr lang="en-US">
                  <a:solidFill>
                    <a:srgbClr val="4A7C28"/>
                  </a:solidFill>
                  <a:ea typeface="+mn-lt"/>
                  <a:cs typeface="+mn-lt"/>
                </a:rPr>
                <a:t>, die </a:t>
              </a:r>
              <a:r>
                <a:rPr lang="en-US" err="1">
                  <a:solidFill>
                    <a:srgbClr val="4A7C28"/>
                  </a:solidFill>
                  <a:ea typeface="+mn-lt"/>
                  <a:cs typeface="+mn-lt"/>
                </a:rPr>
                <a:t>die</a:t>
              </a:r>
              <a:r>
                <a:rPr lang="en-US">
                  <a:solidFill>
                    <a:srgbClr val="4A7C28"/>
                  </a:solidFill>
                  <a:ea typeface="+mn-lt"/>
                  <a:cs typeface="+mn-lt"/>
                </a:rPr>
                <a:t> </a:t>
              </a:r>
              <a:r>
                <a:rPr lang="en-US" err="1">
                  <a:solidFill>
                    <a:srgbClr val="4A7C28"/>
                  </a:solidFill>
                  <a:ea typeface="+mn-lt"/>
                  <a:cs typeface="+mn-lt"/>
                </a:rPr>
                <a:t>Abhängigkeit</a:t>
              </a:r>
              <a:r>
                <a:rPr lang="en-US">
                  <a:solidFill>
                    <a:srgbClr val="4A7C28"/>
                  </a:solidFill>
                  <a:ea typeface="+mn-lt"/>
                  <a:cs typeface="+mn-lt"/>
                </a:rPr>
                <a:t> von </a:t>
              </a:r>
              <a:r>
                <a:rPr lang="en-US" err="1">
                  <a:solidFill>
                    <a:srgbClr val="4A7C28"/>
                  </a:solidFill>
                  <a:ea typeface="+mn-lt"/>
                  <a:cs typeface="+mn-lt"/>
                </a:rPr>
                <a:t>nicht-nachhaltigen</a:t>
              </a:r>
              <a:r>
                <a:rPr lang="en-US">
                  <a:solidFill>
                    <a:srgbClr val="4A7C28"/>
                  </a:solidFill>
                  <a:ea typeface="+mn-lt"/>
                  <a:cs typeface="+mn-lt"/>
                </a:rPr>
                <a:t> </a:t>
              </a:r>
              <a:r>
                <a:rPr lang="en-US" err="1">
                  <a:solidFill>
                    <a:srgbClr val="4A7C28"/>
                  </a:solidFill>
                  <a:ea typeface="+mn-lt"/>
                  <a:cs typeface="+mn-lt"/>
                </a:rPr>
                <a:t>Alternativen</a:t>
              </a:r>
              <a:r>
                <a:rPr lang="en-US">
                  <a:solidFill>
                    <a:srgbClr val="4A7C28"/>
                  </a:solidFill>
                  <a:ea typeface="+mn-lt"/>
                  <a:cs typeface="+mn-lt"/>
                </a:rPr>
                <a:t> </a:t>
              </a:r>
              <a:r>
                <a:rPr lang="en-US" err="1">
                  <a:solidFill>
                    <a:srgbClr val="4A7C28"/>
                  </a:solidFill>
                  <a:ea typeface="+mn-lt"/>
                  <a:cs typeface="+mn-lt"/>
                </a:rPr>
                <a:t>verringert</a:t>
              </a:r>
              <a:endParaRPr lang="nb-NO" err="1">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088965" y="1556846"/>
              <a:ext cx="5216711" cy="1112228"/>
            </a:xfrm>
            <a:prstGeom prst="rect">
              <a:avLst/>
            </a:prstGeom>
          </p:spPr>
          <p:txBody>
            <a:bodyPr wrap="square" lIns="0" tIns="0" rIns="0" bIns="0" rtlCol="0" anchor="t">
              <a:spAutoFit/>
            </a:bodyPr>
            <a:lstStyle/>
            <a:p>
              <a:pPr lvl="2">
                <a:lnSpc>
                  <a:spcPts val="6250"/>
                </a:lnSpc>
              </a:pPr>
              <a:r>
                <a:rPr lang="nb-NO" sz="4667">
                  <a:solidFill>
                    <a:srgbClr val="497C28"/>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3070586" cy="741485"/>
          </a:xfrm>
          <a:prstGeom prst="rect">
            <a:avLst/>
          </a:prstGeom>
        </p:spPr>
        <p:txBody>
          <a:bodyPr wrap="square" lIns="0" tIns="0" rIns="0" bIns="0" rtlCol="0" anchor="t">
            <a:spAutoFit/>
          </a:bodyPr>
          <a:lstStyle/>
          <a:p>
            <a:pPr>
              <a:lnSpc>
                <a:spcPts val="6250"/>
              </a:lnSpc>
            </a:pPr>
            <a:r>
              <a:rPr lang="nb-NO" sz="4667">
                <a:solidFill>
                  <a:srgbClr val="009498"/>
                </a:solidFill>
                <a:latin typeface="Myriad Pro" panose="020B0503030403020204" pitchFamily="34" charset="0"/>
              </a:rPr>
              <a:t>Cons </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2157657" y="5828391"/>
            <a:ext cx="711200" cy="736599"/>
          </a:xfrm>
          <a:prstGeom prst="ellipse">
            <a:avLst/>
          </a:prstGeom>
          <a:solidFill>
            <a:srgbClr val="90D581"/>
          </a:solidFill>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11148609" y="1714500"/>
            <a:ext cx="858131" cy="2057400"/>
          </a:xfrm>
          <a:prstGeom prst="rect">
            <a:avLst/>
          </a:prstGeom>
          <a:solidFill>
            <a:srgbClr val="007075"/>
          </a:solid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246645" y="1714500"/>
            <a:ext cx="841557" cy="2057400"/>
          </a:xfrm>
          <a:prstGeom prst="rect">
            <a:avLst/>
          </a:prstGeom>
        </p:spPr>
      </p:pic>
      <p:pic>
        <p:nvPicPr>
          <p:cNvPr id="17" name="Bilde 16" descr="Et bilde som inneholder Grafikk, kreativitet&#10;&#10;Automatisk generert beskrivelse">
            <a:extLst>
              <a:ext uri="{FF2B5EF4-FFF2-40B4-BE49-F238E27FC236}">
                <a16:creationId xmlns:a16="http://schemas.microsoft.com/office/drawing/2014/main" id="{B1E21A86-C348-7A17-C306-AE257B34337B}"/>
              </a:ext>
            </a:extLst>
          </p:cNvPr>
          <p:cNvPicPr>
            <a:picLocks noChangeAspect="1"/>
          </p:cNvPicPr>
          <p:nvPr/>
        </p:nvPicPr>
        <p:blipFill>
          <a:blip r:embed="rId4"/>
          <a:stretch>
            <a:fillRect/>
          </a:stretch>
        </p:blipFill>
        <p:spPr>
          <a:xfrm>
            <a:off x="4892857" y="3322270"/>
            <a:ext cx="2451100" cy="2476500"/>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3" name="AutoShape 3"/>
          <p:cNvSpPr/>
          <p:nvPr/>
        </p:nvSpPr>
        <p:spPr>
          <a:xfrm>
            <a:off x="22407" y="130399"/>
            <a:ext cx="12192000" cy="0"/>
          </a:xfrm>
          <a:prstGeom prst="line">
            <a:avLst/>
          </a:prstGeom>
          <a:ln w="85725" cap="flat">
            <a:solidFill>
              <a:srgbClr val="007074"/>
            </a:solidFill>
            <a:prstDash val="solid"/>
            <a:headEnd type="none" w="sm" len="sm"/>
            <a:tailEnd type="none" w="sm" len="sm"/>
          </a:ln>
        </p:spPr>
        <p:txBody>
          <a:bodyPr/>
          <a:lstStyle/>
          <a:p>
            <a:endParaRPr lang="nb-NO">
              <a:latin typeface="Myriad Pro" panose="020B0503030403020204" pitchFamily="34" charset="0"/>
            </a:endParaRPr>
          </a:p>
        </p:txBody>
      </p:sp>
      <p:sp>
        <p:nvSpPr>
          <p:cNvPr id="5" name="Avrundet rektangel 4">
            <a:extLst>
              <a:ext uri="{FF2B5EF4-FFF2-40B4-BE49-F238E27FC236}">
                <a16:creationId xmlns:a16="http://schemas.microsoft.com/office/drawing/2014/main" id="{4A0A6A3F-4A2F-A078-AEEB-A9DD478E5D56}"/>
              </a:ext>
            </a:extLst>
          </p:cNvPr>
          <p:cNvSpPr/>
          <p:nvPr/>
        </p:nvSpPr>
        <p:spPr>
          <a:xfrm>
            <a:off x="6636326" y="378050"/>
            <a:ext cx="4512283" cy="4201229"/>
          </a:xfrm>
          <a:prstGeom prst="roundRect">
            <a:avLst/>
          </a:prstGeom>
          <a:solidFill>
            <a:srgbClr val="EE6F7C"/>
          </a:solidFill>
          <a:ln>
            <a:noFill/>
          </a:ln>
        </p:spPr>
        <p:txBody>
          <a:bodyPr lIns="91440" tIns="45720" rIns="91440" bIns="45720" rtlCol="0" anchor="ctr"/>
          <a:lstStyle/>
          <a:p>
            <a:endParaRPr lang="nb-NO" sz="2133">
              <a:solidFill>
                <a:srgbClr val="009499"/>
              </a:solidFill>
              <a:latin typeface="Myriad Pro" panose="020B0503030403020204" pitchFamily="34" charset="0"/>
            </a:endParaRPr>
          </a:p>
          <a:p>
            <a:pPr marL="285750" indent="-285750">
              <a:buFont typeface="Arial,Sans-Serif" panose="020B0604020202020204" pitchFamily="34" charset="0"/>
              <a:buChar char="•"/>
            </a:pPr>
            <a:r>
              <a:rPr lang="nb-NO" sz="1900" err="1">
                <a:solidFill>
                  <a:srgbClr val="A53F3F"/>
                </a:solidFill>
                <a:ea typeface="+mn-lt"/>
                <a:cs typeface="+mn-lt"/>
              </a:rPr>
              <a:t>Abhängigkeit</a:t>
            </a:r>
            <a:r>
              <a:rPr lang="nb-NO" sz="1900">
                <a:solidFill>
                  <a:srgbClr val="A53F3F"/>
                </a:solidFill>
                <a:ea typeface="+mn-lt"/>
                <a:cs typeface="+mn-lt"/>
              </a:rPr>
              <a:t> von </a:t>
            </a:r>
            <a:r>
              <a:rPr lang="nb-NO" sz="1900" err="1">
                <a:solidFill>
                  <a:srgbClr val="A53F3F"/>
                </a:solidFill>
                <a:ea typeface="+mn-lt"/>
                <a:cs typeface="+mn-lt"/>
              </a:rPr>
              <a:t>ausreichendem</a:t>
            </a:r>
            <a:r>
              <a:rPr lang="nb-NO" sz="1900">
                <a:solidFill>
                  <a:srgbClr val="A53F3F"/>
                </a:solidFill>
                <a:ea typeface="+mn-lt"/>
                <a:cs typeface="+mn-lt"/>
              </a:rPr>
              <a:t> </a:t>
            </a:r>
            <a:r>
              <a:rPr lang="nb-NO" sz="1900" err="1">
                <a:solidFill>
                  <a:srgbClr val="A53F3F"/>
                </a:solidFill>
                <a:ea typeface="+mn-lt"/>
                <a:cs typeface="+mn-lt"/>
              </a:rPr>
              <a:t>Zugang</a:t>
            </a:r>
            <a:r>
              <a:rPr lang="nb-NO" sz="1900">
                <a:solidFill>
                  <a:srgbClr val="A53F3F"/>
                </a:solidFill>
                <a:ea typeface="+mn-lt"/>
                <a:cs typeface="+mn-lt"/>
              </a:rPr>
              <a:t> </a:t>
            </a:r>
            <a:r>
              <a:rPr lang="nb-NO" sz="1900" err="1">
                <a:solidFill>
                  <a:srgbClr val="A53F3F"/>
                </a:solidFill>
                <a:ea typeface="+mn-lt"/>
                <a:cs typeface="+mn-lt"/>
              </a:rPr>
              <a:t>zu</a:t>
            </a:r>
            <a:r>
              <a:rPr lang="nb-NO" sz="1900">
                <a:solidFill>
                  <a:srgbClr val="A53F3F"/>
                </a:solidFill>
                <a:ea typeface="+mn-lt"/>
                <a:cs typeface="+mn-lt"/>
              </a:rPr>
              <a:t> </a:t>
            </a:r>
            <a:r>
              <a:rPr lang="nb-NO" sz="1900" err="1">
                <a:solidFill>
                  <a:srgbClr val="A53F3F"/>
                </a:solidFill>
                <a:ea typeface="+mn-lt"/>
                <a:cs typeface="+mn-lt"/>
              </a:rPr>
              <a:t>Rohstoffen</a:t>
            </a:r>
          </a:p>
          <a:p>
            <a:pPr marL="304800" indent="-304800">
              <a:lnSpc>
                <a:spcPct val="150000"/>
              </a:lnSpc>
              <a:buFont typeface="Arial,Sans-Serif" panose="020B0604020202020204" pitchFamily="34" charset="0"/>
              <a:buChar char="•"/>
            </a:pPr>
            <a:r>
              <a:rPr lang="nb-NO" sz="1900" err="1">
                <a:solidFill>
                  <a:srgbClr val="A53F3F"/>
                </a:solidFill>
                <a:ea typeface="+mn-lt"/>
                <a:cs typeface="+mn-lt"/>
              </a:rPr>
              <a:t>Potenzielle</a:t>
            </a:r>
            <a:r>
              <a:rPr lang="nb-NO" sz="1900">
                <a:solidFill>
                  <a:srgbClr val="A53F3F"/>
                </a:solidFill>
                <a:ea typeface="+mn-lt"/>
                <a:cs typeface="+mn-lt"/>
              </a:rPr>
              <a:t> </a:t>
            </a:r>
            <a:r>
              <a:rPr lang="nb-NO" sz="1900" err="1">
                <a:solidFill>
                  <a:srgbClr val="A53F3F"/>
                </a:solidFill>
                <a:ea typeface="+mn-lt"/>
                <a:cs typeface="+mn-lt"/>
              </a:rPr>
              <a:t>Geruchsprobleme</a:t>
            </a:r>
          </a:p>
          <a:p>
            <a:pPr marL="304800" indent="-304800">
              <a:lnSpc>
                <a:spcPct val="150000"/>
              </a:lnSpc>
              <a:buFont typeface="Arial,Sans-Serif" panose="020B0604020202020204" pitchFamily="34" charset="0"/>
              <a:buChar char="•"/>
            </a:pPr>
            <a:r>
              <a:rPr lang="nb-NO" sz="1900" err="1">
                <a:solidFill>
                  <a:srgbClr val="A53F3F"/>
                </a:solidFill>
                <a:ea typeface="+mn-lt"/>
                <a:cs typeface="+mn-lt"/>
              </a:rPr>
              <a:t>Klimatische</a:t>
            </a:r>
            <a:r>
              <a:rPr lang="nb-NO" sz="1900">
                <a:solidFill>
                  <a:srgbClr val="A53F3F"/>
                </a:solidFill>
                <a:ea typeface="+mn-lt"/>
                <a:cs typeface="+mn-lt"/>
              </a:rPr>
              <a:t> </a:t>
            </a:r>
            <a:r>
              <a:rPr lang="nb-NO" sz="1900" err="1">
                <a:solidFill>
                  <a:srgbClr val="A53F3F"/>
                </a:solidFill>
                <a:ea typeface="+mn-lt"/>
                <a:cs typeface="+mn-lt"/>
              </a:rPr>
              <a:t>Bedingungen</a:t>
            </a:r>
          </a:p>
          <a:p>
            <a:pPr marL="304800" indent="-304800">
              <a:lnSpc>
                <a:spcPct val="150000"/>
              </a:lnSpc>
              <a:buFont typeface="Arial,Sans-Serif" panose="020B0604020202020204" pitchFamily="34" charset="0"/>
              <a:buChar char="•"/>
            </a:pPr>
            <a:r>
              <a:rPr lang="nb-NO" sz="1900">
                <a:solidFill>
                  <a:srgbClr val="A53F3F"/>
                </a:solidFill>
                <a:ea typeface="+mn-lt"/>
                <a:cs typeface="+mn-lt"/>
              </a:rPr>
              <a:t>Hohe Kosten </a:t>
            </a:r>
            <a:r>
              <a:rPr lang="nb-NO" sz="1900" err="1">
                <a:solidFill>
                  <a:srgbClr val="A53F3F"/>
                </a:solidFill>
                <a:ea typeface="+mn-lt"/>
                <a:cs typeface="+mn-lt"/>
              </a:rPr>
              <a:t>für</a:t>
            </a:r>
            <a:r>
              <a:rPr lang="nb-NO" sz="1900">
                <a:solidFill>
                  <a:srgbClr val="A53F3F"/>
                </a:solidFill>
                <a:ea typeface="+mn-lt"/>
                <a:cs typeface="+mn-lt"/>
              </a:rPr>
              <a:t> </a:t>
            </a:r>
            <a:r>
              <a:rPr lang="nb-NO" sz="1900" err="1">
                <a:solidFill>
                  <a:srgbClr val="A53F3F"/>
                </a:solidFill>
                <a:ea typeface="+mn-lt"/>
                <a:cs typeface="+mn-lt"/>
              </a:rPr>
              <a:t>Investitionen</a:t>
            </a:r>
            <a:r>
              <a:rPr lang="nb-NO" sz="1900">
                <a:solidFill>
                  <a:srgbClr val="A53F3F"/>
                </a:solidFill>
                <a:ea typeface="+mn-lt"/>
                <a:cs typeface="+mn-lt"/>
              </a:rPr>
              <a:t> in die Infrastruktur</a:t>
            </a:r>
            <a:endParaRPr lang="nb-NO"/>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088202" y="378050"/>
            <a:ext cx="4512284" cy="4201229"/>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8878B"/>
            </a:solidFill>
            <a:ln>
              <a:noFill/>
            </a:ln>
          </p:spPr>
          <p:txBody>
            <a:bodyPr lIns="91440" tIns="45720" rIns="91440" bIns="45720" rtlCol="0" anchor="ctr"/>
            <a:lstStyle/>
            <a:p>
              <a:pPr marL="237490" lvl="1">
                <a:lnSpc>
                  <a:spcPts val="3520"/>
                </a:lnSpc>
              </a:pPr>
              <a:endParaRPr lang="nb-NO" sz="1600">
                <a:solidFill>
                  <a:srgbClr val="248587"/>
                </a:solidFill>
                <a:latin typeface="Myriad Pro" panose="020B0503030403020204" pitchFamily="34" charset="0"/>
              </a:endParaRPr>
            </a:p>
            <a:p>
              <a:pPr marL="466090" lvl="1" indent="-228600">
                <a:lnSpc>
                  <a:spcPct val="150000"/>
                </a:lnSpc>
                <a:buFont typeface="Arial" panose="020B0604020202020204" pitchFamily="34" charset="0"/>
                <a:buChar char="•"/>
              </a:pPr>
              <a:endParaRPr lang="nb-NO" sz="1850">
                <a:solidFill>
                  <a:srgbClr val="007075"/>
                </a:solidFill>
                <a:latin typeface="Myriad Pro" panose="020B0503030403020204" pitchFamily="34" charset="0"/>
              </a:endParaRPr>
            </a:p>
            <a:p>
              <a:pPr marL="466090" lvl="1" indent="-228600">
                <a:lnSpc>
                  <a:spcPct val="150000"/>
                </a:lnSpc>
                <a:buFont typeface="Arial,Sans-Serif" panose="020B0604020202020204" pitchFamily="34" charset="0"/>
                <a:buChar char="•"/>
              </a:pPr>
              <a:endParaRPr lang="nb-NO" sz="1900">
                <a:solidFill>
                  <a:srgbClr val="007075"/>
                </a:solidFill>
                <a:latin typeface="Myriad Pro"/>
              </a:endParaRPr>
            </a:p>
            <a:p>
              <a:pPr marL="466090" lvl="1" indent="-228600">
                <a:lnSpc>
                  <a:spcPct val="150000"/>
                </a:lnSpc>
                <a:buFont typeface="Arial,Sans-Serif" panose="020B0604020202020204" pitchFamily="34" charset="0"/>
                <a:buChar char="•"/>
              </a:pPr>
              <a:r>
                <a:rPr lang="en-US" err="1">
                  <a:solidFill>
                    <a:srgbClr val="007075"/>
                  </a:solidFill>
                  <a:latin typeface="Myriad Pro"/>
                </a:rPr>
                <a:t>Effiziente</a:t>
              </a:r>
              <a:r>
                <a:rPr lang="en-US">
                  <a:solidFill>
                    <a:srgbClr val="007075"/>
                  </a:solidFill>
                  <a:latin typeface="Myriad Pro"/>
                </a:rPr>
                <a:t> </a:t>
              </a:r>
              <a:r>
                <a:rPr lang="en-US" err="1">
                  <a:solidFill>
                    <a:srgbClr val="007075"/>
                  </a:solidFill>
                  <a:latin typeface="Myriad Pro"/>
                </a:rPr>
                <a:t>Nutzung</a:t>
              </a:r>
              <a:r>
                <a:rPr lang="en-US">
                  <a:solidFill>
                    <a:srgbClr val="007075"/>
                  </a:solidFill>
                  <a:latin typeface="Myriad Pro"/>
                </a:rPr>
                <a:t> </a:t>
              </a:r>
              <a:r>
                <a:rPr lang="en-US" err="1">
                  <a:solidFill>
                    <a:srgbClr val="007075"/>
                  </a:solidFill>
                  <a:latin typeface="Myriad Pro"/>
                </a:rPr>
                <a:t>organischer</a:t>
              </a:r>
              <a:r>
                <a:rPr lang="en-US">
                  <a:solidFill>
                    <a:srgbClr val="007075"/>
                  </a:solidFill>
                  <a:latin typeface="Myriad Pro"/>
                </a:rPr>
                <a:t> </a:t>
              </a:r>
              <a:r>
                <a:rPr lang="en-US" err="1">
                  <a:solidFill>
                    <a:srgbClr val="007075"/>
                  </a:solidFill>
                  <a:latin typeface="Myriad Pro"/>
                </a:rPr>
                <a:t>Abfälle</a:t>
              </a:r>
              <a:r>
                <a:rPr lang="en-US">
                  <a:solidFill>
                    <a:srgbClr val="007075"/>
                  </a:solidFill>
                  <a:latin typeface="Myriad Pro"/>
                </a:rPr>
                <a:t> </a:t>
              </a:r>
              <a:endParaRPr lang="en-US">
                <a:solidFill>
                  <a:srgbClr val="007075"/>
                </a:solidFill>
                <a:latin typeface="Myriad Pro" panose="020B0503030403020204" pitchFamily="34" charset="0"/>
              </a:endParaRPr>
            </a:p>
            <a:p>
              <a:pPr marL="466090" lvl="1" indent="-228600">
                <a:lnSpc>
                  <a:spcPct val="150000"/>
                </a:lnSpc>
                <a:buFont typeface="Arial,Sans-Serif" panose="020B0604020202020204" pitchFamily="34" charset="0"/>
                <a:buChar char="•"/>
              </a:pPr>
              <a:r>
                <a:rPr lang="en-US" err="1">
                  <a:solidFill>
                    <a:srgbClr val="007075"/>
                  </a:solidFill>
                  <a:latin typeface="Calibri"/>
                  <a:ea typeface="Calibri"/>
                  <a:cs typeface="Calibri"/>
                </a:rPr>
                <a:t>Schaffung</a:t>
              </a:r>
              <a:r>
                <a:rPr lang="en-US">
                  <a:solidFill>
                    <a:srgbClr val="007075"/>
                  </a:solidFill>
                  <a:latin typeface="Calibri"/>
                  <a:ea typeface="Calibri"/>
                  <a:cs typeface="Calibri"/>
                </a:rPr>
                <a:t> </a:t>
              </a:r>
              <a:r>
                <a:rPr lang="en-US" err="1">
                  <a:solidFill>
                    <a:srgbClr val="007075"/>
                  </a:solidFill>
                  <a:latin typeface="Calibri"/>
                  <a:ea typeface="Calibri"/>
                  <a:cs typeface="Calibri"/>
                </a:rPr>
                <a:t>neuer</a:t>
              </a:r>
              <a:r>
                <a:rPr lang="en-US">
                  <a:solidFill>
                    <a:srgbClr val="007075"/>
                  </a:solidFill>
                  <a:latin typeface="Calibri"/>
                  <a:ea typeface="Calibri"/>
                  <a:cs typeface="Calibri"/>
                </a:rPr>
                <a:t> </a:t>
              </a:r>
              <a:r>
                <a:rPr lang="en-US" err="1">
                  <a:solidFill>
                    <a:srgbClr val="007075"/>
                  </a:solidFill>
                  <a:latin typeface="Calibri"/>
                  <a:ea typeface="Calibri"/>
                  <a:cs typeface="Calibri"/>
                </a:rPr>
                <a:t>Arbeitsplätze</a:t>
              </a:r>
              <a:r>
                <a:rPr lang="en-US">
                  <a:solidFill>
                    <a:srgbClr val="007075"/>
                  </a:solidFill>
                  <a:latin typeface="Calibri"/>
                  <a:ea typeface="Calibri"/>
                  <a:cs typeface="Calibri"/>
                </a:rPr>
                <a:t> und </a:t>
              </a:r>
              <a:r>
                <a:rPr lang="en-US" err="1">
                  <a:solidFill>
                    <a:srgbClr val="007075"/>
                  </a:solidFill>
                  <a:latin typeface="Calibri"/>
                  <a:ea typeface="Calibri"/>
                  <a:cs typeface="Calibri"/>
                </a:rPr>
                <a:t>Wertschöpfung</a:t>
              </a:r>
              <a:endParaRPr lang="en-US">
                <a:solidFill>
                  <a:srgbClr val="007075"/>
                </a:solidFill>
                <a:latin typeface="Calibri"/>
                <a:ea typeface="Calibri"/>
                <a:cs typeface="Calibri"/>
              </a:endParaRPr>
            </a:p>
            <a:p>
              <a:pPr marL="466090" lvl="1" indent="-228600">
                <a:lnSpc>
                  <a:spcPct val="150000"/>
                </a:lnSpc>
                <a:buFont typeface="Arial,Sans-Serif" panose="020B0604020202020204" pitchFamily="34" charset="0"/>
                <a:buChar char="•"/>
              </a:pPr>
              <a:r>
                <a:rPr lang="en-US" err="1">
                  <a:solidFill>
                    <a:srgbClr val="007075"/>
                  </a:solidFill>
                  <a:latin typeface="Calibri"/>
                  <a:ea typeface="Calibri"/>
                  <a:cs typeface="Calibri"/>
                </a:rPr>
                <a:t>Erneuerbare</a:t>
              </a:r>
              <a:r>
                <a:rPr lang="en-US">
                  <a:solidFill>
                    <a:srgbClr val="007075"/>
                  </a:solidFill>
                  <a:latin typeface="Calibri"/>
                  <a:ea typeface="Calibri"/>
                  <a:cs typeface="Calibri"/>
                </a:rPr>
                <a:t> </a:t>
              </a:r>
              <a:r>
                <a:rPr lang="en-US" err="1">
                  <a:solidFill>
                    <a:srgbClr val="007075"/>
                  </a:solidFill>
                  <a:latin typeface="Calibri"/>
                  <a:ea typeface="Calibri"/>
                  <a:cs typeface="Calibri"/>
                </a:rPr>
                <a:t>Ressource</a:t>
              </a:r>
              <a:r>
                <a:rPr lang="en-US">
                  <a:solidFill>
                    <a:srgbClr val="007075"/>
                  </a:solidFill>
                  <a:latin typeface="Calibri"/>
                  <a:ea typeface="Calibri"/>
                  <a:cs typeface="Calibri"/>
                </a:rPr>
                <a:t>, die </a:t>
              </a:r>
              <a:r>
                <a:rPr lang="en-US" err="1">
                  <a:solidFill>
                    <a:srgbClr val="007075"/>
                  </a:solidFill>
                  <a:latin typeface="Calibri"/>
                  <a:ea typeface="Calibri"/>
                  <a:cs typeface="Calibri"/>
                </a:rPr>
                <a:t>die</a:t>
              </a:r>
              <a:r>
                <a:rPr lang="en-US">
                  <a:solidFill>
                    <a:srgbClr val="007075"/>
                  </a:solidFill>
                  <a:latin typeface="Calibri"/>
                  <a:ea typeface="Calibri"/>
                  <a:cs typeface="Calibri"/>
                </a:rPr>
                <a:t> </a:t>
              </a:r>
              <a:r>
                <a:rPr lang="en-US" err="1">
                  <a:solidFill>
                    <a:srgbClr val="007075"/>
                  </a:solidFill>
                  <a:latin typeface="Calibri"/>
                  <a:ea typeface="Calibri"/>
                  <a:cs typeface="Calibri"/>
                </a:rPr>
                <a:t>Abhängigkeit</a:t>
              </a:r>
              <a:r>
                <a:rPr lang="en-US">
                  <a:solidFill>
                    <a:srgbClr val="007075"/>
                  </a:solidFill>
                  <a:latin typeface="Calibri"/>
                  <a:ea typeface="Calibri"/>
                  <a:cs typeface="Calibri"/>
                </a:rPr>
                <a:t> von </a:t>
              </a:r>
              <a:r>
                <a:rPr lang="en-US" err="1">
                  <a:solidFill>
                    <a:srgbClr val="007075"/>
                  </a:solidFill>
                  <a:latin typeface="Calibri"/>
                  <a:ea typeface="Calibri"/>
                  <a:cs typeface="Calibri"/>
                </a:rPr>
                <a:t>nicht-nachhaltigen</a:t>
              </a:r>
              <a:r>
                <a:rPr lang="en-US">
                  <a:solidFill>
                    <a:srgbClr val="007075"/>
                  </a:solidFill>
                  <a:latin typeface="Calibri"/>
                  <a:ea typeface="Calibri"/>
                  <a:cs typeface="Calibri"/>
                </a:rPr>
                <a:t> </a:t>
              </a:r>
              <a:r>
                <a:rPr lang="en-US" err="1">
                  <a:solidFill>
                    <a:srgbClr val="007075"/>
                  </a:solidFill>
                  <a:latin typeface="Calibri"/>
                  <a:ea typeface="Calibri"/>
                  <a:cs typeface="Calibri"/>
                </a:rPr>
                <a:t>Alternativen</a:t>
              </a:r>
              <a:r>
                <a:rPr lang="en-US">
                  <a:solidFill>
                    <a:srgbClr val="007075"/>
                  </a:solidFill>
                  <a:latin typeface="Calibri"/>
                  <a:ea typeface="Calibri"/>
                  <a:cs typeface="Calibri"/>
                </a:rPr>
                <a:t> </a:t>
              </a:r>
              <a:r>
                <a:rPr lang="en-US" err="1">
                  <a:solidFill>
                    <a:srgbClr val="007075"/>
                  </a:solidFill>
                  <a:latin typeface="Calibri"/>
                  <a:ea typeface="Calibri"/>
                  <a:cs typeface="Calibri"/>
                </a:rPr>
                <a:t>verringert</a:t>
              </a:r>
              <a:endParaRPr lang="nb-NO" err="1">
                <a:solidFill>
                  <a:srgbClr val="007075"/>
                </a:solidFill>
              </a:endParaRPr>
            </a:p>
            <a:p>
              <a:pPr marL="542290" lvl="1" indent="-304800">
                <a:lnSpc>
                  <a:spcPts val="3520"/>
                </a:lnSpc>
                <a:buFont typeface="Arial" panose="020B0604020202020204" pitchFamily="34" charset="0"/>
                <a:buChar char="•"/>
              </a:pPr>
              <a:endParaRPr lang="nb-NO" sz="120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2088965" y="1556846"/>
              <a:ext cx="5878425" cy="1112228"/>
            </a:xfrm>
            <a:prstGeom prst="rect">
              <a:avLst/>
            </a:prstGeom>
          </p:spPr>
          <p:txBody>
            <a:bodyPr wrap="square" lIns="0" tIns="0" rIns="0" bIns="0" rtlCol="0" anchor="t">
              <a:spAutoFit/>
            </a:bodyPr>
            <a:lstStyle/>
            <a:p>
              <a:pPr lvl="2">
                <a:lnSpc>
                  <a:spcPts val="6250"/>
                </a:lnSpc>
              </a:pPr>
              <a:r>
                <a:rPr lang="nb-NO" sz="4667">
                  <a:solidFill>
                    <a:srgbClr val="009499"/>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7706364" y="589738"/>
            <a:ext cx="2758436" cy="741485"/>
          </a:xfrm>
          <a:prstGeom prst="rect">
            <a:avLst/>
          </a:prstGeom>
        </p:spPr>
        <p:txBody>
          <a:bodyPr wrap="square" lIns="0" tIns="0" rIns="0" bIns="0" rtlCol="0" anchor="t">
            <a:spAutoFit/>
          </a:bodyPr>
          <a:lstStyle/>
          <a:p>
            <a:pPr>
              <a:lnSpc>
                <a:spcPts val="6250"/>
              </a:lnSpc>
            </a:pPr>
            <a:r>
              <a:rPr lang="nb-NO" sz="4667">
                <a:solidFill>
                  <a:srgbClr val="A53F3F"/>
                </a:solidFill>
                <a:latin typeface="Myriad Pro" panose="020B0503030403020204" pitchFamily="34" charset="0"/>
              </a:rPr>
              <a:t>Cons </a:t>
            </a:r>
          </a:p>
        </p:txBody>
      </p:sp>
      <p:sp>
        <p:nvSpPr>
          <p:cNvPr id="15" name="Avrundet rektangel 14">
            <a:extLst>
              <a:ext uri="{FF2B5EF4-FFF2-40B4-BE49-F238E27FC236}">
                <a16:creationId xmlns:a16="http://schemas.microsoft.com/office/drawing/2014/main" id="{04925B64-07C9-80C9-0264-9FCE614B8AE2}"/>
              </a:ext>
            </a:extLst>
          </p:cNvPr>
          <p:cNvSpPr/>
          <p:nvPr/>
        </p:nvSpPr>
        <p:spPr>
          <a:xfrm>
            <a:off x="1260080" y="5798770"/>
            <a:ext cx="9671841" cy="736599"/>
          </a:xfrm>
          <a:prstGeom prst="roundRect">
            <a:avLst>
              <a:gd name="adj" fmla="val 50000"/>
            </a:avLst>
          </a:prstGeom>
          <a:solidFill>
            <a:srgbClr val="06878B"/>
          </a:solidFill>
          <a:ln>
            <a:noFill/>
          </a:ln>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8907782" y="5798769"/>
            <a:ext cx="711200" cy="736599"/>
          </a:xfrm>
          <a:prstGeom prst="ellipse">
            <a:avLst/>
          </a:prstGeom>
          <a:solidFill>
            <a:srgbClr val="EE6F7C"/>
          </a:solidFill>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11148609" y="1696212"/>
            <a:ext cx="858131" cy="2057400"/>
          </a:xfrm>
          <a:prstGeom prst="rect">
            <a:avLst/>
          </a:prstGeom>
          <a:solidFill>
            <a:srgbClr val="007075"/>
          </a:solidFill>
        </p:spPr>
      </p:pic>
      <p:pic>
        <p:nvPicPr>
          <p:cNvPr id="2" name="Bilde 1" descr="Et bilde som inneholder symbol, Grafikk, design, kreativitet&#10;&#10;Automatisk generert beskrivelse">
            <a:extLst>
              <a:ext uri="{FF2B5EF4-FFF2-40B4-BE49-F238E27FC236}">
                <a16:creationId xmlns:a16="http://schemas.microsoft.com/office/drawing/2014/main" id="{E31A6421-F004-6597-D32B-F26BD8EEAE84}"/>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246645" y="1714500"/>
            <a:ext cx="841557" cy="2057400"/>
          </a:xfrm>
          <a:prstGeom prst="rect">
            <a:avLst/>
          </a:prstGeom>
        </p:spPr>
      </p:pic>
      <p:pic>
        <p:nvPicPr>
          <p:cNvPr id="7" name="Bilde 6" descr="Et bilde som inneholder Grafikk, kreativitet&#10;&#10;Automatisk generert beskrivelse">
            <a:extLst>
              <a:ext uri="{FF2B5EF4-FFF2-40B4-BE49-F238E27FC236}">
                <a16:creationId xmlns:a16="http://schemas.microsoft.com/office/drawing/2014/main" id="{61C14808-25EA-BD4D-F644-EEC3E33BCD96}"/>
              </a:ext>
            </a:extLst>
          </p:cNvPr>
          <p:cNvPicPr>
            <a:picLocks noChangeAspect="1"/>
          </p:cNvPicPr>
          <p:nvPr/>
        </p:nvPicPr>
        <p:blipFill>
          <a:blip r:embed="rId4"/>
          <a:stretch>
            <a:fillRect/>
          </a:stretch>
        </p:blipFill>
        <p:spPr>
          <a:xfrm>
            <a:off x="4892857" y="3322269"/>
            <a:ext cx="2451100" cy="2476500"/>
          </a:xfrm>
          <a:prstGeom prst="rect">
            <a:avLst/>
          </a:prstGeom>
        </p:spPr>
      </p:pic>
    </p:spTree>
    <p:extLst>
      <p:ext uri="{BB962C8B-B14F-4D97-AF65-F5344CB8AC3E}">
        <p14:creationId xmlns:p14="http://schemas.microsoft.com/office/powerpoint/2010/main" val="1091577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landskap, tre, himmel, maling&#10;&#10;Automatisk generert beskrivelse">
            <a:extLst>
              <a:ext uri="{FF2B5EF4-FFF2-40B4-BE49-F238E27FC236}">
                <a16:creationId xmlns:a16="http://schemas.microsoft.com/office/drawing/2014/main" id="{6C3E4137-B779-D369-4C07-E1DF7E3A7F29}"/>
              </a:ext>
            </a:extLst>
          </p:cNvPr>
          <p:cNvPicPr>
            <a:picLocks noChangeAspect="1"/>
          </p:cNvPicPr>
          <p:nvPr/>
        </p:nvPicPr>
        <p:blipFill rotWithShape="1">
          <a:blip r:embed="rId2">
            <a:alphaModFix amt="43000"/>
          </a:blip>
          <a:srcRect t="17660" b="3015"/>
          <a:stretch/>
        </p:blipFill>
        <p:spPr>
          <a:xfrm>
            <a:off x="-14015" y="1"/>
            <a:ext cx="12206015" cy="6858000"/>
          </a:xfrm>
          <a:prstGeom prst="rect">
            <a:avLst/>
          </a:prstGeom>
        </p:spPr>
      </p:pic>
      <p:sp>
        <p:nvSpPr>
          <p:cNvPr id="6" name="Avrundet rektangel 5">
            <a:extLst>
              <a:ext uri="{FF2B5EF4-FFF2-40B4-BE49-F238E27FC236}">
                <a16:creationId xmlns:a16="http://schemas.microsoft.com/office/drawing/2014/main" id="{6CEF5450-6D09-2D52-D773-10706C375076}"/>
              </a:ext>
            </a:extLst>
          </p:cNvPr>
          <p:cNvSpPr/>
          <p:nvPr/>
        </p:nvSpPr>
        <p:spPr>
          <a:xfrm>
            <a:off x="1366612" y="355667"/>
            <a:ext cx="9458776" cy="5666606"/>
          </a:xfrm>
          <a:prstGeom prst="roundRect">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 name="Group 7"/>
          <p:cNvGrpSpPr/>
          <p:nvPr/>
        </p:nvGrpSpPr>
        <p:grpSpPr>
          <a:xfrm>
            <a:off x="717550" y="1041595"/>
            <a:ext cx="10918183" cy="1333345"/>
            <a:chOff x="63500" y="520053"/>
            <a:chExt cx="21836366" cy="2666689"/>
          </a:xfrm>
        </p:grpSpPr>
        <p:sp>
          <p:nvSpPr>
            <p:cNvPr id="8" name="TextBox 8"/>
            <p:cNvSpPr txBox="1"/>
            <p:nvPr/>
          </p:nvSpPr>
          <p:spPr>
            <a:xfrm>
              <a:off x="63500" y="2344204"/>
              <a:ext cx="16169516" cy="842538"/>
            </a:xfrm>
            <a:prstGeom prst="rect">
              <a:avLst/>
            </a:prstGeom>
          </p:spPr>
          <p:txBody>
            <a:bodyPr lIns="0" tIns="0" rIns="0" bIns="0" rtlCol="0" anchor="t">
              <a:spAutoFit/>
            </a:bodyPr>
            <a:lstStyle/>
            <a:p>
              <a:pPr>
                <a:lnSpc>
                  <a:spcPts val="3520"/>
                </a:lnSpc>
              </a:pPr>
              <a:endParaRPr lang="en-US" sz="2200">
                <a:solidFill>
                  <a:srgbClr val="007074"/>
                </a:solidFill>
                <a:latin typeface="Myriad Pro" panose="020B0503030403020204" pitchFamily="34" charset="0"/>
              </a:endParaRPr>
            </a:p>
          </p:txBody>
        </p:sp>
        <p:sp>
          <p:nvSpPr>
            <p:cNvPr id="9" name="TextBox 9"/>
            <p:cNvSpPr txBox="1"/>
            <p:nvPr/>
          </p:nvSpPr>
          <p:spPr>
            <a:xfrm>
              <a:off x="5666850" y="520053"/>
              <a:ext cx="16233016" cy="1665455"/>
            </a:xfrm>
            <a:prstGeom prst="rect">
              <a:avLst/>
            </a:prstGeom>
          </p:spPr>
          <p:txBody>
            <a:bodyPr wrap="square" lIns="0" tIns="0" rIns="0" bIns="0" rtlCol="0" anchor="t">
              <a:spAutoFit/>
            </a:bodyPr>
            <a:lstStyle/>
            <a:p>
              <a:pPr>
                <a:lnSpc>
                  <a:spcPts val="6250"/>
                </a:lnSpc>
              </a:pPr>
              <a:r>
                <a:rPr lang="en-US" sz="5850" err="1">
                  <a:solidFill>
                    <a:srgbClr val="F4FBFB"/>
                  </a:solidFill>
                  <a:latin typeface="Myriad Pro"/>
                </a:rPr>
                <a:t>Vorteile</a:t>
              </a:r>
              <a:r>
                <a:rPr lang="en-US" sz="5850">
                  <a:solidFill>
                    <a:srgbClr val="F4FBFB"/>
                  </a:solidFill>
                  <a:latin typeface="Myriad Pro"/>
                </a:rPr>
                <a:t> für das Klima</a:t>
              </a:r>
              <a:endParaRPr lang="en-US" sz="5896">
                <a:solidFill>
                  <a:srgbClr val="F4FBFB"/>
                </a:solidFill>
                <a:latin typeface="Myriad Pro" panose="020B0503030403020204" pitchFamily="34" charset="0"/>
              </a:endParaRPr>
            </a:p>
          </p:txBody>
        </p:sp>
      </p:grpSp>
      <p:graphicFrame>
        <p:nvGraphicFramePr>
          <p:cNvPr id="11" name="Diagram 10">
            <a:extLst>
              <a:ext uri="{FF2B5EF4-FFF2-40B4-BE49-F238E27FC236}">
                <a16:creationId xmlns:a16="http://schemas.microsoft.com/office/drawing/2014/main" id="{40291935-D182-DD84-5E49-B68E1BD82848}"/>
              </a:ext>
            </a:extLst>
          </p:cNvPr>
          <p:cNvGraphicFramePr/>
          <p:nvPr>
            <p:extLst>
              <p:ext uri="{D42A27DB-BD31-4B8C-83A1-F6EECF244321}">
                <p14:modId xmlns:p14="http://schemas.microsoft.com/office/powerpoint/2010/main" val="756374315"/>
              </p:ext>
            </p:extLst>
          </p:nvPr>
        </p:nvGraphicFramePr>
        <p:xfrm>
          <a:off x="2046613" y="2112367"/>
          <a:ext cx="8084758"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D9988FD3-3B9B-E61A-0E20-5723430FBA15}"/>
              </a:ext>
            </a:extLst>
          </p:cNvPr>
          <p:cNvSpPr/>
          <p:nvPr/>
        </p:nvSpPr>
        <p:spPr>
          <a:xfrm>
            <a:off x="329784" y="239844"/>
            <a:ext cx="11572406" cy="6385808"/>
          </a:xfrm>
          <a:prstGeom prst="rect">
            <a:avLst/>
          </a:prstGeom>
          <a:solidFill>
            <a:srgbClr val="DDF9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FD2113B2-15EB-EC00-9B53-D7E2F8F5F319}"/>
              </a:ext>
            </a:extLst>
          </p:cNvPr>
          <p:cNvSpPr txBox="1"/>
          <p:nvPr/>
        </p:nvSpPr>
        <p:spPr>
          <a:xfrm>
            <a:off x="2796448" y="395714"/>
            <a:ext cx="6814801" cy="769441"/>
          </a:xfrm>
          <a:prstGeom prst="rect">
            <a:avLst/>
          </a:prstGeom>
          <a:noFill/>
        </p:spPr>
        <p:txBody>
          <a:bodyPr wrap="square" lIns="91440" tIns="45720" rIns="91440" bIns="45720" rtlCol="0" anchor="t">
            <a:spAutoFit/>
          </a:bodyPr>
          <a:lstStyle/>
          <a:p>
            <a:r>
              <a:rPr lang="nb-NO" sz="4400" err="1">
                <a:solidFill>
                  <a:srgbClr val="007075"/>
                </a:solidFill>
                <a:ea typeface="+mn-lt"/>
                <a:cs typeface="+mn-lt"/>
              </a:rPr>
              <a:t>Klimavorteile</a:t>
            </a:r>
            <a:r>
              <a:rPr lang="nb-NO" sz="4400">
                <a:solidFill>
                  <a:srgbClr val="007075"/>
                </a:solidFill>
                <a:ea typeface="+mn-lt"/>
                <a:cs typeface="+mn-lt"/>
              </a:rPr>
              <a:t> von </a:t>
            </a:r>
            <a:r>
              <a:rPr lang="nb-NO" sz="4400" err="1">
                <a:solidFill>
                  <a:srgbClr val="007075"/>
                </a:solidFill>
                <a:ea typeface="+mn-lt"/>
                <a:cs typeface="+mn-lt"/>
              </a:rPr>
              <a:t>Biogas</a:t>
            </a:r>
            <a:endParaRPr lang="en-US" err="1"/>
          </a:p>
        </p:txBody>
      </p:sp>
      <p:graphicFrame>
        <p:nvGraphicFramePr>
          <p:cNvPr id="5" name="Diagram 4">
            <a:extLst>
              <a:ext uri="{FF2B5EF4-FFF2-40B4-BE49-F238E27FC236}">
                <a16:creationId xmlns:a16="http://schemas.microsoft.com/office/drawing/2014/main" id="{DD34F324-21A1-E4CB-4CC9-DF9834D987FB}"/>
              </a:ext>
            </a:extLst>
          </p:cNvPr>
          <p:cNvGraphicFramePr/>
          <p:nvPr>
            <p:extLst>
              <p:ext uri="{D42A27DB-BD31-4B8C-83A1-F6EECF244321}">
                <p14:modId xmlns:p14="http://schemas.microsoft.com/office/powerpoint/2010/main" val="771544989"/>
              </p:ext>
            </p:extLst>
          </p:nvPr>
        </p:nvGraphicFramePr>
        <p:xfrm>
          <a:off x="643759" y="1009285"/>
          <a:ext cx="3860358" cy="5538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ktangel: rundade hörn 1">
            <a:extLst>
              <a:ext uri="{FF2B5EF4-FFF2-40B4-BE49-F238E27FC236}">
                <a16:creationId xmlns:a16="http://schemas.microsoft.com/office/drawing/2014/main" id="{0181452D-3682-C91E-D7EE-472E22A6C5EC}"/>
              </a:ext>
            </a:extLst>
          </p:cNvPr>
          <p:cNvSpPr/>
          <p:nvPr/>
        </p:nvSpPr>
        <p:spPr>
          <a:xfrm>
            <a:off x="6836740" y="1165155"/>
            <a:ext cx="4444670" cy="5297131"/>
          </a:xfrm>
          <a:prstGeom prst="roundRect">
            <a:avLst/>
          </a:prstGeom>
          <a:solidFill>
            <a:srgbClr val="007075"/>
          </a:solidFill>
          <a:ln>
            <a:solidFill>
              <a:srgbClr val="00707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indent="457200">
              <a:lnSpc>
                <a:spcPct val="107000"/>
              </a:lnSpc>
              <a:spcAft>
                <a:spcPts val="800"/>
              </a:spcAft>
            </a:pPr>
            <a:r>
              <a:rPr lang="en-US">
                <a:ea typeface="+mn-lt"/>
                <a:cs typeface="+mn-lt"/>
              </a:rPr>
              <a:t>Der </a:t>
            </a:r>
            <a:r>
              <a:rPr lang="en-US" err="1">
                <a:ea typeface="+mn-lt"/>
                <a:cs typeface="+mn-lt"/>
              </a:rPr>
              <a:t>Nutzen</a:t>
            </a:r>
            <a:r>
              <a:rPr lang="en-US">
                <a:ea typeface="+mn-lt"/>
                <a:cs typeface="+mn-lt"/>
              </a:rPr>
              <a:t> für das Klima </a:t>
            </a:r>
            <a:r>
              <a:rPr lang="en-US" err="1">
                <a:ea typeface="+mn-lt"/>
                <a:cs typeface="+mn-lt"/>
              </a:rPr>
              <a:t>wird</a:t>
            </a:r>
            <a:r>
              <a:rPr lang="en-US">
                <a:ea typeface="+mn-lt"/>
                <a:cs typeface="+mn-lt"/>
              </a:rPr>
              <a:t> </a:t>
            </a:r>
            <a:r>
              <a:rPr lang="en-US" err="1">
                <a:ea typeface="+mn-lt"/>
                <a:cs typeface="+mn-lt"/>
              </a:rPr>
              <a:t>als</a:t>
            </a:r>
            <a:r>
              <a:rPr lang="en-US">
                <a:ea typeface="+mn-lt"/>
                <a:cs typeface="+mn-lt"/>
              </a:rPr>
              <a:t> </a:t>
            </a:r>
            <a:r>
              <a:rPr lang="en-US" err="1">
                <a:ea typeface="+mn-lt"/>
                <a:cs typeface="+mn-lt"/>
              </a:rPr>
              <a:t>Prozentsatz</a:t>
            </a:r>
            <a:r>
              <a:rPr lang="en-US">
                <a:ea typeface="+mn-lt"/>
                <a:cs typeface="+mn-lt"/>
              </a:rPr>
              <a:t> </a:t>
            </a:r>
            <a:r>
              <a:rPr lang="en-US" err="1">
                <a:ea typeface="+mn-lt"/>
                <a:cs typeface="+mn-lt"/>
              </a:rPr>
              <a:t>ausgedrückt</a:t>
            </a:r>
            <a:r>
              <a:rPr lang="en-US" sz="1800">
                <a:effectLst/>
                <a:ea typeface="+mn-lt"/>
                <a:cs typeface="+mn-lt"/>
              </a:rPr>
              <a:t>.</a:t>
            </a:r>
            <a:r>
              <a:rPr lang="en-US">
                <a:ea typeface="+mn-lt"/>
                <a:cs typeface="+mn-lt"/>
              </a:rPr>
              <a:t> Eine </a:t>
            </a:r>
            <a:r>
              <a:rPr lang="en-US" err="1">
                <a:ea typeface="+mn-lt"/>
                <a:cs typeface="+mn-lt"/>
              </a:rPr>
              <a:t>Investition</a:t>
            </a:r>
            <a:r>
              <a:rPr lang="en-US">
                <a:ea typeface="+mn-lt"/>
                <a:cs typeface="+mn-lt"/>
              </a:rPr>
              <a:t> </a:t>
            </a:r>
            <a:r>
              <a:rPr lang="en-US" sz="1800">
                <a:effectLst/>
                <a:ea typeface="+mn-lt"/>
                <a:cs typeface="+mn-lt"/>
              </a:rPr>
              <a:t>in </a:t>
            </a:r>
            <a:r>
              <a:rPr lang="en-US">
                <a:ea typeface="+mn-lt"/>
                <a:cs typeface="+mn-lt"/>
              </a:rPr>
              <a:t>Biogas </a:t>
            </a:r>
            <a:r>
              <a:rPr lang="en-US" err="1">
                <a:ea typeface="+mn-lt"/>
                <a:cs typeface="+mn-lt"/>
              </a:rPr>
              <a:t>kann</a:t>
            </a:r>
            <a:r>
              <a:rPr lang="en-US">
                <a:ea typeface="+mn-lt"/>
                <a:cs typeface="+mn-lt"/>
              </a:rPr>
              <a:t> </a:t>
            </a:r>
            <a:r>
              <a:rPr lang="en-US" err="1">
                <a:ea typeface="+mn-lt"/>
                <a:cs typeface="+mn-lt"/>
              </a:rPr>
              <a:t>einen</a:t>
            </a:r>
            <a:r>
              <a:rPr lang="en-US">
                <a:ea typeface="+mn-lt"/>
                <a:cs typeface="+mn-lt"/>
              </a:rPr>
              <a:t> </a:t>
            </a:r>
            <a:r>
              <a:rPr lang="en-US" err="1">
                <a:ea typeface="+mn-lt"/>
                <a:cs typeface="+mn-lt"/>
              </a:rPr>
              <a:t>Klimavorteil</a:t>
            </a:r>
            <a:r>
              <a:rPr lang="en-US">
                <a:ea typeface="+mn-lt"/>
                <a:cs typeface="+mn-lt"/>
              </a:rPr>
              <a:t> von </a:t>
            </a:r>
            <a:r>
              <a:rPr lang="en-US" err="1">
                <a:ea typeface="+mn-lt"/>
                <a:cs typeface="+mn-lt"/>
              </a:rPr>
              <a:t>über</a:t>
            </a:r>
            <a:r>
              <a:rPr lang="en-US">
                <a:ea typeface="+mn-lt"/>
                <a:cs typeface="+mn-lt"/>
              </a:rPr>
              <a:t> </a:t>
            </a:r>
            <a:r>
              <a:rPr lang="en-US" sz="1800">
                <a:effectLst/>
                <a:ea typeface="+mn-lt"/>
                <a:cs typeface="+mn-lt"/>
              </a:rPr>
              <a:t>100 </a:t>
            </a:r>
            <a:r>
              <a:rPr lang="en-US" err="1">
                <a:ea typeface="+mn-lt"/>
                <a:cs typeface="+mn-lt"/>
              </a:rPr>
              <a:t>Prozent</a:t>
            </a:r>
            <a:r>
              <a:rPr lang="en-US">
                <a:ea typeface="+mn-lt"/>
                <a:cs typeface="+mn-lt"/>
              </a:rPr>
              <a:t> </a:t>
            </a:r>
            <a:r>
              <a:rPr lang="en-US" err="1">
                <a:ea typeface="+mn-lt"/>
                <a:cs typeface="+mn-lt"/>
              </a:rPr>
              <a:t>bringen</a:t>
            </a:r>
            <a:r>
              <a:rPr lang="en-US" sz="1800">
                <a:effectLst/>
                <a:ea typeface="+mn-lt"/>
                <a:cs typeface="+mn-lt"/>
              </a:rPr>
              <a:t>. </a:t>
            </a:r>
            <a:r>
              <a:rPr lang="en-US" err="1">
                <a:ea typeface="+mn-lt"/>
                <a:cs typeface="+mn-lt"/>
              </a:rPr>
              <a:t>Beispiel</a:t>
            </a:r>
            <a:r>
              <a:rPr lang="en-US" sz="1800">
                <a:effectLst/>
                <a:ea typeface="+mn-lt"/>
                <a:cs typeface="+mn-lt"/>
              </a:rPr>
              <a:t>:</a:t>
            </a:r>
            <a:r>
              <a:rPr lang="en-US">
                <a:ea typeface="+mn-lt"/>
                <a:cs typeface="+mn-lt"/>
              </a:rPr>
              <a:t> </a:t>
            </a:r>
            <a:endParaRPr lang="en-US"/>
          </a:p>
          <a:p>
            <a:pPr indent="457200">
              <a:lnSpc>
                <a:spcPct val="107000"/>
              </a:lnSpc>
              <a:spcAft>
                <a:spcPts val="800"/>
              </a:spcAft>
            </a:pPr>
            <a:r>
              <a:rPr lang="en-US" err="1">
                <a:ea typeface="+mn-lt"/>
                <a:cs typeface="+mn-lt"/>
              </a:rPr>
              <a:t>Stellen</a:t>
            </a:r>
            <a:r>
              <a:rPr lang="en-US">
                <a:ea typeface="+mn-lt"/>
                <a:cs typeface="+mn-lt"/>
              </a:rPr>
              <a:t> Sie </a:t>
            </a:r>
            <a:r>
              <a:rPr lang="en-US" err="1">
                <a:ea typeface="+mn-lt"/>
                <a:cs typeface="+mn-lt"/>
              </a:rPr>
              <a:t>sich</a:t>
            </a:r>
            <a:r>
              <a:rPr lang="en-US">
                <a:ea typeface="+mn-lt"/>
                <a:cs typeface="+mn-lt"/>
              </a:rPr>
              <a:t> </a:t>
            </a:r>
            <a:r>
              <a:rPr lang="en-US" err="1">
                <a:ea typeface="+mn-lt"/>
                <a:cs typeface="+mn-lt"/>
              </a:rPr>
              <a:t>ein</a:t>
            </a:r>
            <a:r>
              <a:rPr lang="en-US">
                <a:ea typeface="+mn-lt"/>
                <a:cs typeface="+mn-lt"/>
              </a:rPr>
              <a:t> </a:t>
            </a:r>
            <a:r>
              <a:rPr lang="en-US" err="1">
                <a:ea typeface="+mn-lt"/>
                <a:cs typeface="+mn-lt"/>
              </a:rPr>
              <a:t>Fahrzeug</a:t>
            </a:r>
            <a:r>
              <a:rPr lang="en-US">
                <a:ea typeface="+mn-lt"/>
                <a:cs typeface="+mn-lt"/>
              </a:rPr>
              <a:t> </a:t>
            </a:r>
            <a:r>
              <a:rPr lang="en-US" err="1">
                <a:ea typeface="+mn-lt"/>
                <a:cs typeface="+mn-lt"/>
              </a:rPr>
              <a:t>vor</a:t>
            </a:r>
            <a:r>
              <a:rPr lang="en-US">
                <a:ea typeface="+mn-lt"/>
                <a:cs typeface="+mn-lt"/>
              </a:rPr>
              <a:t>, das </a:t>
            </a:r>
            <a:r>
              <a:rPr lang="en-US" err="1">
                <a:ea typeface="+mn-lt"/>
                <a:cs typeface="+mn-lt"/>
              </a:rPr>
              <a:t>mit</a:t>
            </a:r>
            <a:r>
              <a:rPr lang="en-US">
                <a:ea typeface="+mn-lt"/>
                <a:cs typeface="+mn-lt"/>
              </a:rPr>
              <a:t> </a:t>
            </a:r>
            <a:r>
              <a:rPr lang="en-US" err="1">
                <a:ea typeface="+mn-lt"/>
                <a:cs typeface="+mn-lt"/>
              </a:rPr>
              <a:t>normalem</a:t>
            </a:r>
            <a:r>
              <a:rPr lang="en-US">
                <a:ea typeface="+mn-lt"/>
                <a:cs typeface="+mn-lt"/>
              </a:rPr>
              <a:t> Benzin </a:t>
            </a:r>
            <a:r>
              <a:rPr lang="en-US" sz="1800">
                <a:effectLst/>
                <a:ea typeface="+mn-lt"/>
                <a:cs typeface="+mn-lt"/>
              </a:rPr>
              <a:t>100 </a:t>
            </a:r>
            <a:r>
              <a:rPr lang="en-US" err="1">
                <a:ea typeface="+mn-lt"/>
                <a:cs typeface="+mn-lt"/>
              </a:rPr>
              <a:t>Tonnen</a:t>
            </a:r>
            <a:r>
              <a:rPr lang="en-US">
                <a:ea typeface="+mn-lt"/>
                <a:cs typeface="+mn-lt"/>
              </a:rPr>
              <a:t> CO2-Äquivalente </a:t>
            </a:r>
            <a:r>
              <a:rPr lang="en-US" err="1">
                <a:ea typeface="+mn-lt"/>
                <a:cs typeface="+mn-lt"/>
              </a:rPr>
              <a:t>ausstößt</a:t>
            </a:r>
            <a:r>
              <a:rPr lang="en-US" sz="1800">
                <a:effectLst/>
                <a:ea typeface="+mn-lt"/>
                <a:cs typeface="+mn-lt"/>
              </a:rPr>
              <a:t>.</a:t>
            </a:r>
            <a:r>
              <a:rPr lang="en-US">
                <a:ea typeface="+mn-lt"/>
                <a:cs typeface="+mn-lt"/>
              </a:rPr>
              <a:t> Wenn </a:t>
            </a:r>
            <a:r>
              <a:rPr lang="en-US" err="1">
                <a:ea typeface="+mn-lt"/>
                <a:cs typeface="+mn-lt"/>
              </a:rPr>
              <a:t>wir</a:t>
            </a:r>
            <a:r>
              <a:rPr lang="en-US">
                <a:ea typeface="+mn-lt"/>
                <a:cs typeface="+mn-lt"/>
              </a:rPr>
              <a:t> Benzin </a:t>
            </a:r>
            <a:r>
              <a:rPr lang="en-US" err="1">
                <a:ea typeface="+mn-lt"/>
                <a:cs typeface="+mn-lt"/>
              </a:rPr>
              <a:t>durch</a:t>
            </a:r>
            <a:r>
              <a:rPr lang="en-US">
                <a:ea typeface="+mn-lt"/>
                <a:cs typeface="+mn-lt"/>
              </a:rPr>
              <a:t> Biogas </a:t>
            </a:r>
            <a:r>
              <a:rPr lang="en-US" err="1">
                <a:ea typeface="+mn-lt"/>
                <a:cs typeface="+mn-lt"/>
              </a:rPr>
              <a:t>ersetzen</a:t>
            </a:r>
            <a:r>
              <a:rPr lang="en-US">
                <a:ea typeface="+mn-lt"/>
                <a:cs typeface="+mn-lt"/>
              </a:rPr>
              <a:t> und die </a:t>
            </a:r>
            <a:r>
              <a:rPr lang="en-US" err="1">
                <a:ea typeface="+mn-lt"/>
                <a:cs typeface="+mn-lt"/>
              </a:rPr>
              <a:t>Emissionen</a:t>
            </a:r>
            <a:r>
              <a:rPr lang="en-US">
                <a:ea typeface="+mn-lt"/>
                <a:cs typeface="+mn-lt"/>
              </a:rPr>
              <a:t> um </a:t>
            </a:r>
            <a:r>
              <a:rPr lang="en-US" sz="1800">
                <a:effectLst/>
                <a:ea typeface="+mn-lt"/>
                <a:cs typeface="+mn-lt"/>
              </a:rPr>
              <a:t>100 </a:t>
            </a:r>
            <a:r>
              <a:rPr lang="en-US" err="1">
                <a:ea typeface="+mn-lt"/>
                <a:cs typeface="+mn-lt"/>
              </a:rPr>
              <a:t>Tonnen</a:t>
            </a:r>
            <a:r>
              <a:rPr lang="en-US">
                <a:ea typeface="+mn-lt"/>
                <a:cs typeface="+mn-lt"/>
              </a:rPr>
              <a:t> CO2-Äquivalente </a:t>
            </a:r>
            <a:r>
              <a:rPr lang="en-US" err="1">
                <a:ea typeface="+mn-lt"/>
                <a:cs typeface="+mn-lt"/>
              </a:rPr>
              <a:t>reduzieren</a:t>
            </a:r>
            <a:r>
              <a:rPr lang="en-US" sz="1800">
                <a:effectLst/>
                <a:ea typeface="+mn-lt"/>
                <a:cs typeface="+mn-lt"/>
              </a:rPr>
              <a:t>, </a:t>
            </a:r>
            <a:r>
              <a:rPr lang="en-US" err="1">
                <a:ea typeface="+mn-lt"/>
                <a:cs typeface="+mn-lt"/>
              </a:rPr>
              <a:t>erreichen</a:t>
            </a:r>
            <a:r>
              <a:rPr lang="en-US">
                <a:ea typeface="+mn-lt"/>
                <a:cs typeface="+mn-lt"/>
              </a:rPr>
              <a:t> </a:t>
            </a:r>
            <a:r>
              <a:rPr lang="en-US" err="1">
                <a:ea typeface="+mn-lt"/>
                <a:cs typeface="+mn-lt"/>
              </a:rPr>
              <a:t>wir</a:t>
            </a:r>
            <a:r>
              <a:rPr lang="en-US">
                <a:ea typeface="+mn-lt"/>
                <a:cs typeface="+mn-lt"/>
              </a:rPr>
              <a:t> </a:t>
            </a:r>
            <a:r>
              <a:rPr lang="en-US" err="1">
                <a:ea typeface="+mn-lt"/>
                <a:cs typeface="+mn-lt"/>
              </a:rPr>
              <a:t>einen</a:t>
            </a:r>
            <a:r>
              <a:rPr lang="en-US">
                <a:ea typeface="+mn-lt"/>
                <a:cs typeface="+mn-lt"/>
              </a:rPr>
              <a:t> </a:t>
            </a:r>
            <a:r>
              <a:rPr lang="en-US" err="1">
                <a:ea typeface="+mn-lt"/>
                <a:cs typeface="+mn-lt"/>
              </a:rPr>
              <a:t>Nutzen</a:t>
            </a:r>
            <a:r>
              <a:rPr lang="en-US">
                <a:ea typeface="+mn-lt"/>
                <a:cs typeface="+mn-lt"/>
              </a:rPr>
              <a:t> für das Klima von </a:t>
            </a:r>
            <a:r>
              <a:rPr lang="en-US" sz="1800">
                <a:effectLst/>
                <a:ea typeface="+mn-lt"/>
                <a:cs typeface="+mn-lt"/>
              </a:rPr>
              <a:t>100 </a:t>
            </a:r>
            <a:r>
              <a:rPr lang="en-US" err="1">
                <a:ea typeface="+mn-lt"/>
                <a:cs typeface="+mn-lt"/>
              </a:rPr>
              <a:t>Prozent</a:t>
            </a:r>
            <a:r>
              <a:rPr lang="en-US" sz="1800">
                <a:effectLst/>
                <a:ea typeface="+mn-lt"/>
                <a:cs typeface="+mn-lt"/>
              </a:rPr>
              <a:t>.</a:t>
            </a:r>
            <a:r>
              <a:rPr lang="en-US">
                <a:ea typeface="+mn-lt"/>
                <a:cs typeface="+mn-lt"/>
              </a:rPr>
              <a:t> Mit </a:t>
            </a:r>
            <a:r>
              <a:rPr lang="en-US" err="1">
                <a:ea typeface="+mn-lt"/>
                <a:cs typeface="+mn-lt"/>
              </a:rPr>
              <a:t>anderen</a:t>
            </a:r>
            <a:r>
              <a:rPr lang="en-US">
                <a:ea typeface="+mn-lt"/>
                <a:cs typeface="+mn-lt"/>
              </a:rPr>
              <a:t> Worten: Wir </a:t>
            </a:r>
            <a:r>
              <a:rPr lang="en-US" err="1">
                <a:ea typeface="+mn-lt"/>
                <a:cs typeface="+mn-lt"/>
              </a:rPr>
              <a:t>haben</a:t>
            </a:r>
            <a:r>
              <a:rPr lang="en-US">
                <a:ea typeface="+mn-lt"/>
                <a:cs typeface="+mn-lt"/>
              </a:rPr>
              <a:t> die </a:t>
            </a:r>
            <a:r>
              <a:rPr lang="en-US" err="1">
                <a:ea typeface="+mn-lt"/>
                <a:cs typeface="+mn-lt"/>
              </a:rPr>
              <a:t>Treibhausgasemissionen</a:t>
            </a:r>
            <a:r>
              <a:rPr lang="en-US">
                <a:ea typeface="+mn-lt"/>
                <a:cs typeface="+mn-lt"/>
              </a:rPr>
              <a:t> in der </a:t>
            </a:r>
            <a:r>
              <a:rPr lang="en-US" err="1">
                <a:ea typeface="+mn-lt"/>
                <a:cs typeface="+mn-lt"/>
              </a:rPr>
              <a:t>gleichen</a:t>
            </a:r>
            <a:r>
              <a:rPr lang="en-US">
                <a:ea typeface="+mn-lt"/>
                <a:cs typeface="+mn-lt"/>
              </a:rPr>
              <a:t> </a:t>
            </a:r>
            <a:r>
              <a:rPr lang="en-US" err="1">
                <a:ea typeface="+mn-lt"/>
                <a:cs typeface="+mn-lt"/>
              </a:rPr>
              <a:t>Größenordnung</a:t>
            </a:r>
            <a:r>
              <a:rPr lang="en-US">
                <a:ea typeface="+mn-lt"/>
                <a:cs typeface="+mn-lt"/>
              </a:rPr>
              <a:t> </a:t>
            </a:r>
            <a:r>
              <a:rPr lang="en-US" err="1">
                <a:ea typeface="+mn-lt"/>
                <a:cs typeface="+mn-lt"/>
              </a:rPr>
              <a:t>wie</a:t>
            </a:r>
            <a:r>
              <a:rPr lang="en-US">
                <a:ea typeface="+mn-lt"/>
                <a:cs typeface="+mn-lt"/>
              </a:rPr>
              <a:t> </a:t>
            </a:r>
            <a:r>
              <a:rPr lang="en-US" err="1">
                <a:ea typeface="+mn-lt"/>
                <a:cs typeface="+mn-lt"/>
              </a:rPr>
              <a:t>bei</a:t>
            </a:r>
            <a:r>
              <a:rPr lang="en-US">
                <a:ea typeface="+mn-lt"/>
                <a:cs typeface="+mn-lt"/>
              </a:rPr>
              <a:t> </a:t>
            </a:r>
            <a:r>
              <a:rPr lang="en-US" err="1">
                <a:ea typeface="+mn-lt"/>
                <a:cs typeface="+mn-lt"/>
              </a:rPr>
              <a:t>Verbrennung</a:t>
            </a:r>
            <a:r>
              <a:rPr lang="en-US">
                <a:ea typeface="+mn-lt"/>
                <a:cs typeface="+mn-lt"/>
              </a:rPr>
              <a:t> </a:t>
            </a:r>
            <a:r>
              <a:rPr lang="en-US" err="1">
                <a:ea typeface="+mn-lt"/>
                <a:cs typeface="+mn-lt"/>
              </a:rPr>
              <a:t>fossiler</a:t>
            </a:r>
            <a:r>
              <a:rPr lang="en-US">
                <a:ea typeface="+mn-lt"/>
                <a:cs typeface="+mn-lt"/>
              </a:rPr>
              <a:t> </a:t>
            </a:r>
            <a:r>
              <a:rPr lang="en-US" err="1">
                <a:ea typeface="+mn-lt"/>
                <a:cs typeface="+mn-lt"/>
              </a:rPr>
              <a:t>Treibstoffe</a:t>
            </a:r>
            <a:r>
              <a:rPr lang="en-US">
                <a:ea typeface="+mn-lt"/>
                <a:cs typeface="+mn-lt"/>
              </a:rPr>
              <a:t> </a:t>
            </a:r>
            <a:r>
              <a:rPr lang="en-US" err="1">
                <a:ea typeface="+mn-lt"/>
                <a:cs typeface="+mn-lt"/>
              </a:rPr>
              <a:t>vermieden</a:t>
            </a:r>
            <a:r>
              <a:rPr lang="en-US">
                <a:ea typeface="+mn-lt"/>
                <a:cs typeface="+mn-lt"/>
              </a:rPr>
              <a:t> </a:t>
            </a:r>
            <a:r>
              <a:rPr lang="en-US" err="1">
                <a:ea typeface="+mn-lt"/>
                <a:cs typeface="+mn-lt"/>
              </a:rPr>
              <a:t>oder</a:t>
            </a:r>
            <a:r>
              <a:rPr lang="en-US">
                <a:ea typeface="+mn-lt"/>
                <a:cs typeface="+mn-lt"/>
              </a:rPr>
              <a:t> </a:t>
            </a:r>
            <a:r>
              <a:rPr lang="en-US" err="1">
                <a:ea typeface="+mn-lt"/>
                <a:cs typeface="+mn-lt"/>
              </a:rPr>
              <a:t>reduziert</a:t>
            </a:r>
            <a:r>
              <a:rPr lang="en-US" sz="1800">
                <a:effectLst/>
                <a:ea typeface="+mn-lt"/>
                <a:cs typeface="+mn-lt"/>
              </a:rPr>
              <a:t>.</a:t>
            </a:r>
            <a:r>
              <a:rPr lang="en-US">
                <a:ea typeface="+mn-lt"/>
                <a:cs typeface="+mn-lt"/>
              </a:rPr>
              <a:t> </a:t>
            </a:r>
            <a:endParaRPr lang="sv-SE"/>
          </a:p>
          <a:p>
            <a:pPr algn="ctr"/>
            <a:endParaRPr lang="sv-SE"/>
          </a:p>
        </p:txBody>
      </p:sp>
    </p:spTree>
    <p:extLst>
      <p:ext uri="{BB962C8B-B14F-4D97-AF65-F5344CB8AC3E}">
        <p14:creationId xmlns:p14="http://schemas.microsoft.com/office/powerpoint/2010/main" val="400569547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extLst>
              <p:ext uri="{D42A27DB-BD31-4B8C-83A1-F6EECF244321}">
                <p14:modId xmlns:p14="http://schemas.microsoft.com/office/powerpoint/2010/main" val="1218836351"/>
              </p:ext>
            </p:extLst>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5018049" y="-1"/>
            <a:ext cx="7657611" cy="6879587"/>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a:solidFill>
                      <a:srgbClr val="FFFDF8"/>
                    </a:solidFill>
                    <a:latin typeface="Myriad Pro" panose="020B0503030403020204" pitchFamily="34" charset="0"/>
                  </a:rPr>
                  <a:t>1</a:t>
                </a:r>
                <a:endParaRPr lang="en-US" sz="120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50" err="1">
                <a:solidFill>
                  <a:srgbClr val="196873"/>
                </a:solidFill>
                <a:latin typeface="Myriad Pro"/>
              </a:rPr>
              <a:t>Pyrolyse</a:t>
            </a:r>
            <a:endParaRPr lang="en-US" sz="5896" err="1">
              <a:solidFill>
                <a:srgbClr val="196873"/>
              </a:solidFill>
              <a:latin typeface="Myriad Pro" panose="020B0503030403020204" pitchFamily="34" charset="0"/>
            </a:endParaRPr>
          </a:p>
        </p:txBody>
      </p:sp>
      <p:grpSp>
        <p:nvGrpSpPr>
          <p:cNvPr id="5" name="Gruppe 4">
            <a:extLst>
              <a:ext uri="{FF2B5EF4-FFF2-40B4-BE49-F238E27FC236}">
                <a16:creationId xmlns:a16="http://schemas.microsoft.com/office/drawing/2014/main" id="{5FCE953D-A455-F9DF-4997-F60FAD67B092}"/>
              </a:ext>
            </a:extLst>
          </p:cNvPr>
          <p:cNvGrpSpPr/>
          <p:nvPr/>
        </p:nvGrpSpPr>
        <p:grpSpPr>
          <a:xfrm>
            <a:off x="-5600827" y="-1"/>
            <a:ext cx="7520048" cy="6894950"/>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a:solidFill>
                    <a:srgbClr val="FFFDF8"/>
                  </a:solidFill>
                  <a:latin typeface="Myriad Pro" panose="020B0503030403020204" pitchFamily="34" charset="0"/>
                </a:rPr>
                <a:t>2</a:t>
              </a:r>
              <a:endParaRPr lang="en-US" sz="120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894950"/>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a:solidFill>
                    <a:srgbClr val="FFFDF8"/>
                  </a:solidFill>
                  <a:latin typeface="Myriad Pro" panose="020B0503030403020204" pitchFamily="34" charset="0"/>
                </a:rPr>
                <a:t>3</a:t>
              </a:r>
              <a:endParaRPr lang="en-US" sz="1200">
                <a:solidFill>
                  <a:srgbClr val="FFFDF8"/>
                </a:solidFill>
                <a:latin typeface="Myriad Pro" panose="020B0503030403020204" pitchFamily="34" charset="0"/>
              </a:endParaRPr>
            </a:p>
          </p:txBody>
        </p:sp>
      </p:gr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a:solidFill>
                    <a:srgbClr val="007075"/>
                  </a:solidFill>
                  <a:latin typeface="Myriad Pro" panose="020B0503030403020204" pitchFamily="34" charset="0"/>
                  <a:cs typeface="Calibri" panose="020F0502020204030204" pitchFamily="34" charset="0"/>
                </a:rPr>
                <a:t>500-600</a:t>
              </a:r>
              <a:r>
                <a:rPr lang="nb-NO" sz="1600" b="1">
                  <a:solidFill>
                    <a:srgbClr val="007075"/>
                  </a:solidFill>
                  <a:effectLst/>
                  <a:latin typeface="Myriad Pro" panose="020B0503030403020204" pitchFamily="34" charset="0"/>
                  <a:cs typeface="Calibri" panose="020F0502020204030204" pitchFamily="34" charset="0"/>
                </a:rPr>
                <a:t>°</a:t>
              </a:r>
              <a:r>
                <a:rPr lang="nb-NO" sz="1600" b="1">
                  <a:solidFill>
                    <a:srgbClr val="007075"/>
                  </a:solidFill>
                  <a:latin typeface="Myriad Pro" panose="020B0503030403020204" pitchFamily="34" charset="0"/>
                  <a:cs typeface="Calibri" panose="020F0502020204030204" pitchFamily="34" charset="0"/>
                </a:rPr>
                <a:t>C</a:t>
              </a:r>
            </a:p>
          </p:txBody>
        </p:sp>
      </p:grpSp>
    </p:spTree>
    <p:extLst>
      <p:ext uri="{BB962C8B-B14F-4D97-AF65-F5344CB8AC3E}">
        <p14:creationId xmlns:p14="http://schemas.microsoft.com/office/powerpoint/2010/main" val="165327025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a:solidFill>
                      <a:srgbClr val="FFFDF8"/>
                    </a:solidFill>
                    <a:latin typeface="Myriad Pro" panose="020B0503030403020204" pitchFamily="34" charset="0"/>
                  </a:rPr>
                  <a:t>1</a:t>
                </a:r>
                <a:endParaRPr lang="en-US" sz="120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50" err="1">
                <a:solidFill>
                  <a:srgbClr val="196873"/>
                </a:solidFill>
                <a:latin typeface="Myriad Pro"/>
              </a:rPr>
              <a:t>Pyrolyse</a:t>
            </a:r>
            <a:endParaRPr lang="en-US" sz="5896" err="1">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a:solidFill>
                    <a:srgbClr val="007075"/>
                  </a:solidFill>
                  <a:latin typeface="Myriad Pro" panose="020B0503030403020204" pitchFamily="34" charset="0"/>
                  <a:cs typeface="Calibri" panose="020F0502020204030204" pitchFamily="34" charset="0"/>
                </a:rPr>
                <a:t>500-600</a:t>
              </a:r>
              <a:r>
                <a:rPr lang="nb-NO" sz="1600" b="1">
                  <a:solidFill>
                    <a:srgbClr val="007075"/>
                  </a:solidFill>
                  <a:effectLst/>
                  <a:latin typeface="Myriad Pro" panose="020B0503030403020204" pitchFamily="34" charset="0"/>
                  <a:cs typeface="Calibri" panose="020F0502020204030204" pitchFamily="34" charset="0"/>
                </a:rPr>
                <a:t>°</a:t>
              </a:r>
              <a:r>
                <a:rPr lang="nb-NO" sz="1600" b="1">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1912358" y="347282"/>
            <a:ext cx="5134389" cy="6206608"/>
            <a:chOff x="2112118" y="320394"/>
            <a:chExt cx="5134389"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50" err="1">
                  <a:solidFill>
                    <a:schemeClr val="bg1"/>
                  </a:solidFill>
                  <a:latin typeface="Myriad Pro"/>
                </a:rPr>
                <a:t>Biokohle</a:t>
              </a:r>
              <a:endParaRPr lang="en-US" sz="5896" err="1">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lIns="91440" tIns="45720" rIns="91440" bIns="45720" rtlCol="0" anchor="ctr"/>
            <a:lstStyle/>
            <a:p>
              <a:pPr algn="ctr"/>
              <a:r>
                <a:rPr lang="en-US" sz="2000" u="sng" err="1">
                  <a:solidFill>
                    <a:srgbClr val="196873"/>
                  </a:solidFill>
                  <a:ea typeface="+mn-lt"/>
                  <a:cs typeface="+mn-lt"/>
                </a:rPr>
                <a:t>Einsatzgebiete</a:t>
              </a:r>
              <a:endParaRPr lang="en-US" u="sng" err="1"/>
            </a:p>
            <a:p>
              <a:pPr algn="ctr"/>
              <a:endParaRPr lang="en-US" sz="2000">
                <a:solidFill>
                  <a:srgbClr val="196873"/>
                </a:solidFill>
                <a:ea typeface="+mn-lt"/>
                <a:cs typeface="+mn-lt"/>
              </a:endParaRPr>
            </a:p>
            <a:p>
              <a:pPr algn="ctr"/>
              <a:r>
                <a:rPr lang="en-US" sz="2000" err="1">
                  <a:solidFill>
                    <a:srgbClr val="196873"/>
                  </a:solidFill>
                  <a:ea typeface="+mn-lt"/>
                  <a:cs typeface="+mn-lt"/>
                </a:rPr>
                <a:t>Verbesserung</a:t>
              </a:r>
              <a:r>
                <a:rPr lang="en-US" sz="2000">
                  <a:solidFill>
                    <a:srgbClr val="196873"/>
                  </a:solidFill>
                  <a:ea typeface="+mn-lt"/>
                  <a:cs typeface="+mn-lt"/>
                </a:rPr>
                <a:t> der </a:t>
              </a:r>
              <a:r>
                <a:rPr lang="en-US" sz="2000" err="1">
                  <a:solidFill>
                    <a:srgbClr val="196873"/>
                  </a:solidFill>
                  <a:ea typeface="+mn-lt"/>
                  <a:cs typeface="+mn-lt"/>
                </a:rPr>
                <a:t>Böden</a:t>
              </a:r>
              <a:endParaRPr lang="en-US" err="1"/>
            </a:p>
            <a:p>
              <a:pPr algn="ctr"/>
              <a:endParaRPr lang="en-US"/>
            </a:p>
            <a:p>
              <a:pPr algn="ctr"/>
              <a:r>
                <a:rPr lang="en-US" sz="2000" err="1">
                  <a:solidFill>
                    <a:srgbClr val="196873"/>
                  </a:solidFill>
                  <a:ea typeface="+mn-lt"/>
                  <a:cs typeface="+mn-lt"/>
                </a:rPr>
                <a:t>Speicherung</a:t>
              </a:r>
              <a:r>
                <a:rPr lang="en-US" sz="2000">
                  <a:solidFill>
                    <a:srgbClr val="196873"/>
                  </a:solidFill>
                  <a:ea typeface="+mn-lt"/>
                  <a:cs typeface="+mn-lt"/>
                </a:rPr>
                <a:t> von </a:t>
              </a:r>
              <a:r>
                <a:rPr lang="en-US" sz="2000" err="1">
                  <a:solidFill>
                    <a:srgbClr val="196873"/>
                  </a:solidFill>
                  <a:ea typeface="+mn-lt"/>
                  <a:cs typeface="+mn-lt"/>
                </a:rPr>
                <a:t>Kohlenstoff</a:t>
              </a:r>
              <a:endParaRPr lang="en-US" err="1"/>
            </a:p>
            <a:p>
              <a:pPr algn="ctr"/>
              <a:endParaRPr lang="en-US"/>
            </a:p>
            <a:p>
              <a:pPr algn="ctr">
                <a:lnSpc>
                  <a:spcPct val="150000"/>
                </a:lnSpc>
              </a:pPr>
              <a:r>
                <a:rPr lang="en-US" sz="2000" err="1">
                  <a:solidFill>
                    <a:srgbClr val="196873"/>
                  </a:solidFill>
                  <a:ea typeface="+mn-lt"/>
                  <a:cs typeface="+mn-lt"/>
                </a:rPr>
                <a:t>Energiegewinnung</a:t>
              </a:r>
              <a:endParaRPr lang="nb-NO" err="1"/>
            </a:p>
          </p:txBody>
        </p:sp>
        <p:sp>
          <p:nvSpPr>
            <p:cNvPr id="15" name="Avrundet rektangel 14">
              <a:extLst>
                <a:ext uri="{FF2B5EF4-FFF2-40B4-BE49-F238E27FC236}">
                  <a16:creationId xmlns:a16="http://schemas.microsoft.com/office/drawing/2014/main" id="{F1B53A43-43F5-9554-5D8F-332C625C5DB9}"/>
                </a:ext>
              </a:extLst>
            </p:cNvPr>
            <p:cNvSpPr/>
            <p:nvPr/>
          </p:nvSpPr>
          <p:spPr>
            <a:xfrm>
              <a:off x="2112118" y="1227640"/>
              <a:ext cx="5128819" cy="608692"/>
            </a:xfrm>
            <a:prstGeom prst="roundRect">
              <a:avLst/>
            </a:prstGeom>
            <a:solidFill>
              <a:srgbClr val="F4FBFB"/>
            </a:solidFill>
            <a:ln w="22225">
              <a:noFill/>
            </a:ln>
          </p:spPr>
          <p:txBody>
            <a:bodyPr lIns="91440" tIns="45720" rIns="91440" bIns="45720" rtlCol="0" anchor="ctr"/>
            <a:lstStyle/>
            <a:p>
              <a:pPr algn="ctr"/>
              <a:r>
                <a:rPr lang="en-US" err="1">
                  <a:solidFill>
                    <a:srgbClr val="196873"/>
                  </a:solidFill>
                  <a:ea typeface="+mn-lt"/>
                  <a:cs typeface="+mn-lt"/>
                </a:rPr>
                <a:t>Poröses</a:t>
              </a:r>
              <a:r>
                <a:rPr lang="en-US">
                  <a:solidFill>
                    <a:srgbClr val="196873"/>
                  </a:solidFill>
                  <a:ea typeface="+mn-lt"/>
                  <a:cs typeface="+mn-lt"/>
                </a:rPr>
                <a:t>, </a:t>
              </a:r>
              <a:r>
                <a:rPr lang="en-US" err="1">
                  <a:solidFill>
                    <a:srgbClr val="196873"/>
                  </a:solidFill>
                  <a:ea typeface="+mn-lt"/>
                  <a:cs typeface="+mn-lt"/>
                </a:rPr>
                <a:t>kohlenstoffreiches</a:t>
              </a:r>
              <a:r>
                <a:rPr lang="en-US">
                  <a:solidFill>
                    <a:srgbClr val="196873"/>
                  </a:solidFill>
                  <a:ea typeface="+mn-lt"/>
                  <a:cs typeface="+mn-lt"/>
                </a:rPr>
                <a:t> und stabiles Material</a:t>
              </a:r>
              <a:endParaRPr lang="en-US"/>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5600827" y="0"/>
            <a:ext cx="7520048" cy="6894949"/>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a:solidFill>
                    <a:srgbClr val="FFFDF8"/>
                  </a:solidFill>
                  <a:latin typeface="Myriad Pro" panose="020B0503030403020204" pitchFamily="34" charset="0"/>
                </a:rPr>
                <a:t>2</a:t>
              </a:r>
              <a:endParaRPr lang="en-US" sz="1200">
                <a:solidFill>
                  <a:srgbClr val="FFFDF8"/>
                </a:solidFill>
                <a:latin typeface="Myriad Pro" panose="020B0503030403020204" pitchFamily="34" charset="0"/>
              </a:endParaRPr>
            </a:p>
          </p:txBody>
        </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15362"/>
            <a:ext cx="6813858" cy="6910311"/>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a:solidFill>
                    <a:srgbClr val="FFFDF8"/>
                  </a:solidFill>
                  <a:latin typeface="Myriad Pro" panose="020B0503030403020204" pitchFamily="34" charset="0"/>
                </a:rPr>
                <a:t>3</a:t>
              </a:r>
              <a:endParaRPr lang="en-US" sz="120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3770695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a:solidFill>
                      <a:srgbClr val="FFFDF8"/>
                    </a:solidFill>
                    <a:latin typeface="Myriad Pro" panose="020B0503030403020204" pitchFamily="34" charset="0"/>
                  </a:rPr>
                  <a:t>1</a:t>
                </a:r>
                <a:endParaRPr lang="en-US" sz="120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50" err="1">
                <a:solidFill>
                  <a:srgbClr val="196873"/>
                </a:solidFill>
                <a:latin typeface="Myriad Pro"/>
              </a:rPr>
              <a:t>Pyrolyse</a:t>
            </a:r>
            <a:endParaRPr lang="en-US" sz="5896" err="1">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a:solidFill>
                    <a:srgbClr val="007075"/>
                  </a:solidFill>
                  <a:latin typeface="Myriad Pro" panose="020B0503030403020204" pitchFamily="34" charset="0"/>
                  <a:cs typeface="Calibri" panose="020F0502020204030204" pitchFamily="34" charset="0"/>
                </a:rPr>
                <a:t>500-600</a:t>
              </a:r>
              <a:r>
                <a:rPr lang="nb-NO" sz="1600" b="1">
                  <a:solidFill>
                    <a:srgbClr val="007075"/>
                  </a:solidFill>
                  <a:effectLst/>
                  <a:latin typeface="Myriad Pro" panose="020B0503030403020204" pitchFamily="34" charset="0"/>
                  <a:cs typeface="Calibri" panose="020F0502020204030204" pitchFamily="34" charset="0"/>
                </a:rPr>
                <a:t>°</a:t>
              </a:r>
              <a:r>
                <a:rPr lang="nb-NO" sz="1600" b="1">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err="1">
                  <a:solidFill>
                    <a:schemeClr val="bg1"/>
                  </a:solidFill>
                  <a:latin typeface="Myriad Pro" panose="020B0503030403020204" pitchFamily="34" charset="0"/>
                </a:rPr>
                <a:t>Biokull</a:t>
              </a:r>
              <a:endParaRPr lang="en-US" sz="5896">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a:solidFill>
                    <a:srgbClr val="196873"/>
                  </a:solidFill>
                  <a:latin typeface="Myriad Pro" panose="020B0503030403020204" pitchFamily="34" charset="0"/>
                </a:rPr>
                <a:t>Bruksområder</a:t>
              </a:r>
            </a:p>
            <a:p>
              <a:pPr algn="ctr">
                <a:lnSpc>
                  <a:spcPct val="150000"/>
                </a:lnSpc>
              </a:pPr>
              <a:r>
                <a:rPr lang="nb-NO" sz="2000">
                  <a:solidFill>
                    <a:srgbClr val="196873"/>
                  </a:solidFill>
                  <a:latin typeface="Myriad Pro" panose="020B0503030403020204" pitchFamily="34" charset="0"/>
                </a:rPr>
                <a:t>Jordforbedring</a:t>
              </a:r>
            </a:p>
            <a:p>
              <a:pPr algn="ctr">
                <a:lnSpc>
                  <a:spcPct val="150000"/>
                </a:lnSpc>
              </a:pPr>
              <a:r>
                <a:rPr lang="nb-NO" sz="2000">
                  <a:solidFill>
                    <a:srgbClr val="196873"/>
                  </a:solidFill>
                  <a:latin typeface="Myriad Pro" panose="020B0503030403020204" pitchFamily="34" charset="0"/>
                </a:rPr>
                <a:t>Karbonbinding</a:t>
              </a:r>
            </a:p>
            <a:p>
              <a:pPr algn="ctr">
                <a:lnSpc>
                  <a:spcPct val="150000"/>
                </a:lnSpc>
              </a:pPr>
              <a:r>
                <a:rPr lang="nb-NO" sz="200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a:solidFill>
                    <a:srgbClr val="FFFDF8"/>
                  </a:solidFill>
                  <a:latin typeface="Myriad Pro" panose="020B0503030403020204" pitchFamily="34" charset="0"/>
                </a:rPr>
                <a:t>2</a:t>
              </a:r>
              <a:endParaRPr lang="en-US" sz="120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4868892" cy="5997774"/>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50">
                  <a:solidFill>
                    <a:srgbClr val="007075"/>
                  </a:solidFill>
                  <a:latin typeface="Myriad Pro"/>
                </a:rPr>
                <a:t>Bio </a:t>
              </a:r>
              <a:r>
                <a:rPr lang="en-US" sz="5850" err="1">
                  <a:solidFill>
                    <a:srgbClr val="007075"/>
                  </a:solidFill>
                  <a:latin typeface="Myriad Pro"/>
                </a:rPr>
                <a:t>Öl</a:t>
              </a:r>
              <a:endParaRPr lang="en-US" sz="5896" err="1">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lIns="91440" tIns="45720" rIns="91440" bIns="45720" rtlCol="0" anchor="ctr"/>
            <a:lstStyle/>
            <a:p>
              <a:pPr algn="ctr">
                <a:lnSpc>
                  <a:spcPct val="150000"/>
                </a:lnSpc>
              </a:pPr>
              <a:r>
                <a:rPr lang="en-US" err="1">
                  <a:solidFill>
                    <a:srgbClr val="196873"/>
                  </a:solidFill>
                  <a:ea typeface="+mn-lt"/>
                  <a:cs typeface="+mn-lt"/>
                </a:rPr>
                <a:t>Enthält</a:t>
              </a:r>
              <a:r>
                <a:rPr lang="en-US">
                  <a:solidFill>
                    <a:srgbClr val="196873"/>
                  </a:solidFill>
                  <a:ea typeface="+mn-lt"/>
                  <a:cs typeface="+mn-lt"/>
                </a:rPr>
                <a:t> Teer, </a:t>
              </a:r>
              <a:r>
                <a:rPr lang="en-US" err="1">
                  <a:solidFill>
                    <a:srgbClr val="196873"/>
                  </a:solidFill>
                  <a:ea typeface="+mn-lt"/>
                  <a:cs typeface="+mn-lt"/>
                </a:rPr>
                <a:t>Kohlenwasserstoffe</a:t>
              </a:r>
              <a:r>
                <a:rPr lang="en-US">
                  <a:solidFill>
                    <a:srgbClr val="196873"/>
                  </a:solidFill>
                  <a:ea typeface="+mn-lt"/>
                  <a:cs typeface="+mn-lt"/>
                </a:rPr>
                <a:t> und Wasser</a:t>
              </a:r>
              <a:endParaRPr lang="en-US"/>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lIns="91440" tIns="45720" rIns="91440" bIns="45720" rtlCol="0" anchor="t"/>
              <a:lstStyle/>
              <a:p>
                <a:pPr algn="ctr">
                  <a:lnSpc>
                    <a:spcPct val="150000"/>
                  </a:lnSpc>
                </a:pPr>
                <a:r>
                  <a:rPr lang="nb-NO" u="sng" err="1">
                    <a:solidFill>
                      <a:srgbClr val="196873"/>
                    </a:solidFill>
                    <a:latin typeface="Myriad Pro"/>
                  </a:rPr>
                  <a:t>Vorteile</a:t>
                </a:r>
                <a:endParaRPr lang="nb-NO" u="sng">
                  <a:solidFill>
                    <a:srgbClr val="196873"/>
                  </a:solidFill>
                  <a:latin typeface="Myriad Pro" panose="020B0503030403020204" pitchFamily="34" charset="0"/>
                </a:endParaRPr>
              </a:p>
              <a:p>
                <a:pPr algn="ctr">
                  <a:lnSpc>
                    <a:spcPct val="150000"/>
                  </a:lnSpc>
                </a:pPr>
                <a:r>
                  <a:rPr lang="en-US" err="1">
                    <a:solidFill>
                      <a:srgbClr val="196873"/>
                    </a:solidFill>
                    <a:ea typeface="+mn-lt"/>
                    <a:cs typeface="+mn-lt"/>
                  </a:rPr>
                  <a:t>Flexibel</a:t>
                </a:r>
                <a:r>
                  <a:rPr lang="en-US">
                    <a:solidFill>
                      <a:srgbClr val="196873"/>
                    </a:solidFill>
                    <a:ea typeface="+mn-lt"/>
                    <a:cs typeface="+mn-lt"/>
                  </a:rPr>
                  <a:t>, </a:t>
                </a:r>
                <a:r>
                  <a:rPr lang="en-US" err="1">
                    <a:solidFill>
                      <a:srgbClr val="196873"/>
                    </a:solidFill>
                    <a:ea typeface="+mn-lt"/>
                    <a:cs typeface="+mn-lt"/>
                  </a:rPr>
                  <a:t>energieeffizient</a:t>
                </a:r>
                <a:r>
                  <a:rPr lang="en-US">
                    <a:solidFill>
                      <a:srgbClr val="196873"/>
                    </a:solidFill>
                    <a:ea typeface="+mn-lt"/>
                    <a:cs typeface="+mn-lt"/>
                  </a:rPr>
                  <a:t> und </a:t>
                </a:r>
                <a:r>
                  <a:rPr lang="en-US" err="1">
                    <a:solidFill>
                      <a:srgbClr val="196873"/>
                    </a:solidFill>
                    <a:ea typeface="+mn-lt"/>
                    <a:cs typeface="+mn-lt"/>
                  </a:rPr>
                  <a:t>leicht</a:t>
                </a:r>
                <a:r>
                  <a:rPr lang="en-US">
                    <a:solidFill>
                      <a:srgbClr val="196873"/>
                    </a:solidFill>
                    <a:ea typeface="+mn-lt"/>
                    <a:cs typeface="+mn-lt"/>
                  </a:rPr>
                  <a:t> </a:t>
                </a:r>
                <a:r>
                  <a:rPr lang="en-US" err="1">
                    <a:solidFill>
                      <a:srgbClr val="196873"/>
                    </a:solidFill>
                    <a:ea typeface="+mn-lt"/>
                    <a:cs typeface="+mn-lt"/>
                  </a:rPr>
                  <a:t>integrierbar</a:t>
                </a:r>
                <a:endParaRPr lang="nb-NO" err="1"/>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lIns="91440" tIns="45720" rIns="91440" bIns="45720" rtlCol="0" anchor="t"/>
              <a:lstStyle/>
              <a:p>
                <a:pPr algn="ctr">
                  <a:lnSpc>
                    <a:spcPct val="150000"/>
                  </a:lnSpc>
                </a:pPr>
                <a:r>
                  <a:rPr lang="en-US" u="sng" err="1">
                    <a:solidFill>
                      <a:srgbClr val="196873"/>
                    </a:solidFill>
                    <a:latin typeface="Myriad Pro"/>
                  </a:rPr>
                  <a:t>Einsatzbereiche</a:t>
                </a:r>
                <a:endParaRPr lang="en-US" u="sng" err="1">
                  <a:solidFill>
                    <a:srgbClr val="196873"/>
                  </a:solidFill>
                  <a:latin typeface="Myriad Pro" panose="020B0503030403020204" pitchFamily="34" charset="0"/>
                </a:endParaRPr>
              </a:p>
              <a:p>
                <a:pPr algn="ctr">
                  <a:lnSpc>
                    <a:spcPct val="150000"/>
                  </a:lnSpc>
                </a:pPr>
                <a:r>
                  <a:rPr lang="en-US" err="1">
                    <a:solidFill>
                      <a:srgbClr val="196873"/>
                    </a:solidFill>
                    <a:ea typeface="+mn-lt"/>
                    <a:cs typeface="+mn-lt"/>
                  </a:rPr>
                  <a:t>Heizung</a:t>
                </a:r>
                <a:r>
                  <a:rPr lang="en-US">
                    <a:solidFill>
                      <a:srgbClr val="196873"/>
                    </a:solidFill>
                    <a:ea typeface="+mn-lt"/>
                    <a:cs typeface="+mn-lt"/>
                  </a:rPr>
                  <a:t>, </a:t>
                </a:r>
                <a:r>
                  <a:rPr lang="en-US" err="1">
                    <a:solidFill>
                      <a:srgbClr val="196873"/>
                    </a:solidFill>
                    <a:ea typeface="+mn-lt"/>
                    <a:cs typeface="+mn-lt"/>
                  </a:rPr>
                  <a:t>Stromerzeugung</a:t>
                </a:r>
                <a:r>
                  <a:rPr lang="en-US">
                    <a:solidFill>
                      <a:srgbClr val="196873"/>
                    </a:solidFill>
                    <a:ea typeface="+mn-lt"/>
                    <a:cs typeface="+mn-lt"/>
                  </a:rPr>
                  <a:t>, </a:t>
                </a:r>
                <a:r>
                  <a:rPr lang="en-US" err="1">
                    <a:solidFill>
                      <a:srgbClr val="196873"/>
                    </a:solidFill>
                    <a:ea typeface="+mn-lt"/>
                    <a:cs typeface="+mn-lt"/>
                  </a:rPr>
                  <a:t>Kraftstoff</a:t>
                </a:r>
                <a:r>
                  <a:rPr lang="en-US">
                    <a:solidFill>
                      <a:srgbClr val="196873"/>
                    </a:solidFill>
                    <a:ea typeface="+mn-lt"/>
                    <a:cs typeface="+mn-lt"/>
                  </a:rPr>
                  <a:t>, Kochen</a:t>
                </a:r>
                <a:endParaRPr lang="nb-NO"/>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5607437" y="-4712"/>
            <a:ext cx="6813858" cy="6879585"/>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a:solidFill>
                    <a:srgbClr val="FFFDF8"/>
                  </a:solidFill>
                  <a:latin typeface="Myriad Pro" panose="020B0503030403020204" pitchFamily="34" charset="0"/>
                </a:rPr>
                <a:t>3</a:t>
              </a:r>
              <a:endParaRPr lang="en-US" sz="1200">
                <a:solidFill>
                  <a:srgbClr val="FFFDF8"/>
                </a:solidFill>
                <a:latin typeface="Myriad Pro" panose="020B0503030403020204" pitchFamily="34" charset="0"/>
              </a:endParaRPr>
            </a:p>
          </p:txBody>
        </p:sp>
      </p:grpSp>
    </p:spTree>
    <p:extLst>
      <p:ext uri="{BB962C8B-B14F-4D97-AF65-F5344CB8AC3E}">
        <p14:creationId xmlns:p14="http://schemas.microsoft.com/office/powerpoint/2010/main" val="1905718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p>
        </p:txBody>
      </p:sp>
      <p:sp>
        <p:nvSpPr>
          <p:cNvPr id="20" name="Rektangel 19">
            <a:extLst>
              <a:ext uri="{FF2B5EF4-FFF2-40B4-BE49-F238E27FC236}">
                <a16:creationId xmlns:a16="http://schemas.microsoft.com/office/drawing/2014/main" id="{1C302AEB-2480-4917-2F65-B67EB07A1B41}"/>
              </a:ext>
            </a:extLst>
          </p:cNvPr>
          <p:cNvSpPr/>
          <p:nvPr/>
        </p:nvSpPr>
        <p:spPr>
          <a:xfrm>
            <a:off x="156400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err="1"/>
              <a:t>Was</a:t>
            </a:r>
            <a:r>
              <a:rPr lang="sv-SE"/>
              <a:t> Biogas </a:t>
            </a:r>
            <a:r>
              <a:rPr lang="sv-SE" err="1"/>
              <a:t>und</a:t>
            </a:r>
            <a:r>
              <a:rPr lang="sv-SE"/>
              <a:t> </a:t>
            </a:r>
            <a:r>
              <a:rPr lang="sv-SE" err="1"/>
              <a:t>biogene</a:t>
            </a:r>
            <a:r>
              <a:rPr lang="sv-SE"/>
              <a:t> </a:t>
            </a:r>
            <a:r>
              <a:rPr lang="sv-SE" err="1"/>
              <a:t>Reststoffe</a:t>
            </a:r>
            <a:r>
              <a:rPr lang="sv-SE"/>
              <a:t> </a:t>
            </a:r>
            <a:r>
              <a:rPr lang="sv-SE" err="1"/>
              <a:t>sind</a:t>
            </a:r>
            <a:endParaRPr lang="en-US" err="1"/>
          </a:p>
        </p:txBody>
      </p:sp>
      <p:sp>
        <p:nvSpPr>
          <p:cNvPr id="21" name="Rektangel 20">
            <a:extLst>
              <a:ext uri="{FF2B5EF4-FFF2-40B4-BE49-F238E27FC236}">
                <a16:creationId xmlns:a16="http://schemas.microsoft.com/office/drawing/2014/main" id="{C91C8301-0E30-4E70-07E0-CB9673800D0C}"/>
              </a:ext>
            </a:extLst>
          </p:cNvPr>
          <p:cNvSpPr/>
          <p:nvPr/>
        </p:nvSpPr>
        <p:spPr>
          <a:xfrm>
            <a:off x="513016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a:t>Wie </a:t>
            </a:r>
            <a:r>
              <a:rPr lang="sv-SE" err="1"/>
              <a:t>Biomasse</a:t>
            </a:r>
            <a:r>
              <a:rPr lang="sv-SE"/>
              <a:t> in </a:t>
            </a:r>
            <a:r>
              <a:rPr lang="sv-SE" err="1"/>
              <a:t>Energie</a:t>
            </a:r>
            <a:r>
              <a:rPr lang="sv-SE"/>
              <a:t> </a:t>
            </a:r>
            <a:r>
              <a:rPr lang="sv-SE" err="1"/>
              <a:t>umgewandelt</a:t>
            </a:r>
            <a:r>
              <a:rPr lang="sv-SE"/>
              <a:t> </a:t>
            </a:r>
            <a:r>
              <a:rPr lang="sv-SE" err="1"/>
              <a:t>werden</a:t>
            </a:r>
            <a:r>
              <a:rPr lang="sv-SE"/>
              <a:t> </a:t>
            </a:r>
            <a:r>
              <a:rPr lang="sv-SE" err="1"/>
              <a:t>kann</a:t>
            </a:r>
            <a:r>
              <a:rPr lang="sv-SE"/>
              <a:t> </a:t>
            </a:r>
            <a:endParaRPr lang="en-US"/>
          </a:p>
        </p:txBody>
      </p:sp>
      <p:sp>
        <p:nvSpPr>
          <p:cNvPr id="22" name="Rektangel 21">
            <a:extLst>
              <a:ext uri="{FF2B5EF4-FFF2-40B4-BE49-F238E27FC236}">
                <a16:creationId xmlns:a16="http://schemas.microsoft.com/office/drawing/2014/main" id="{B93B0453-C60B-D3C9-C8C5-2BA011274772}"/>
              </a:ext>
            </a:extLst>
          </p:cNvPr>
          <p:cNvSpPr/>
          <p:nvPr/>
        </p:nvSpPr>
        <p:spPr>
          <a:xfrm>
            <a:off x="8696325" y="257175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err="1"/>
              <a:t>Der</a:t>
            </a:r>
            <a:r>
              <a:rPr lang="sv-SE"/>
              <a:t> </a:t>
            </a:r>
            <a:r>
              <a:rPr lang="sv-SE" err="1"/>
              <a:t>Unterschied</a:t>
            </a:r>
            <a:r>
              <a:rPr lang="sv-SE"/>
              <a:t> </a:t>
            </a:r>
            <a:r>
              <a:rPr lang="sv-SE" err="1"/>
              <a:t>zwischen</a:t>
            </a:r>
            <a:r>
              <a:rPr lang="sv-SE"/>
              <a:t> </a:t>
            </a:r>
            <a:r>
              <a:rPr lang="sv-SE" err="1"/>
              <a:t>der</a:t>
            </a:r>
            <a:r>
              <a:rPr lang="sv-SE"/>
              <a:t> </a:t>
            </a:r>
            <a:r>
              <a:rPr lang="sv-SE" err="1"/>
              <a:t>linearen</a:t>
            </a:r>
            <a:r>
              <a:rPr lang="sv-SE"/>
              <a:t> </a:t>
            </a:r>
            <a:r>
              <a:rPr lang="sv-SE" err="1"/>
              <a:t>und</a:t>
            </a:r>
            <a:r>
              <a:rPr lang="sv-SE"/>
              <a:t> </a:t>
            </a:r>
            <a:r>
              <a:rPr lang="sv-SE" err="1"/>
              <a:t>der</a:t>
            </a:r>
            <a:r>
              <a:rPr lang="sv-SE"/>
              <a:t> </a:t>
            </a:r>
            <a:r>
              <a:rPr lang="sv-SE" err="1"/>
              <a:t>zirkulären</a:t>
            </a:r>
            <a:r>
              <a:rPr lang="sv-SE"/>
              <a:t> </a:t>
            </a:r>
            <a:r>
              <a:rPr lang="sv-SE" err="1"/>
              <a:t>Bioökonomie</a:t>
            </a:r>
            <a:r>
              <a:rPr lang="sv-SE"/>
              <a:t> </a:t>
            </a:r>
            <a:endParaRPr lang="en-US"/>
          </a:p>
        </p:txBody>
      </p:sp>
      <p:sp>
        <p:nvSpPr>
          <p:cNvPr id="23" name="Rektangel 22">
            <a:extLst>
              <a:ext uri="{FF2B5EF4-FFF2-40B4-BE49-F238E27FC236}">
                <a16:creationId xmlns:a16="http://schemas.microsoft.com/office/drawing/2014/main" id="{BE35EE11-7DCF-9EDD-F692-9DA52A652DBB}"/>
              </a:ext>
            </a:extLst>
          </p:cNvPr>
          <p:cNvSpPr/>
          <p:nvPr/>
        </p:nvSpPr>
        <p:spPr>
          <a:xfrm>
            <a:off x="332613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err="1"/>
              <a:t>Verwendung</a:t>
            </a:r>
            <a:r>
              <a:rPr lang="sv-SE"/>
              <a:t> von Biogas </a:t>
            </a:r>
            <a:r>
              <a:rPr lang="sv-SE" err="1"/>
              <a:t>und</a:t>
            </a:r>
            <a:r>
              <a:rPr lang="sv-SE"/>
              <a:t> biogenen Reststoffen </a:t>
            </a:r>
            <a:endParaRPr lang="en-US"/>
          </a:p>
        </p:txBody>
      </p:sp>
      <p:sp>
        <p:nvSpPr>
          <p:cNvPr id="24" name="Rektangel 23">
            <a:extLst>
              <a:ext uri="{FF2B5EF4-FFF2-40B4-BE49-F238E27FC236}">
                <a16:creationId xmlns:a16="http://schemas.microsoft.com/office/drawing/2014/main" id="{18ED5C15-822E-A9CE-EFD5-2BDE2569336F}"/>
              </a:ext>
            </a:extLst>
          </p:cNvPr>
          <p:cNvSpPr/>
          <p:nvPr/>
        </p:nvSpPr>
        <p:spPr>
          <a:xfrm>
            <a:off x="7185660" y="4724400"/>
            <a:ext cx="1931670" cy="1623433"/>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a:t>Wie </a:t>
            </a:r>
            <a:r>
              <a:rPr lang="sv-SE" err="1"/>
              <a:t>Nährstoffe</a:t>
            </a:r>
            <a:r>
              <a:rPr lang="sv-SE"/>
              <a:t> </a:t>
            </a:r>
            <a:r>
              <a:rPr lang="sv-SE" err="1"/>
              <a:t>recycelt</a:t>
            </a:r>
            <a:r>
              <a:rPr lang="sv-SE"/>
              <a:t> </a:t>
            </a:r>
            <a:r>
              <a:rPr lang="sv-SE" err="1"/>
              <a:t>werden</a:t>
            </a:r>
            <a:r>
              <a:rPr lang="sv-SE"/>
              <a:t> </a:t>
            </a:r>
            <a:r>
              <a:rPr lang="sv-SE" err="1"/>
              <a:t>können</a:t>
            </a:r>
            <a:r>
              <a:rPr lang="sv-SE"/>
              <a:t> </a:t>
            </a:r>
            <a:endParaRPr lang="en-US"/>
          </a:p>
        </p:txBody>
      </p:sp>
      <p:sp>
        <p:nvSpPr>
          <p:cNvPr id="25" name="textruta 24">
            <a:extLst>
              <a:ext uri="{FF2B5EF4-FFF2-40B4-BE49-F238E27FC236}">
                <a16:creationId xmlns:a16="http://schemas.microsoft.com/office/drawing/2014/main" id="{C5B75B3B-8035-990E-9B48-FF96ED3F54F0}"/>
              </a:ext>
            </a:extLst>
          </p:cNvPr>
          <p:cNvSpPr txBox="1"/>
          <p:nvPr/>
        </p:nvSpPr>
        <p:spPr>
          <a:xfrm>
            <a:off x="4181476" y="596351"/>
            <a:ext cx="4791074" cy="769441"/>
          </a:xfrm>
          <a:prstGeom prst="rect">
            <a:avLst/>
          </a:prstGeom>
          <a:noFill/>
        </p:spPr>
        <p:txBody>
          <a:bodyPr wrap="square" lIns="91440" tIns="45720" rIns="91440" bIns="45720" rtlCol="0" anchor="t">
            <a:spAutoFit/>
          </a:bodyPr>
          <a:lstStyle/>
          <a:p>
            <a:r>
              <a:rPr lang="sv-SE" sz="4400" err="1">
                <a:solidFill>
                  <a:srgbClr val="B1E2D6"/>
                </a:solidFill>
              </a:rPr>
              <a:t>Lernziele</a:t>
            </a:r>
            <a:endParaRPr lang="en-US" err="1"/>
          </a:p>
        </p:txBody>
      </p:sp>
    </p:spTree>
    <p:extLst>
      <p:ext uri="{BB962C8B-B14F-4D97-AF65-F5344CB8AC3E}">
        <p14:creationId xmlns:p14="http://schemas.microsoft.com/office/powerpoint/2010/main" val="172222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FFA"/>
        </a:solidFill>
        <a:effectLst/>
      </p:bgPr>
    </p:bg>
    <p:spTree>
      <p:nvGrpSpPr>
        <p:cNvPr id="1" name=""/>
        <p:cNvGrpSpPr/>
        <p:nvPr/>
      </p:nvGrpSpPr>
      <p:grpSpPr>
        <a:xfrm>
          <a:off x="0" y="0"/>
          <a:ext cx="0" cy="0"/>
          <a:chOff x="0" y="0"/>
          <a:chExt cx="0" cy="0"/>
        </a:xfrm>
      </p:grpSpPr>
      <p:graphicFrame>
        <p:nvGraphicFramePr>
          <p:cNvPr id="36" name="Diagram 35">
            <a:extLst>
              <a:ext uri="{FF2B5EF4-FFF2-40B4-BE49-F238E27FC236}">
                <a16:creationId xmlns:a16="http://schemas.microsoft.com/office/drawing/2014/main" id="{FD8B3F17-E310-C209-1429-3093B594FF7A}"/>
              </a:ext>
            </a:extLst>
          </p:cNvPr>
          <p:cNvGraphicFramePr/>
          <p:nvPr/>
        </p:nvGraphicFramePr>
        <p:xfrm>
          <a:off x="3924235" y="1258465"/>
          <a:ext cx="3801134" cy="512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e 3">
            <a:extLst>
              <a:ext uri="{FF2B5EF4-FFF2-40B4-BE49-F238E27FC236}">
                <a16:creationId xmlns:a16="http://schemas.microsoft.com/office/drawing/2014/main" id="{1690417A-F53D-47AF-5C45-39C74918A5B5}"/>
              </a:ext>
            </a:extLst>
          </p:cNvPr>
          <p:cNvGrpSpPr/>
          <p:nvPr/>
        </p:nvGrpSpPr>
        <p:grpSpPr>
          <a:xfrm>
            <a:off x="682851" y="0"/>
            <a:ext cx="7657611" cy="6879586"/>
            <a:chOff x="-610145" y="32765"/>
            <a:chExt cx="4976602" cy="6858000"/>
          </a:xfrm>
        </p:grpSpPr>
        <p:sp>
          <p:nvSpPr>
            <p:cNvPr id="10" name="Rektangel 9">
              <a:extLst>
                <a:ext uri="{FF2B5EF4-FFF2-40B4-BE49-F238E27FC236}">
                  <a16:creationId xmlns:a16="http://schemas.microsoft.com/office/drawing/2014/main" id="{5FAFCB8E-B5FB-7521-04C8-8CB0F66C37B6}"/>
                </a:ext>
              </a:extLst>
            </p:cNvPr>
            <p:cNvSpPr/>
            <p:nvPr/>
          </p:nvSpPr>
          <p:spPr>
            <a:xfrm>
              <a:off x="-610145" y="32765"/>
              <a:ext cx="4568400" cy="6858000"/>
            </a:xfrm>
            <a:prstGeom prst="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nvGrpSpPr>
            <p:cNvPr id="2" name="Gruppe 1">
              <a:extLst>
                <a:ext uri="{FF2B5EF4-FFF2-40B4-BE49-F238E27FC236}">
                  <a16:creationId xmlns:a16="http://schemas.microsoft.com/office/drawing/2014/main" id="{B9AEB9EF-3485-DC54-341F-4C2AA398D3F2}"/>
                </a:ext>
              </a:extLst>
            </p:cNvPr>
            <p:cNvGrpSpPr>
              <a:grpSpLocks noChangeAspect="1"/>
            </p:cNvGrpSpPr>
            <p:nvPr/>
          </p:nvGrpSpPr>
          <p:grpSpPr>
            <a:xfrm>
              <a:off x="3835665" y="5021615"/>
              <a:ext cx="530792" cy="873936"/>
              <a:chOff x="3835665" y="5021615"/>
              <a:chExt cx="530792" cy="873936"/>
            </a:xfrm>
          </p:grpSpPr>
          <p:sp>
            <p:nvSpPr>
              <p:cNvPr id="18" name="Avrundet rektangel 17">
                <a:extLst>
                  <a:ext uri="{FF2B5EF4-FFF2-40B4-BE49-F238E27FC236}">
                    <a16:creationId xmlns:a16="http://schemas.microsoft.com/office/drawing/2014/main" id="{013E68AC-2B65-9B04-FCAB-F38113332AF7}"/>
                  </a:ext>
                </a:extLst>
              </p:cNvPr>
              <p:cNvSpPr>
                <a:spLocks/>
              </p:cNvSpPr>
              <p:nvPr/>
            </p:nvSpPr>
            <p:spPr>
              <a:xfrm>
                <a:off x="3835665" y="5128751"/>
                <a:ext cx="463241" cy="766800"/>
              </a:xfrm>
              <a:prstGeom prst="roundRect">
                <a:avLst/>
              </a:prstGeom>
              <a:solidFill>
                <a:srgbClr val="248587"/>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55" name="TekstSylinder 54">
                <a:extLst>
                  <a:ext uri="{FF2B5EF4-FFF2-40B4-BE49-F238E27FC236}">
                    <a16:creationId xmlns:a16="http://schemas.microsoft.com/office/drawing/2014/main" id="{239F2A28-A056-1500-454D-8F53FCFFCE5B}"/>
                  </a:ext>
                </a:extLst>
              </p:cNvPr>
              <p:cNvSpPr txBox="1"/>
              <p:nvPr/>
            </p:nvSpPr>
            <p:spPr>
              <a:xfrm>
                <a:off x="4015305" y="5021615"/>
                <a:ext cx="351152" cy="852156"/>
              </a:xfrm>
              <a:prstGeom prst="rect">
                <a:avLst/>
              </a:prstGeom>
              <a:noFill/>
            </p:spPr>
            <p:txBody>
              <a:bodyPr wrap="square">
                <a:spAutoFit/>
              </a:bodyPr>
              <a:lstStyle/>
              <a:p>
                <a:pPr>
                  <a:lnSpc>
                    <a:spcPts val="6250"/>
                  </a:lnSpc>
                </a:pPr>
                <a:r>
                  <a:rPr lang="en-US" sz="4000">
                    <a:solidFill>
                      <a:srgbClr val="FFFDF8"/>
                    </a:solidFill>
                    <a:latin typeface="Myriad Pro" panose="020B0503030403020204" pitchFamily="34" charset="0"/>
                  </a:rPr>
                  <a:t>1</a:t>
                </a:r>
                <a:endParaRPr lang="en-US" sz="1200">
                  <a:solidFill>
                    <a:srgbClr val="FFFDF8"/>
                  </a:solidFill>
                  <a:latin typeface="Myriad Pro" panose="020B0503030403020204" pitchFamily="34" charset="0"/>
                </a:endParaRPr>
              </a:p>
            </p:txBody>
          </p:sp>
        </p:grpSp>
      </p:grpSp>
      <p:sp>
        <p:nvSpPr>
          <p:cNvPr id="28" name="TextBox 10">
            <a:extLst>
              <a:ext uri="{FF2B5EF4-FFF2-40B4-BE49-F238E27FC236}">
                <a16:creationId xmlns:a16="http://schemas.microsoft.com/office/drawing/2014/main" id="{330EEA4D-9505-6746-57FD-29D4B71E38AB}"/>
              </a:ext>
            </a:extLst>
          </p:cNvPr>
          <p:cNvSpPr txBox="1"/>
          <p:nvPr/>
        </p:nvSpPr>
        <p:spPr>
          <a:xfrm>
            <a:off x="8538803" y="171679"/>
            <a:ext cx="3436471" cy="826124"/>
          </a:xfrm>
          <a:prstGeom prst="rect">
            <a:avLst/>
          </a:prstGeom>
        </p:spPr>
        <p:txBody>
          <a:bodyPr wrap="square" lIns="0" tIns="0" rIns="0" bIns="0" rtlCol="0" anchor="t">
            <a:spAutoFit/>
          </a:bodyPr>
          <a:lstStyle/>
          <a:p>
            <a:pPr>
              <a:lnSpc>
                <a:spcPts val="6250"/>
              </a:lnSpc>
            </a:pPr>
            <a:r>
              <a:rPr lang="en-US" sz="5850" err="1">
                <a:solidFill>
                  <a:srgbClr val="196873"/>
                </a:solidFill>
                <a:latin typeface="Myriad Pro"/>
              </a:rPr>
              <a:t>Pyrolyse</a:t>
            </a:r>
            <a:endParaRPr lang="en-US" sz="5896" err="1">
              <a:solidFill>
                <a:srgbClr val="196873"/>
              </a:solidFill>
              <a:latin typeface="Myriad Pro" panose="020B0503030403020204" pitchFamily="34" charset="0"/>
            </a:endParaRPr>
          </a:p>
        </p:txBody>
      </p:sp>
      <p:grpSp>
        <p:nvGrpSpPr>
          <p:cNvPr id="35" name="Gruppe 34">
            <a:extLst>
              <a:ext uri="{FF2B5EF4-FFF2-40B4-BE49-F238E27FC236}">
                <a16:creationId xmlns:a16="http://schemas.microsoft.com/office/drawing/2014/main" id="{42918646-F754-0A7D-E32B-7B481C5D42F2}"/>
              </a:ext>
            </a:extLst>
          </p:cNvPr>
          <p:cNvGrpSpPr/>
          <p:nvPr/>
        </p:nvGrpSpPr>
        <p:grpSpPr>
          <a:xfrm>
            <a:off x="8817095" y="1149265"/>
            <a:ext cx="2188511" cy="5499043"/>
            <a:chOff x="9458895" y="903159"/>
            <a:chExt cx="2318244" cy="5825021"/>
          </a:xfrm>
        </p:grpSpPr>
        <p:sp>
          <p:nvSpPr>
            <p:cNvPr id="22" name="TekstSylinder 21">
              <a:extLst>
                <a:ext uri="{FF2B5EF4-FFF2-40B4-BE49-F238E27FC236}">
                  <a16:creationId xmlns:a16="http://schemas.microsoft.com/office/drawing/2014/main" id="{8359708F-C0B5-0E08-CDE5-7A97952162CE}"/>
                </a:ext>
              </a:extLst>
            </p:cNvPr>
            <p:cNvSpPr txBox="1"/>
            <p:nvPr/>
          </p:nvSpPr>
          <p:spPr>
            <a:xfrm>
              <a:off x="11547566" y="2037806"/>
              <a:ext cx="229573" cy="293419"/>
            </a:xfrm>
            <a:prstGeom prst="rect">
              <a:avLst/>
            </a:prstGeom>
            <a:noFill/>
          </p:spPr>
          <p:txBody>
            <a:bodyPr wrap="none" rtlCol="0">
              <a:spAutoFit/>
            </a:bodyPr>
            <a:lstStyle/>
            <a:p>
              <a:r>
                <a:rPr lang="nb-NO" sz="1200">
                  <a:latin typeface="Myriad Pro" panose="020B0503030403020204" pitchFamily="34" charset="0"/>
                </a:rPr>
                <a:t>‘</a:t>
              </a:r>
            </a:p>
          </p:txBody>
        </p:sp>
        <p:grpSp>
          <p:nvGrpSpPr>
            <p:cNvPr id="30" name="Gruppe 29">
              <a:extLst>
                <a:ext uri="{FF2B5EF4-FFF2-40B4-BE49-F238E27FC236}">
                  <a16:creationId xmlns:a16="http://schemas.microsoft.com/office/drawing/2014/main" id="{64A49382-13A1-8B7F-5B86-70C49E8360E8}"/>
                </a:ext>
              </a:extLst>
            </p:cNvPr>
            <p:cNvGrpSpPr/>
            <p:nvPr/>
          </p:nvGrpSpPr>
          <p:grpSpPr>
            <a:xfrm>
              <a:off x="9518338" y="4596893"/>
              <a:ext cx="2131287" cy="2131287"/>
              <a:chOff x="8579852" y="3936044"/>
              <a:chExt cx="3258912" cy="3258912"/>
            </a:xfrm>
          </p:grpSpPr>
          <p:sp>
            <p:nvSpPr>
              <p:cNvPr id="29" name="Ellipse 28">
                <a:extLst>
                  <a:ext uri="{FF2B5EF4-FFF2-40B4-BE49-F238E27FC236}">
                    <a16:creationId xmlns:a16="http://schemas.microsoft.com/office/drawing/2014/main" id="{E19740CF-35AF-36A3-4EC1-BC9A8B0296F8}"/>
                  </a:ext>
                </a:extLst>
              </p:cNvPr>
              <p:cNvSpPr/>
              <p:nvPr/>
            </p:nvSpPr>
            <p:spPr>
              <a:xfrm>
                <a:off x="8579852" y="3936044"/>
                <a:ext cx="3258912" cy="3258912"/>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8" name="Bilde 7" descr="Et bilde som inneholder kunst, design&#10;&#10;Automatisk generert beskrivelse">
                <a:extLst>
                  <a:ext uri="{FF2B5EF4-FFF2-40B4-BE49-F238E27FC236}">
                    <a16:creationId xmlns:a16="http://schemas.microsoft.com/office/drawing/2014/main" id="{6E98461B-2F3B-8110-B6A3-A8E406D1132F}"/>
                  </a:ext>
                </a:extLst>
              </p:cNvPr>
              <p:cNvPicPr>
                <a:picLocks noChangeAspect="1"/>
              </p:cNvPicPr>
              <p:nvPr/>
            </p:nvPicPr>
            <p:blipFill>
              <a:blip r:embed="rId8"/>
              <a:stretch>
                <a:fillRect/>
              </a:stretch>
            </p:blipFill>
            <p:spPr>
              <a:xfrm>
                <a:off x="9639190" y="4294218"/>
                <a:ext cx="1140237" cy="890657"/>
              </a:xfrm>
              <a:prstGeom prst="rect">
                <a:avLst/>
              </a:prstGeom>
            </p:spPr>
          </p:pic>
          <p:pic>
            <p:nvPicPr>
              <p:cNvPr id="11" name="Bilde 10" descr="Et bilde som inneholder Grafikk, skjermbilde, grønn, grafisk design&#10;&#10;Automatisk generert beskrivelse">
                <a:extLst>
                  <a:ext uri="{FF2B5EF4-FFF2-40B4-BE49-F238E27FC236}">
                    <a16:creationId xmlns:a16="http://schemas.microsoft.com/office/drawing/2014/main" id="{E4A309F4-53CE-E253-2B56-BEA957803548}"/>
                  </a:ext>
                </a:extLst>
              </p:cNvPr>
              <p:cNvPicPr>
                <a:picLocks noChangeAspect="1"/>
              </p:cNvPicPr>
              <p:nvPr/>
            </p:nvPicPr>
            <p:blipFill>
              <a:blip r:embed="rId9"/>
              <a:stretch>
                <a:fillRect/>
              </a:stretch>
            </p:blipFill>
            <p:spPr>
              <a:xfrm>
                <a:off x="8991767" y="5238406"/>
                <a:ext cx="1308814" cy="1328204"/>
              </a:xfrm>
              <a:prstGeom prst="rect">
                <a:avLst/>
              </a:prstGeom>
            </p:spPr>
          </p:pic>
          <p:pic>
            <p:nvPicPr>
              <p:cNvPr id="14" name="Bilde 13" descr="Et bilde som inneholder tegnefilm, flaske&#10;&#10;Automatisk generert beskrivelse">
                <a:extLst>
                  <a:ext uri="{FF2B5EF4-FFF2-40B4-BE49-F238E27FC236}">
                    <a16:creationId xmlns:a16="http://schemas.microsoft.com/office/drawing/2014/main" id="{6D4F6F34-2B19-BDB1-FE38-36A06A754544}"/>
                  </a:ext>
                </a:extLst>
              </p:cNvPr>
              <p:cNvPicPr>
                <a:picLocks noChangeAspect="1"/>
              </p:cNvPicPr>
              <p:nvPr/>
            </p:nvPicPr>
            <p:blipFill>
              <a:blip r:embed="rId10"/>
              <a:stretch>
                <a:fillRect/>
              </a:stretch>
            </p:blipFill>
            <p:spPr>
              <a:xfrm>
                <a:off x="10498793" y="5184875"/>
                <a:ext cx="850659" cy="1466030"/>
              </a:xfrm>
              <a:prstGeom prst="rect">
                <a:avLst/>
              </a:prstGeom>
            </p:spPr>
          </p:pic>
        </p:grpSp>
        <p:pic>
          <p:nvPicPr>
            <p:cNvPr id="17" name="Bilde 16" descr="Et bilde som inneholder clip art, Grafikk, kreativitet, design&#10;&#10;Automatisk generert beskrivelse">
              <a:extLst>
                <a:ext uri="{FF2B5EF4-FFF2-40B4-BE49-F238E27FC236}">
                  <a16:creationId xmlns:a16="http://schemas.microsoft.com/office/drawing/2014/main" id="{FF845DE0-96BD-7C61-C2FE-3DC99312B5F5}"/>
                </a:ext>
              </a:extLst>
            </p:cNvPr>
            <p:cNvPicPr>
              <a:picLocks noChangeAspect="1"/>
            </p:cNvPicPr>
            <p:nvPr/>
          </p:nvPicPr>
          <p:blipFill>
            <a:blip r:embed="rId11"/>
            <a:stretch>
              <a:fillRect/>
            </a:stretch>
          </p:blipFill>
          <p:spPr>
            <a:xfrm>
              <a:off x="9827664" y="3425666"/>
              <a:ext cx="525658" cy="614406"/>
            </a:xfrm>
            <a:prstGeom prst="rect">
              <a:avLst/>
            </a:prstGeom>
          </p:spPr>
        </p:pic>
        <p:grpSp>
          <p:nvGrpSpPr>
            <p:cNvPr id="34" name="Gruppe 33">
              <a:extLst>
                <a:ext uri="{FF2B5EF4-FFF2-40B4-BE49-F238E27FC236}">
                  <a16:creationId xmlns:a16="http://schemas.microsoft.com/office/drawing/2014/main" id="{FD1B2119-13C5-E7D3-1D53-EFE0B8835B72}"/>
                </a:ext>
              </a:extLst>
            </p:cNvPr>
            <p:cNvGrpSpPr/>
            <p:nvPr/>
          </p:nvGrpSpPr>
          <p:grpSpPr>
            <a:xfrm>
              <a:off x="9458895" y="903159"/>
              <a:ext cx="2131287" cy="2131287"/>
              <a:chOff x="8867504" y="424095"/>
              <a:chExt cx="2495236" cy="2495236"/>
            </a:xfrm>
          </p:grpSpPr>
          <p:sp>
            <p:nvSpPr>
              <p:cNvPr id="33" name="Ellipse 32">
                <a:extLst>
                  <a:ext uri="{FF2B5EF4-FFF2-40B4-BE49-F238E27FC236}">
                    <a16:creationId xmlns:a16="http://schemas.microsoft.com/office/drawing/2014/main" id="{9AC53F65-F71D-8071-A255-640A8CC3C340}"/>
                  </a:ext>
                </a:extLst>
              </p:cNvPr>
              <p:cNvSpPr/>
              <p:nvPr/>
            </p:nvSpPr>
            <p:spPr>
              <a:xfrm>
                <a:off x="8867504" y="424095"/>
                <a:ext cx="2495236" cy="2495236"/>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25" name="Bilde 24" descr="Et bilde som inneholder design, kunst&#10;&#10;Automatisk generert beskrivelse">
                <a:extLst>
                  <a:ext uri="{FF2B5EF4-FFF2-40B4-BE49-F238E27FC236}">
                    <a16:creationId xmlns:a16="http://schemas.microsoft.com/office/drawing/2014/main" id="{A7C6875A-C19E-E17E-DC87-0F6DBA157515}"/>
                  </a:ext>
                </a:extLst>
              </p:cNvPr>
              <p:cNvPicPr>
                <a:picLocks noChangeAspect="1"/>
              </p:cNvPicPr>
              <p:nvPr/>
            </p:nvPicPr>
            <p:blipFill>
              <a:blip r:embed="rId12"/>
              <a:stretch>
                <a:fillRect/>
              </a:stretch>
            </p:blipFill>
            <p:spPr>
              <a:xfrm>
                <a:off x="9306121" y="1052885"/>
                <a:ext cx="1618001" cy="1075704"/>
              </a:xfrm>
              <a:prstGeom prst="rect">
                <a:avLst/>
              </a:prstGeom>
            </p:spPr>
          </p:pic>
        </p:grpSp>
        <p:sp>
          <p:nvSpPr>
            <p:cNvPr id="26" name="Pil høyre 25">
              <a:extLst>
                <a:ext uri="{FF2B5EF4-FFF2-40B4-BE49-F238E27FC236}">
                  <a16:creationId xmlns:a16="http://schemas.microsoft.com/office/drawing/2014/main" id="{93640EE7-BF7B-F44B-2C79-4E03F158F707}"/>
                </a:ext>
              </a:extLst>
            </p:cNvPr>
            <p:cNvSpPr/>
            <p:nvPr/>
          </p:nvSpPr>
          <p:spPr>
            <a:xfrm rot="5400000">
              <a:off x="9958200" y="3619754"/>
              <a:ext cx="1132678"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sp>
          <p:nvSpPr>
            <p:cNvPr id="27" name="TekstSylinder 26">
              <a:extLst>
                <a:ext uri="{FF2B5EF4-FFF2-40B4-BE49-F238E27FC236}">
                  <a16:creationId xmlns:a16="http://schemas.microsoft.com/office/drawing/2014/main" id="{1AEFDF02-68D4-30D9-600D-2F49916D13B4}"/>
                </a:ext>
              </a:extLst>
            </p:cNvPr>
            <p:cNvSpPr txBox="1"/>
            <p:nvPr/>
          </p:nvSpPr>
          <p:spPr>
            <a:xfrm rot="16200000">
              <a:off x="10225744" y="3485641"/>
              <a:ext cx="1307060" cy="358623"/>
            </a:xfrm>
            <a:prstGeom prst="rect">
              <a:avLst/>
            </a:prstGeom>
            <a:noFill/>
          </p:spPr>
          <p:txBody>
            <a:bodyPr wrap="square" rtlCol="0">
              <a:spAutoFit/>
            </a:bodyPr>
            <a:lstStyle/>
            <a:p>
              <a:r>
                <a:rPr lang="nb-NO" sz="1600" b="1">
                  <a:solidFill>
                    <a:srgbClr val="007075"/>
                  </a:solidFill>
                  <a:latin typeface="Myriad Pro" panose="020B0503030403020204" pitchFamily="34" charset="0"/>
                  <a:cs typeface="Calibri" panose="020F0502020204030204" pitchFamily="34" charset="0"/>
                </a:rPr>
                <a:t>500-600</a:t>
              </a:r>
              <a:r>
                <a:rPr lang="nb-NO" sz="1600" b="1">
                  <a:solidFill>
                    <a:srgbClr val="007075"/>
                  </a:solidFill>
                  <a:effectLst/>
                  <a:latin typeface="Myriad Pro" panose="020B0503030403020204" pitchFamily="34" charset="0"/>
                  <a:cs typeface="Calibri" panose="020F0502020204030204" pitchFamily="34" charset="0"/>
                </a:rPr>
                <a:t>°</a:t>
              </a:r>
              <a:r>
                <a:rPr lang="nb-NO" sz="1600" b="1">
                  <a:solidFill>
                    <a:srgbClr val="007075"/>
                  </a:solidFill>
                  <a:latin typeface="Myriad Pro" panose="020B0503030403020204" pitchFamily="34" charset="0"/>
                  <a:cs typeface="Calibri" panose="020F0502020204030204" pitchFamily="34" charset="0"/>
                </a:rPr>
                <a:t>C</a:t>
              </a:r>
            </a:p>
          </p:txBody>
        </p:sp>
      </p:grpSp>
      <p:grpSp>
        <p:nvGrpSpPr>
          <p:cNvPr id="3" name="Gruppe 2">
            <a:extLst>
              <a:ext uri="{FF2B5EF4-FFF2-40B4-BE49-F238E27FC236}">
                <a16:creationId xmlns:a16="http://schemas.microsoft.com/office/drawing/2014/main" id="{7EE2220E-885B-31C8-1EAA-B1DE68389A8D}"/>
              </a:ext>
            </a:extLst>
          </p:cNvPr>
          <p:cNvGrpSpPr/>
          <p:nvPr/>
        </p:nvGrpSpPr>
        <p:grpSpPr>
          <a:xfrm>
            <a:off x="2832509" y="347282"/>
            <a:ext cx="4314880" cy="6206608"/>
            <a:chOff x="2931627" y="320394"/>
            <a:chExt cx="4314880" cy="6206608"/>
          </a:xfrm>
        </p:grpSpPr>
        <p:sp>
          <p:nvSpPr>
            <p:cNvPr id="7" name="TextBox 9">
              <a:extLst>
                <a:ext uri="{FF2B5EF4-FFF2-40B4-BE49-F238E27FC236}">
                  <a16:creationId xmlns:a16="http://schemas.microsoft.com/office/drawing/2014/main" id="{211B6A55-358D-DF4E-7DC5-75306D1C6461}"/>
                </a:ext>
              </a:extLst>
            </p:cNvPr>
            <p:cNvSpPr txBox="1"/>
            <p:nvPr/>
          </p:nvSpPr>
          <p:spPr>
            <a:xfrm>
              <a:off x="3710245" y="320394"/>
              <a:ext cx="3536262" cy="826124"/>
            </a:xfrm>
            <a:prstGeom prst="rect">
              <a:avLst/>
            </a:prstGeom>
          </p:spPr>
          <p:txBody>
            <a:bodyPr wrap="square" lIns="0" tIns="0" rIns="0" bIns="0" rtlCol="0" anchor="t">
              <a:spAutoFit/>
            </a:bodyPr>
            <a:lstStyle/>
            <a:p>
              <a:pPr>
                <a:lnSpc>
                  <a:spcPts val="6250"/>
                </a:lnSpc>
              </a:pPr>
              <a:r>
                <a:rPr lang="en-US" sz="5896" err="1">
                  <a:solidFill>
                    <a:schemeClr val="bg1"/>
                  </a:solidFill>
                  <a:latin typeface="Myriad Pro" panose="020B0503030403020204" pitchFamily="34" charset="0"/>
                </a:rPr>
                <a:t>Biokull</a:t>
              </a:r>
              <a:endParaRPr lang="en-US" sz="5896">
                <a:solidFill>
                  <a:schemeClr val="bg1"/>
                </a:solidFill>
                <a:latin typeface="Myriad Pro" panose="020B0503030403020204" pitchFamily="34" charset="0"/>
              </a:endParaRPr>
            </a:p>
          </p:txBody>
        </p:sp>
        <p:pic>
          <p:nvPicPr>
            <p:cNvPr id="9" name="Bilde 8" descr="Et bilde som inneholder kunst, design&#10;&#10;Automatisk generert beskrivelse">
              <a:extLst>
                <a:ext uri="{FF2B5EF4-FFF2-40B4-BE49-F238E27FC236}">
                  <a16:creationId xmlns:a16="http://schemas.microsoft.com/office/drawing/2014/main" id="{DFD46AD7-D2E3-FD31-4677-DC400D937BCB}"/>
                </a:ext>
              </a:extLst>
            </p:cNvPr>
            <p:cNvPicPr>
              <a:picLocks noChangeAspect="1"/>
            </p:cNvPicPr>
            <p:nvPr/>
          </p:nvPicPr>
          <p:blipFill>
            <a:blip r:embed="rId8"/>
            <a:stretch>
              <a:fillRect/>
            </a:stretch>
          </p:blipFill>
          <p:spPr>
            <a:xfrm>
              <a:off x="3664837" y="2080793"/>
              <a:ext cx="2067835" cy="1615218"/>
            </a:xfrm>
            <a:prstGeom prst="rect">
              <a:avLst/>
            </a:prstGeom>
          </p:spPr>
        </p:pic>
        <p:sp>
          <p:nvSpPr>
            <p:cNvPr id="12" name="Avrundet rektangel 11">
              <a:extLst>
                <a:ext uri="{FF2B5EF4-FFF2-40B4-BE49-F238E27FC236}">
                  <a16:creationId xmlns:a16="http://schemas.microsoft.com/office/drawing/2014/main" id="{A3D94CDE-BA39-803B-D1E1-0639AE73A4AE}"/>
                </a:ext>
              </a:extLst>
            </p:cNvPr>
            <p:cNvSpPr/>
            <p:nvPr/>
          </p:nvSpPr>
          <p:spPr>
            <a:xfrm>
              <a:off x="3139783" y="4074291"/>
              <a:ext cx="3403600" cy="2452711"/>
            </a:xfrm>
            <a:prstGeom prst="roundRect">
              <a:avLst/>
            </a:prstGeom>
            <a:solidFill>
              <a:srgbClr val="F4FBFB"/>
            </a:solidFill>
            <a:ln w="22225">
              <a:noFill/>
            </a:ln>
          </p:spPr>
          <p:txBody>
            <a:bodyPr rtlCol="0" anchor="ctr"/>
            <a:lstStyle/>
            <a:p>
              <a:pPr algn="ctr">
                <a:lnSpc>
                  <a:spcPct val="150000"/>
                </a:lnSpc>
              </a:pPr>
              <a:r>
                <a:rPr lang="nb-NO" sz="2000" u="sng">
                  <a:solidFill>
                    <a:srgbClr val="196873"/>
                  </a:solidFill>
                  <a:latin typeface="Myriad Pro" panose="020B0503030403020204" pitchFamily="34" charset="0"/>
                </a:rPr>
                <a:t>Bruksområder</a:t>
              </a:r>
            </a:p>
            <a:p>
              <a:pPr algn="ctr">
                <a:lnSpc>
                  <a:spcPct val="150000"/>
                </a:lnSpc>
              </a:pPr>
              <a:r>
                <a:rPr lang="nb-NO" sz="2000">
                  <a:solidFill>
                    <a:srgbClr val="196873"/>
                  </a:solidFill>
                  <a:latin typeface="Myriad Pro" panose="020B0503030403020204" pitchFamily="34" charset="0"/>
                </a:rPr>
                <a:t>Jordforbedring</a:t>
              </a:r>
            </a:p>
            <a:p>
              <a:pPr algn="ctr">
                <a:lnSpc>
                  <a:spcPct val="150000"/>
                </a:lnSpc>
              </a:pPr>
              <a:r>
                <a:rPr lang="nb-NO" sz="2000">
                  <a:solidFill>
                    <a:srgbClr val="196873"/>
                  </a:solidFill>
                  <a:latin typeface="Myriad Pro" panose="020B0503030403020204" pitchFamily="34" charset="0"/>
                </a:rPr>
                <a:t>Karbonbinding</a:t>
              </a:r>
            </a:p>
            <a:p>
              <a:pPr algn="ctr">
                <a:lnSpc>
                  <a:spcPct val="150000"/>
                </a:lnSpc>
              </a:pPr>
              <a:r>
                <a:rPr lang="nb-NO" sz="2000">
                  <a:solidFill>
                    <a:srgbClr val="196873"/>
                  </a:solidFill>
                  <a:latin typeface="Myriad Pro" panose="020B0503030403020204" pitchFamily="34" charset="0"/>
                </a:rPr>
                <a:t>Energiproduksjon</a:t>
              </a:r>
            </a:p>
          </p:txBody>
        </p:sp>
        <p:sp>
          <p:nvSpPr>
            <p:cNvPr id="15" name="Avrundet rektangel 14">
              <a:extLst>
                <a:ext uri="{FF2B5EF4-FFF2-40B4-BE49-F238E27FC236}">
                  <a16:creationId xmlns:a16="http://schemas.microsoft.com/office/drawing/2014/main" id="{F1B53A43-43F5-9554-5D8F-332C625C5DB9}"/>
                </a:ext>
              </a:extLst>
            </p:cNvPr>
            <p:cNvSpPr/>
            <p:nvPr/>
          </p:nvSpPr>
          <p:spPr>
            <a:xfrm>
              <a:off x="2931627" y="1213263"/>
              <a:ext cx="4007386" cy="623069"/>
            </a:xfrm>
            <a:prstGeom prst="roundRect">
              <a:avLst/>
            </a:prstGeom>
            <a:solidFill>
              <a:srgbClr val="F4FBFB"/>
            </a:solidFill>
            <a:ln w="22225">
              <a:noFill/>
            </a:ln>
          </p:spPr>
          <p:txBody>
            <a:bodyPr rtlCol="0" anchor="ctr"/>
            <a:lstStyle/>
            <a:p>
              <a:pPr algn="ctr"/>
              <a:r>
                <a:rPr lang="nb-NO">
                  <a:solidFill>
                    <a:srgbClr val="196873"/>
                  </a:solidFill>
                  <a:latin typeface="Myriad Pro" panose="020B0503030403020204" pitchFamily="34" charset="0"/>
                </a:rPr>
                <a:t>Porøst, karbonrikt og stabilt materiale</a:t>
              </a:r>
            </a:p>
          </p:txBody>
        </p:sp>
      </p:grpSp>
      <p:grpSp>
        <p:nvGrpSpPr>
          <p:cNvPr id="5" name="Gruppe 4">
            <a:extLst>
              <a:ext uri="{FF2B5EF4-FFF2-40B4-BE49-F238E27FC236}">
                <a16:creationId xmlns:a16="http://schemas.microsoft.com/office/drawing/2014/main" id="{5FCE953D-A455-F9DF-4997-F60FAD67B092}"/>
              </a:ext>
            </a:extLst>
          </p:cNvPr>
          <p:cNvGrpSpPr/>
          <p:nvPr/>
        </p:nvGrpSpPr>
        <p:grpSpPr>
          <a:xfrm>
            <a:off x="81909" y="0"/>
            <a:ext cx="7520048" cy="6884301"/>
            <a:chOff x="-5214938" y="12241"/>
            <a:chExt cx="7520048" cy="6857998"/>
          </a:xfrm>
        </p:grpSpPr>
        <p:grpSp>
          <p:nvGrpSpPr>
            <p:cNvPr id="24" name="Gruppe 23">
              <a:extLst>
                <a:ext uri="{FF2B5EF4-FFF2-40B4-BE49-F238E27FC236}">
                  <a16:creationId xmlns:a16="http://schemas.microsoft.com/office/drawing/2014/main" id="{401D5918-8FEF-D3F2-F72B-AB9758045D8E}"/>
                </a:ext>
              </a:extLst>
            </p:cNvPr>
            <p:cNvGrpSpPr/>
            <p:nvPr/>
          </p:nvGrpSpPr>
          <p:grpSpPr>
            <a:xfrm>
              <a:off x="-5214938" y="12241"/>
              <a:ext cx="7520048" cy="6857998"/>
              <a:chOff x="0" y="-1"/>
              <a:chExt cx="13331386" cy="10286997"/>
            </a:xfrm>
          </p:grpSpPr>
          <p:sp>
            <p:nvSpPr>
              <p:cNvPr id="13" name="Rektangel 12">
                <a:extLst>
                  <a:ext uri="{FF2B5EF4-FFF2-40B4-BE49-F238E27FC236}">
                    <a16:creationId xmlns:a16="http://schemas.microsoft.com/office/drawing/2014/main" id="{869338DD-5CF5-B333-D90F-B30E2D69EE46}"/>
                  </a:ext>
                </a:extLst>
              </p:cNvPr>
              <p:cNvSpPr/>
              <p:nvPr/>
            </p:nvSpPr>
            <p:spPr>
              <a:xfrm>
                <a:off x="0" y="-1"/>
                <a:ext cx="12266580" cy="10286997"/>
              </a:xfrm>
              <a:prstGeom prst="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20" name="Avrundet rektangel 19">
                <a:extLst>
                  <a:ext uri="{FF2B5EF4-FFF2-40B4-BE49-F238E27FC236}">
                    <a16:creationId xmlns:a16="http://schemas.microsoft.com/office/drawing/2014/main" id="{EAA90958-5F06-4F25-A4C6-30303A19C965}"/>
                  </a:ext>
                </a:extLst>
              </p:cNvPr>
              <p:cNvSpPr/>
              <p:nvPr/>
            </p:nvSpPr>
            <p:spPr>
              <a:xfrm>
                <a:off x="12067749" y="5892191"/>
                <a:ext cx="1263637" cy="1151444"/>
              </a:xfrm>
              <a:prstGeom prst="roundRect">
                <a:avLst/>
              </a:prstGeom>
              <a:solidFill>
                <a:srgbClr val="55B0A0"/>
              </a:solid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sp>
          <p:nvSpPr>
            <p:cNvPr id="56" name="TekstSylinder 55">
              <a:extLst>
                <a:ext uri="{FF2B5EF4-FFF2-40B4-BE49-F238E27FC236}">
                  <a16:creationId xmlns:a16="http://schemas.microsoft.com/office/drawing/2014/main" id="{ED4227C1-22C8-494D-F899-F2F5D8AEE63B}"/>
                </a:ext>
              </a:extLst>
            </p:cNvPr>
            <p:cNvSpPr txBox="1"/>
            <p:nvPr/>
          </p:nvSpPr>
          <p:spPr>
            <a:xfrm>
              <a:off x="1793080" y="3874308"/>
              <a:ext cx="351152" cy="847668"/>
            </a:xfrm>
            <a:prstGeom prst="rect">
              <a:avLst/>
            </a:prstGeom>
            <a:noFill/>
          </p:spPr>
          <p:txBody>
            <a:bodyPr wrap="square">
              <a:spAutoFit/>
            </a:bodyPr>
            <a:lstStyle/>
            <a:p>
              <a:pPr>
                <a:lnSpc>
                  <a:spcPts val="6250"/>
                </a:lnSpc>
              </a:pPr>
              <a:r>
                <a:rPr lang="en-US" sz="4000">
                  <a:solidFill>
                    <a:srgbClr val="FFFDF8"/>
                  </a:solidFill>
                  <a:latin typeface="Myriad Pro" panose="020B0503030403020204" pitchFamily="34" charset="0"/>
                </a:rPr>
                <a:t>2</a:t>
              </a:r>
              <a:endParaRPr lang="en-US" sz="1200">
                <a:solidFill>
                  <a:srgbClr val="FFFDF8"/>
                </a:solidFill>
                <a:latin typeface="Myriad Pro" panose="020B0503030403020204" pitchFamily="34" charset="0"/>
              </a:endParaRPr>
            </a:p>
          </p:txBody>
        </p:sp>
      </p:grpSp>
      <p:grpSp>
        <p:nvGrpSpPr>
          <p:cNvPr id="19" name="Gruppe 18">
            <a:extLst>
              <a:ext uri="{FF2B5EF4-FFF2-40B4-BE49-F238E27FC236}">
                <a16:creationId xmlns:a16="http://schemas.microsoft.com/office/drawing/2014/main" id="{FB1F6801-6905-63E9-7019-51F5C5FCF251}"/>
              </a:ext>
            </a:extLst>
          </p:cNvPr>
          <p:cNvGrpSpPr/>
          <p:nvPr/>
        </p:nvGrpSpPr>
        <p:grpSpPr>
          <a:xfrm>
            <a:off x="1485554" y="475227"/>
            <a:ext cx="4868892" cy="5997774"/>
            <a:chOff x="1113755" y="210734"/>
            <a:chExt cx="5340310" cy="6578495"/>
          </a:xfrm>
        </p:grpSpPr>
        <p:sp>
          <p:nvSpPr>
            <p:cNvPr id="31" name="TextBox 9">
              <a:extLst>
                <a:ext uri="{FF2B5EF4-FFF2-40B4-BE49-F238E27FC236}">
                  <a16:creationId xmlns:a16="http://schemas.microsoft.com/office/drawing/2014/main" id="{E4CEC4ED-6669-A7F9-D782-1770C3F108BF}"/>
                </a:ext>
              </a:extLst>
            </p:cNvPr>
            <p:cNvSpPr txBox="1"/>
            <p:nvPr/>
          </p:nvSpPr>
          <p:spPr>
            <a:xfrm>
              <a:off x="2509947" y="210734"/>
              <a:ext cx="3775573" cy="906112"/>
            </a:xfrm>
            <a:prstGeom prst="rect">
              <a:avLst/>
            </a:prstGeom>
          </p:spPr>
          <p:txBody>
            <a:bodyPr wrap="square" lIns="0" tIns="0" rIns="0" bIns="0" rtlCol="0" anchor="t">
              <a:spAutoFit/>
            </a:bodyPr>
            <a:lstStyle/>
            <a:p>
              <a:pPr>
                <a:lnSpc>
                  <a:spcPts val="6250"/>
                </a:lnSpc>
              </a:pPr>
              <a:r>
                <a:rPr lang="en-US" sz="5896">
                  <a:solidFill>
                    <a:srgbClr val="007075"/>
                  </a:solidFill>
                  <a:latin typeface="Myriad Pro" panose="020B0503030403020204" pitchFamily="34" charset="0"/>
                </a:rPr>
                <a:t>Bio-</a:t>
              </a:r>
              <a:r>
                <a:rPr lang="en-US" sz="5896" err="1">
                  <a:solidFill>
                    <a:srgbClr val="007075"/>
                  </a:solidFill>
                  <a:latin typeface="Myriad Pro" panose="020B0503030403020204" pitchFamily="34" charset="0"/>
                </a:rPr>
                <a:t>olje</a:t>
              </a:r>
              <a:endParaRPr lang="en-US" sz="5896">
                <a:solidFill>
                  <a:srgbClr val="007075"/>
                </a:solidFill>
                <a:latin typeface="Myriad Pro" panose="020B0503030403020204" pitchFamily="34" charset="0"/>
              </a:endParaRPr>
            </a:p>
          </p:txBody>
        </p:sp>
        <p:sp>
          <p:nvSpPr>
            <p:cNvPr id="32" name="Avrundet rektangel 31">
              <a:extLst>
                <a:ext uri="{FF2B5EF4-FFF2-40B4-BE49-F238E27FC236}">
                  <a16:creationId xmlns:a16="http://schemas.microsoft.com/office/drawing/2014/main" id="{D23A8C9F-A506-A85F-9C57-2C624BB459CA}"/>
                </a:ext>
              </a:extLst>
            </p:cNvPr>
            <p:cNvSpPr/>
            <p:nvPr/>
          </p:nvSpPr>
          <p:spPr>
            <a:xfrm>
              <a:off x="1287567" y="1332990"/>
              <a:ext cx="4997953" cy="609489"/>
            </a:xfrm>
            <a:prstGeom prst="roundRect">
              <a:avLst/>
            </a:prstGeom>
            <a:solidFill>
              <a:srgbClr val="F4FBFB"/>
            </a:solidFill>
            <a:ln w="22225">
              <a:noFill/>
            </a:ln>
          </p:spPr>
          <p:txBody>
            <a:bodyPr rtlCol="0" anchor="ctr"/>
            <a:lstStyle/>
            <a:p>
              <a:pPr algn="ctr">
                <a:lnSpc>
                  <a:spcPct val="150000"/>
                </a:lnSpc>
              </a:pPr>
              <a:r>
                <a:rPr lang="nb-NO">
                  <a:solidFill>
                    <a:srgbClr val="196873"/>
                  </a:solidFill>
                  <a:latin typeface="Myriad Pro" panose="020B0503030403020204" pitchFamily="34" charset="0"/>
                </a:rPr>
                <a:t>Inneholder tjære, hydrokarboner og vann</a:t>
              </a:r>
            </a:p>
          </p:txBody>
        </p:sp>
        <p:grpSp>
          <p:nvGrpSpPr>
            <p:cNvPr id="37" name="Gruppe 36">
              <a:extLst>
                <a:ext uri="{FF2B5EF4-FFF2-40B4-BE49-F238E27FC236}">
                  <a16:creationId xmlns:a16="http://schemas.microsoft.com/office/drawing/2014/main" id="{0ECD5764-97FF-276F-BB56-4EEE71F0D02F}"/>
                </a:ext>
              </a:extLst>
            </p:cNvPr>
            <p:cNvGrpSpPr/>
            <p:nvPr/>
          </p:nvGrpSpPr>
          <p:grpSpPr>
            <a:xfrm>
              <a:off x="1113755" y="2095668"/>
              <a:ext cx="5340310" cy="4693561"/>
              <a:chOff x="1070106" y="2226267"/>
              <a:chExt cx="5340308" cy="4693561"/>
            </a:xfrm>
          </p:grpSpPr>
          <p:sp>
            <p:nvSpPr>
              <p:cNvPr id="38" name="Avrundet rektangel 37">
                <a:extLst>
                  <a:ext uri="{FF2B5EF4-FFF2-40B4-BE49-F238E27FC236}">
                    <a16:creationId xmlns:a16="http://schemas.microsoft.com/office/drawing/2014/main" id="{CA40E319-FE38-CE0F-FBCC-A03267AB8E3C}"/>
                  </a:ext>
                </a:extLst>
              </p:cNvPr>
              <p:cNvSpPr/>
              <p:nvPr/>
            </p:nvSpPr>
            <p:spPr>
              <a:xfrm>
                <a:off x="4005615" y="4237956"/>
                <a:ext cx="2404799" cy="2681872"/>
              </a:xfrm>
              <a:prstGeom prst="roundRect">
                <a:avLst/>
              </a:prstGeom>
              <a:solidFill>
                <a:srgbClr val="F4FBFB"/>
              </a:solidFill>
              <a:ln w="22225">
                <a:noFill/>
              </a:ln>
            </p:spPr>
            <p:txBody>
              <a:bodyPr rtlCol="0" anchor="t"/>
              <a:lstStyle/>
              <a:p>
                <a:pPr algn="ctr">
                  <a:lnSpc>
                    <a:spcPct val="150000"/>
                  </a:lnSpc>
                </a:pPr>
                <a:r>
                  <a:rPr lang="nb-NO" u="sng">
                    <a:solidFill>
                      <a:srgbClr val="196873"/>
                    </a:solidFill>
                    <a:latin typeface="Myriad Pro" panose="020B0503030403020204" pitchFamily="34" charset="0"/>
                  </a:rPr>
                  <a:t>Fordeler </a:t>
                </a:r>
              </a:p>
              <a:p>
                <a:pPr algn="ctr">
                  <a:lnSpc>
                    <a:spcPct val="150000"/>
                  </a:lnSpc>
                </a:pPr>
                <a:r>
                  <a:rPr lang="nb-NO">
                    <a:solidFill>
                      <a:srgbClr val="196873"/>
                    </a:solidFill>
                    <a:latin typeface="Myriad Pro" panose="020B0503030403020204" pitchFamily="34" charset="0"/>
                  </a:rPr>
                  <a:t>Fleksibilitet, energieffektiv og enkel å integrere</a:t>
                </a:r>
              </a:p>
            </p:txBody>
          </p:sp>
          <p:sp>
            <p:nvSpPr>
              <p:cNvPr id="39" name="Avrundet rektangel 38">
                <a:extLst>
                  <a:ext uri="{FF2B5EF4-FFF2-40B4-BE49-F238E27FC236}">
                    <a16:creationId xmlns:a16="http://schemas.microsoft.com/office/drawing/2014/main" id="{46BE36AC-21CC-8761-1E92-CCA05DB9180F}"/>
                  </a:ext>
                </a:extLst>
              </p:cNvPr>
              <p:cNvSpPr/>
              <p:nvPr/>
            </p:nvSpPr>
            <p:spPr>
              <a:xfrm>
                <a:off x="1070106" y="4218832"/>
                <a:ext cx="2404799" cy="2700996"/>
              </a:xfrm>
              <a:prstGeom prst="roundRect">
                <a:avLst/>
              </a:prstGeom>
              <a:solidFill>
                <a:srgbClr val="F4FBFB"/>
              </a:solidFill>
              <a:ln w="22225">
                <a:noFill/>
              </a:ln>
            </p:spPr>
            <p:txBody>
              <a:bodyPr rtlCol="0" anchor="t"/>
              <a:lstStyle/>
              <a:p>
                <a:pPr algn="ctr">
                  <a:lnSpc>
                    <a:spcPct val="150000"/>
                  </a:lnSpc>
                </a:pPr>
                <a:r>
                  <a:rPr lang="nb-NO" u="sng">
                    <a:solidFill>
                      <a:srgbClr val="196873"/>
                    </a:solidFill>
                    <a:latin typeface="Myriad Pro" panose="020B0503030403020204" pitchFamily="34" charset="0"/>
                  </a:rPr>
                  <a:t>Bruksområder</a:t>
                </a:r>
                <a:r>
                  <a:rPr lang="nb-NO">
                    <a:solidFill>
                      <a:srgbClr val="196873"/>
                    </a:solidFill>
                    <a:latin typeface="Myriad Pro" panose="020B0503030403020204" pitchFamily="34" charset="0"/>
                  </a:rPr>
                  <a:t> </a:t>
                </a:r>
              </a:p>
              <a:p>
                <a:pPr algn="ctr">
                  <a:lnSpc>
                    <a:spcPct val="150000"/>
                  </a:lnSpc>
                </a:pPr>
                <a:r>
                  <a:rPr lang="nb-NO">
                    <a:solidFill>
                      <a:srgbClr val="196873"/>
                    </a:solidFill>
                    <a:latin typeface="Myriad Pro" panose="020B0503030403020204" pitchFamily="34" charset="0"/>
                  </a:rPr>
                  <a:t>Oppvarming, kraftproduksjon, drivstoff, matlaging</a:t>
                </a:r>
              </a:p>
            </p:txBody>
          </p:sp>
          <p:pic>
            <p:nvPicPr>
              <p:cNvPr id="40" name="Bilde 39" descr="Et bilde som inneholder tegnefilm, flaske&#10;&#10;Automatisk generert beskrivelse">
                <a:extLst>
                  <a:ext uri="{FF2B5EF4-FFF2-40B4-BE49-F238E27FC236}">
                    <a16:creationId xmlns:a16="http://schemas.microsoft.com/office/drawing/2014/main" id="{B1A0E81A-E3AB-2107-5A39-85D520ADB415}"/>
                  </a:ext>
                </a:extLst>
              </p:cNvPr>
              <p:cNvPicPr>
                <a:picLocks noChangeAspect="1"/>
              </p:cNvPicPr>
              <p:nvPr/>
            </p:nvPicPr>
            <p:blipFill>
              <a:blip r:embed="rId10"/>
              <a:stretch>
                <a:fillRect/>
              </a:stretch>
            </p:blipFill>
            <p:spPr>
              <a:xfrm>
                <a:off x="3012219" y="2226267"/>
                <a:ext cx="1451406" cy="2501363"/>
              </a:xfrm>
              <a:prstGeom prst="rect">
                <a:avLst/>
              </a:prstGeom>
            </p:spPr>
          </p:pic>
        </p:grpSp>
      </p:grpSp>
      <p:grpSp>
        <p:nvGrpSpPr>
          <p:cNvPr id="6" name="Gruppe 5">
            <a:extLst>
              <a:ext uri="{FF2B5EF4-FFF2-40B4-BE49-F238E27FC236}">
                <a16:creationId xmlns:a16="http://schemas.microsoft.com/office/drawing/2014/main" id="{1C5B1F04-3670-3074-4B9B-B1C241EB261E}"/>
              </a:ext>
            </a:extLst>
          </p:cNvPr>
          <p:cNvGrpSpPr/>
          <p:nvPr/>
        </p:nvGrpSpPr>
        <p:grpSpPr>
          <a:xfrm>
            <a:off x="0" y="1"/>
            <a:ext cx="6813858" cy="6889018"/>
            <a:chOff x="-5244919" y="-7808"/>
            <a:chExt cx="6813858" cy="6858001"/>
          </a:xfrm>
          <a:solidFill>
            <a:srgbClr val="B1E2D6"/>
          </a:solidFill>
        </p:grpSpPr>
        <p:grpSp>
          <p:nvGrpSpPr>
            <p:cNvPr id="23" name="Gruppe 22">
              <a:extLst>
                <a:ext uri="{FF2B5EF4-FFF2-40B4-BE49-F238E27FC236}">
                  <a16:creationId xmlns:a16="http://schemas.microsoft.com/office/drawing/2014/main" id="{47230AA7-558D-BFAE-DA52-3D0D05EBA527}"/>
                </a:ext>
              </a:extLst>
            </p:cNvPr>
            <p:cNvGrpSpPr/>
            <p:nvPr/>
          </p:nvGrpSpPr>
          <p:grpSpPr>
            <a:xfrm>
              <a:off x="-5244919" y="-7808"/>
              <a:ext cx="6813858" cy="6858001"/>
              <a:chOff x="-1" y="-3"/>
              <a:chExt cx="11811164" cy="10287001"/>
            </a:xfrm>
            <a:grpFill/>
          </p:grpSpPr>
          <p:sp>
            <p:nvSpPr>
              <p:cNvPr id="16" name="Rektangel 15">
                <a:extLst>
                  <a:ext uri="{FF2B5EF4-FFF2-40B4-BE49-F238E27FC236}">
                    <a16:creationId xmlns:a16="http://schemas.microsoft.com/office/drawing/2014/main" id="{6FB87D28-A40F-696E-228F-4B9056F3A4F1}"/>
                  </a:ext>
                </a:extLst>
              </p:cNvPr>
              <p:cNvSpPr/>
              <p:nvPr/>
            </p:nvSpPr>
            <p:spPr>
              <a:xfrm>
                <a:off x="-1" y="-3"/>
                <a:ext cx="10992857" cy="10287001"/>
              </a:xfrm>
              <a:prstGeom prst="rect">
                <a:avLst/>
              </a:prstGeom>
              <a:grp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21" name="Avrundet rektangel 20">
                <a:extLst>
                  <a:ext uri="{FF2B5EF4-FFF2-40B4-BE49-F238E27FC236}">
                    <a16:creationId xmlns:a16="http://schemas.microsoft.com/office/drawing/2014/main" id="{BE3F1075-84C4-0D3A-AE6E-4B2C7122558A}"/>
                  </a:ext>
                </a:extLst>
              </p:cNvPr>
              <p:cNvSpPr/>
              <p:nvPr/>
            </p:nvSpPr>
            <p:spPr>
              <a:xfrm>
                <a:off x="10575593" y="4362048"/>
                <a:ext cx="1235570" cy="1150200"/>
              </a:xfrm>
              <a:prstGeom prst="roundRect">
                <a:avLst/>
              </a:prstGeom>
              <a:grpFill/>
              <a:effectLst>
                <a:outerShdw blurRad="50800" dist="38100" algn="l"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sp>
          <p:nvSpPr>
            <p:cNvPr id="57" name="TekstSylinder 56">
              <a:extLst>
                <a:ext uri="{FF2B5EF4-FFF2-40B4-BE49-F238E27FC236}">
                  <a16:creationId xmlns:a16="http://schemas.microsoft.com/office/drawing/2014/main" id="{BEF0D334-BD0D-3B8E-DEC9-02D265BD50B7}"/>
                </a:ext>
              </a:extLst>
            </p:cNvPr>
            <p:cNvSpPr txBox="1"/>
            <p:nvPr/>
          </p:nvSpPr>
          <p:spPr>
            <a:xfrm>
              <a:off x="1046027" y="2827244"/>
              <a:ext cx="351152" cy="852156"/>
            </a:xfrm>
            <a:prstGeom prst="rect">
              <a:avLst/>
            </a:prstGeom>
            <a:noFill/>
          </p:spPr>
          <p:txBody>
            <a:bodyPr wrap="square">
              <a:spAutoFit/>
            </a:bodyPr>
            <a:lstStyle/>
            <a:p>
              <a:pPr>
                <a:lnSpc>
                  <a:spcPts val="6250"/>
                </a:lnSpc>
              </a:pPr>
              <a:r>
                <a:rPr lang="en-US" sz="4000">
                  <a:solidFill>
                    <a:srgbClr val="FFFDF8"/>
                  </a:solidFill>
                  <a:latin typeface="Myriad Pro" panose="020B0503030403020204" pitchFamily="34" charset="0"/>
                </a:rPr>
                <a:t>3</a:t>
              </a:r>
              <a:endParaRPr lang="en-US" sz="1200">
                <a:solidFill>
                  <a:srgbClr val="FFFDF8"/>
                </a:solidFill>
                <a:latin typeface="Myriad Pro" panose="020B0503030403020204" pitchFamily="34" charset="0"/>
              </a:endParaRPr>
            </a:p>
          </p:txBody>
        </p:sp>
      </p:grpSp>
      <p:grpSp>
        <p:nvGrpSpPr>
          <p:cNvPr id="41" name="Gruppe 40">
            <a:extLst>
              <a:ext uri="{FF2B5EF4-FFF2-40B4-BE49-F238E27FC236}">
                <a16:creationId xmlns:a16="http://schemas.microsoft.com/office/drawing/2014/main" id="{5D69D1E7-0691-A5F8-B730-95BA0A72BC2E}"/>
              </a:ext>
            </a:extLst>
          </p:cNvPr>
          <p:cNvGrpSpPr/>
          <p:nvPr/>
        </p:nvGrpSpPr>
        <p:grpSpPr>
          <a:xfrm>
            <a:off x="735855" y="352869"/>
            <a:ext cx="4785609" cy="6307124"/>
            <a:chOff x="735855" y="352869"/>
            <a:chExt cx="4785609" cy="6307124"/>
          </a:xfrm>
        </p:grpSpPr>
        <p:sp>
          <p:nvSpPr>
            <p:cNvPr id="42" name="TextBox 9">
              <a:extLst>
                <a:ext uri="{FF2B5EF4-FFF2-40B4-BE49-F238E27FC236}">
                  <a16:creationId xmlns:a16="http://schemas.microsoft.com/office/drawing/2014/main" id="{4C6948A2-6428-8D3B-6CD4-62FA6BE21C27}"/>
                </a:ext>
              </a:extLst>
            </p:cNvPr>
            <p:cNvSpPr txBox="1"/>
            <p:nvPr/>
          </p:nvSpPr>
          <p:spPr>
            <a:xfrm>
              <a:off x="1576191" y="352869"/>
              <a:ext cx="3945273" cy="826124"/>
            </a:xfrm>
            <a:prstGeom prst="rect">
              <a:avLst/>
            </a:prstGeom>
          </p:spPr>
          <p:txBody>
            <a:bodyPr wrap="square" lIns="0" tIns="0" rIns="0" bIns="0" rtlCol="0" anchor="t">
              <a:spAutoFit/>
            </a:bodyPr>
            <a:lstStyle/>
            <a:p>
              <a:pPr>
                <a:lnSpc>
                  <a:spcPts val="6250"/>
                </a:lnSpc>
              </a:pPr>
              <a:r>
                <a:rPr lang="en-US" sz="5896">
                  <a:solidFill>
                    <a:srgbClr val="248587"/>
                  </a:solidFill>
                  <a:latin typeface="Myriad Pro" panose="020B0503030403020204" pitchFamily="34" charset="0"/>
                </a:rPr>
                <a:t>Syngas</a:t>
              </a:r>
            </a:p>
          </p:txBody>
        </p:sp>
        <p:grpSp>
          <p:nvGrpSpPr>
            <p:cNvPr id="43" name="Gruppe 42">
              <a:extLst>
                <a:ext uri="{FF2B5EF4-FFF2-40B4-BE49-F238E27FC236}">
                  <a16:creationId xmlns:a16="http://schemas.microsoft.com/office/drawing/2014/main" id="{8CA7CFC8-1DB0-CE23-A0F7-35523400282D}"/>
                </a:ext>
              </a:extLst>
            </p:cNvPr>
            <p:cNvGrpSpPr/>
            <p:nvPr/>
          </p:nvGrpSpPr>
          <p:grpSpPr>
            <a:xfrm>
              <a:off x="735855" y="1269703"/>
              <a:ext cx="4376136" cy="5390290"/>
              <a:chOff x="915978" y="1280214"/>
              <a:chExt cx="4376136" cy="5390290"/>
            </a:xfrm>
          </p:grpSpPr>
          <p:pic>
            <p:nvPicPr>
              <p:cNvPr id="44" name="Bilde 43" descr="Et bilde som inneholder Grafikk, skjermbilde, grønn, grafisk design&#10;&#10;Automatisk generert beskrivelse">
                <a:extLst>
                  <a:ext uri="{FF2B5EF4-FFF2-40B4-BE49-F238E27FC236}">
                    <a16:creationId xmlns:a16="http://schemas.microsoft.com/office/drawing/2014/main" id="{081FFDDD-7CB3-FB39-356E-08D5BBA79608}"/>
                  </a:ext>
                </a:extLst>
              </p:cNvPr>
              <p:cNvPicPr>
                <a:picLocks noChangeAspect="1"/>
              </p:cNvPicPr>
              <p:nvPr/>
            </p:nvPicPr>
            <p:blipFill>
              <a:blip r:embed="rId9"/>
              <a:stretch>
                <a:fillRect/>
              </a:stretch>
            </p:blipFill>
            <p:spPr>
              <a:xfrm>
                <a:off x="2152259" y="2310160"/>
                <a:ext cx="2132276" cy="2163868"/>
              </a:xfrm>
              <a:prstGeom prst="rect">
                <a:avLst/>
              </a:prstGeom>
            </p:spPr>
          </p:pic>
          <p:sp>
            <p:nvSpPr>
              <p:cNvPr id="45" name="Avrundet rektangel 44">
                <a:extLst>
                  <a:ext uri="{FF2B5EF4-FFF2-40B4-BE49-F238E27FC236}">
                    <a16:creationId xmlns:a16="http://schemas.microsoft.com/office/drawing/2014/main" id="{C9E49800-C130-3D05-13FE-149896E21911}"/>
                  </a:ext>
                </a:extLst>
              </p:cNvPr>
              <p:cNvSpPr/>
              <p:nvPr/>
            </p:nvSpPr>
            <p:spPr>
              <a:xfrm>
                <a:off x="915978" y="1280214"/>
                <a:ext cx="4376136" cy="991789"/>
              </a:xfrm>
              <a:prstGeom prst="roundRect">
                <a:avLst/>
              </a:prstGeom>
              <a:solidFill>
                <a:srgbClr val="F4FBFB"/>
              </a:solidFill>
              <a:ln w="22225">
                <a:noFill/>
              </a:ln>
            </p:spPr>
            <p:txBody>
              <a:bodyPr lIns="91440" tIns="45720" rIns="91440" bIns="45720" rtlCol="0" anchor="ctr"/>
              <a:lstStyle/>
              <a:p>
                <a:pPr algn="ctr">
                  <a:lnSpc>
                    <a:spcPct val="150000"/>
                  </a:lnSpc>
                </a:pPr>
                <a:r>
                  <a:rPr lang="nb-NO" sz="1600" err="1">
                    <a:solidFill>
                      <a:srgbClr val="196873"/>
                    </a:solidFill>
                    <a:ea typeface="+mn-lt"/>
                    <a:cs typeface="+mn-lt"/>
                  </a:rPr>
                  <a:t>Enthält</a:t>
                </a:r>
                <a:r>
                  <a:rPr lang="nb-NO" sz="1600">
                    <a:solidFill>
                      <a:srgbClr val="196873"/>
                    </a:solidFill>
                    <a:ea typeface="+mn-lt"/>
                    <a:cs typeface="+mn-lt"/>
                  </a:rPr>
                  <a:t> </a:t>
                </a:r>
                <a:r>
                  <a:rPr lang="nb-NO" sz="1600" err="1">
                    <a:solidFill>
                      <a:srgbClr val="196873"/>
                    </a:solidFill>
                    <a:ea typeface="+mn-lt"/>
                    <a:cs typeface="+mn-lt"/>
                  </a:rPr>
                  <a:t>Methan</a:t>
                </a:r>
                <a:r>
                  <a:rPr lang="nb-NO" sz="1600">
                    <a:solidFill>
                      <a:srgbClr val="196873"/>
                    </a:solidFill>
                    <a:ea typeface="+mn-lt"/>
                    <a:cs typeface="+mn-lt"/>
                  </a:rPr>
                  <a:t>, </a:t>
                </a:r>
                <a:r>
                  <a:rPr lang="nb-NO" sz="1600" err="1">
                    <a:solidFill>
                      <a:srgbClr val="196873"/>
                    </a:solidFill>
                    <a:ea typeface="+mn-lt"/>
                    <a:cs typeface="+mn-lt"/>
                  </a:rPr>
                  <a:t>Kohlenmonoxid</a:t>
                </a:r>
                <a:r>
                  <a:rPr lang="nb-NO" sz="1600">
                    <a:solidFill>
                      <a:srgbClr val="196873"/>
                    </a:solidFill>
                    <a:ea typeface="+mn-lt"/>
                    <a:cs typeface="+mn-lt"/>
                  </a:rPr>
                  <a:t>, </a:t>
                </a:r>
                <a:r>
                  <a:rPr lang="nb-NO" sz="1600" err="1">
                    <a:solidFill>
                      <a:srgbClr val="196873"/>
                    </a:solidFill>
                    <a:ea typeface="+mn-lt"/>
                    <a:cs typeface="+mn-lt"/>
                  </a:rPr>
                  <a:t>Wasserstoff</a:t>
                </a:r>
                <a:r>
                  <a:rPr lang="nb-NO" sz="1600">
                    <a:solidFill>
                      <a:srgbClr val="196873"/>
                    </a:solidFill>
                    <a:ea typeface="+mn-lt"/>
                    <a:cs typeface="+mn-lt"/>
                  </a:rPr>
                  <a:t> </a:t>
                </a:r>
                <a:r>
                  <a:rPr lang="nb-NO" sz="1600" err="1">
                    <a:solidFill>
                      <a:srgbClr val="196873"/>
                    </a:solidFill>
                    <a:ea typeface="+mn-lt"/>
                    <a:cs typeface="+mn-lt"/>
                  </a:rPr>
                  <a:t>und</a:t>
                </a:r>
                <a:r>
                  <a:rPr lang="nb-NO" sz="1600">
                    <a:solidFill>
                      <a:srgbClr val="196873"/>
                    </a:solidFill>
                    <a:ea typeface="+mn-lt"/>
                    <a:cs typeface="+mn-lt"/>
                  </a:rPr>
                  <a:t> </a:t>
                </a:r>
                <a:r>
                  <a:rPr lang="nb-NO" sz="1600" err="1">
                    <a:solidFill>
                      <a:srgbClr val="196873"/>
                    </a:solidFill>
                    <a:ea typeface="+mn-lt"/>
                    <a:cs typeface="+mn-lt"/>
                  </a:rPr>
                  <a:t>etwas</a:t>
                </a:r>
                <a:r>
                  <a:rPr lang="nb-NO" sz="1600">
                    <a:solidFill>
                      <a:srgbClr val="196873"/>
                    </a:solidFill>
                    <a:ea typeface="+mn-lt"/>
                    <a:cs typeface="+mn-lt"/>
                  </a:rPr>
                  <a:t> </a:t>
                </a:r>
                <a:r>
                  <a:rPr lang="nb-NO" sz="1600" err="1">
                    <a:solidFill>
                      <a:srgbClr val="196873"/>
                    </a:solidFill>
                    <a:ea typeface="+mn-lt"/>
                    <a:cs typeface="+mn-lt"/>
                  </a:rPr>
                  <a:t>Kohlendioxid</a:t>
                </a:r>
                <a:r>
                  <a:rPr lang="nb-NO" sz="1600">
                    <a:solidFill>
                      <a:srgbClr val="196873"/>
                    </a:solidFill>
                    <a:ea typeface="+mn-lt"/>
                    <a:cs typeface="+mn-lt"/>
                  </a:rPr>
                  <a:t> </a:t>
                </a:r>
                <a:r>
                  <a:rPr lang="nb-NO" sz="1600" err="1">
                    <a:solidFill>
                      <a:srgbClr val="196873"/>
                    </a:solidFill>
                    <a:ea typeface="+mn-lt"/>
                    <a:cs typeface="+mn-lt"/>
                  </a:rPr>
                  <a:t>und</a:t>
                </a:r>
                <a:r>
                  <a:rPr lang="nb-NO" sz="1600">
                    <a:solidFill>
                      <a:srgbClr val="196873"/>
                    </a:solidFill>
                    <a:ea typeface="+mn-lt"/>
                    <a:cs typeface="+mn-lt"/>
                  </a:rPr>
                  <a:t> </a:t>
                </a:r>
                <a:r>
                  <a:rPr lang="nb-NO" sz="1600" err="1">
                    <a:solidFill>
                      <a:srgbClr val="196873"/>
                    </a:solidFill>
                    <a:ea typeface="+mn-lt"/>
                    <a:cs typeface="+mn-lt"/>
                  </a:rPr>
                  <a:t>Stickstoff</a:t>
                </a:r>
                <a:endParaRPr lang="en-US" err="1"/>
              </a:p>
            </p:txBody>
          </p:sp>
          <p:sp>
            <p:nvSpPr>
              <p:cNvPr id="46" name="Avrundet rektangel 45">
                <a:extLst>
                  <a:ext uri="{FF2B5EF4-FFF2-40B4-BE49-F238E27FC236}">
                    <a16:creationId xmlns:a16="http://schemas.microsoft.com/office/drawing/2014/main" id="{E6B91369-67DA-D52B-DAF2-B6602735CE3B}"/>
                  </a:ext>
                </a:extLst>
              </p:cNvPr>
              <p:cNvSpPr/>
              <p:nvPr/>
            </p:nvSpPr>
            <p:spPr>
              <a:xfrm>
                <a:off x="1455459" y="4607019"/>
                <a:ext cx="3305994" cy="2063485"/>
              </a:xfrm>
              <a:prstGeom prst="roundRect">
                <a:avLst/>
              </a:prstGeom>
              <a:solidFill>
                <a:srgbClr val="F4FBFB"/>
              </a:solidFill>
              <a:ln w="22225">
                <a:noFill/>
              </a:ln>
            </p:spPr>
            <p:txBody>
              <a:bodyPr lIns="91440" tIns="45720" rIns="91440" bIns="45720" rtlCol="0" anchor="ctr"/>
              <a:lstStyle/>
              <a:p>
                <a:pPr algn="ctr">
                  <a:lnSpc>
                    <a:spcPct val="150000"/>
                  </a:lnSpc>
                </a:pPr>
                <a:r>
                  <a:rPr lang="en-US" sz="2000" u="sng" err="1">
                    <a:solidFill>
                      <a:srgbClr val="196873"/>
                    </a:solidFill>
                    <a:latin typeface="Myriad Pro"/>
                  </a:rPr>
                  <a:t>Einsatzbereiche</a:t>
                </a:r>
                <a:endParaRPr lang="en-US" sz="2000" u="sng">
                  <a:solidFill>
                    <a:srgbClr val="196873"/>
                  </a:solidFill>
                  <a:latin typeface="Myriad Pro" panose="020B0503030403020204" pitchFamily="34" charset="0"/>
                </a:endParaRPr>
              </a:p>
              <a:p>
                <a:pPr algn="ctr">
                  <a:lnSpc>
                    <a:spcPct val="150000"/>
                  </a:lnSpc>
                </a:pPr>
                <a:r>
                  <a:rPr lang="en-US" sz="2000">
                    <a:solidFill>
                      <a:srgbClr val="196873"/>
                    </a:solidFill>
                    <a:latin typeface="Myriad Pro"/>
                  </a:rPr>
                  <a:t>Ersatz von </a:t>
                </a:r>
                <a:r>
                  <a:rPr lang="en-US" sz="2000" err="1">
                    <a:solidFill>
                      <a:srgbClr val="196873"/>
                    </a:solidFill>
                    <a:latin typeface="Myriad Pro"/>
                  </a:rPr>
                  <a:t>Erdgas</a:t>
                </a:r>
                <a:endParaRPr lang="en-US" sz="2000" err="1">
                  <a:solidFill>
                    <a:srgbClr val="196873"/>
                  </a:solidFill>
                  <a:latin typeface="Myriad Pro" panose="020B0503030403020204" pitchFamily="34" charset="0"/>
                </a:endParaRPr>
              </a:p>
              <a:p>
                <a:pPr algn="ctr">
                  <a:lnSpc>
                    <a:spcPct val="150000"/>
                  </a:lnSpc>
                </a:pPr>
                <a:r>
                  <a:rPr lang="en-US" sz="2000" err="1">
                    <a:solidFill>
                      <a:srgbClr val="196873"/>
                    </a:solidFill>
                    <a:latin typeface="Myriad Pro"/>
                  </a:rPr>
                  <a:t>Energiequelle</a:t>
                </a:r>
                <a:endParaRPr lang="en-US" sz="2000">
                  <a:solidFill>
                    <a:srgbClr val="196873"/>
                  </a:solidFill>
                  <a:latin typeface="Myriad Pro" panose="020B0503030403020204" pitchFamily="34" charset="0"/>
                </a:endParaRPr>
              </a:p>
              <a:p>
                <a:pPr algn="ctr">
                  <a:lnSpc>
                    <a:spcPct val="150000"/>
                  </a:lnSpc>
                </a:pPr>
                <a:r>
                  <a:rPr lang="en-US" sz="2000" err="1">
                    <a:solidFill>
                      <a:srgbClr val="196873"/>
                    </a:solidFill>
                    <a:latin typeface="Myriad Pro"/>
                  </a:rPr>
                  <a:t>Rohmaterial</a:t>
                </a:r>
                <a:endParaRPr lang="nb-NO">
                  <a:solidFill>
                    <a:srgbClr val="196873"/>
                  </a:solidFill>
                  <a:latin typeface="Myriad Pro" panose="020B0503030403020204" pitchFamily="34" charset="0"/>
                </a:endParaRPr>
              </a:p>
            </p:txBody>
          </p:sp>
        </p:grpSp>
      </p:grpSp>
    </p:spTree>
    <p:extLst>
      <p:ext uri="{BB962C8B-B14F-4D97-AF65-F5344CB8AC3E}">
        <p14:creationId xmlns:p14="http://schemas.microsoft.com/office/powerpoint/2010/main" val="1846016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0-#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06878B"/>
          </a:solidFill>
          <a:ln>
            <a:noFill/>
          </a:ln>
        </p:spPr>
        <p:txBody>
          <a:bodyPr lIns="91440" tIns="45720" rIns="91440" bIns="45720" rtlCol="0" anchor="ctr"/>
          <a:lstStyle/>
          <a:p>
            <a:endParaRPr lang="nb-NO" sz="2800">
              <a:solidFill>
                <a:srgbClr val="009499"/>
              </a:solidFill>
              <a:latin typeface="Myriad Pro" panose="020B0503030403020204" pitchFamily="34" charset="0"/>
            </a:endParaRPr>
          </a:p>
          <a:p>
            <a:pPr marL="304800" indent="-304800">
              <a:buFont typeface="Arial" panose="020B0604020202020204" pitchFamily="34" charset="0"/>
              <a:buChar char="•"/>
            </a:pPr>
            <a:endParaRPr lang="nb-NO" sz="2400">
              <a:solidFill>
                <a:srgbClr val="009499"/>
              </a:solidFill>
              <a:latin typeface="Myriad Pro" panose="020B0503030403020204" pitchFamily="34" charset="0"/>
            </a:endParaRPr>
          </a:p>
          <a:p>
            <a:pPr>
              <a:buFont typeface="Arial" panose="020B0604020202020204" pitchFamily="34" charset="0"/>
              <a:buChar char="•"/>
            </a:pPr>
            <a:endParaRPr lang="nb-NO"/>
          </a:p>
          <a:p>
            <a:pPr marL="285750" indent="-285750">
              <a:buFont typeface="Arial,Sans-Serif" panose="020B0604020202020204" pitchFamily="34" charset="0"/>
              <a:buChar char="•"/>
            </a:pPr>
            <a:r>
              <a:rPr lang="nb-NO" sz="2400" err="1">
                <a:solidFill>
                  <a:srgbClr val="009499"/>
                </a:solidFill>
                <a:ea typeface="+mn-lt"/>
                <a:cs typeface="+mn-lt"/>
              </a:rPr>
              <a:t>Finanzielle</a:t>
            </a:r>
            <a:r>
              <a:rPr lang="nb-NO" sz="2400">
                <a:solidFill>
                  <a:srgbClr val="009499"/>
                </a:solidFill>
                <a:ea typeface="+mn-lt"/>
                <a:cs typeface="+mn-lt"/>
              </a:rPr>
              <a:t> </a:t>
            </a:r>
            <a:r>
              <a:rPr lang="nb-NO" sz="2400" err="1">
                <a:solidFill>
                  <a:srgbClr val="009499"/>
                </a:solidFill>
                <a:ea typeface="+mn-lt"/>
                <a:cs typeface="+mn-lt"/>
              </a:rPr>
              <a:t>Herausforderungen</a:t>
            </a:r>
            <a:endParaRPr lang="nb-NO" sz="2400" err="1">
              <a:solidFill>
                <a:srgbClr val="000000"/>
              </a:solidFill>
              <a:ea typeface="+mn-lt"/>
              <a:cs typeface="+mn-lt"/>
            </a:endParaRPr>
          </a:p>
          <a:p>
            <a:pPr marL="304800" indent="-304800">
              <a:lnSpc>
                <a:spcPct val="150000"/>
              </a:lnSpc>
              <a:buFont typeface="Arial" panose="020B0604020202020204" pitchFamily="34" charset="0"/>
              <a:buChar char="•"/>
            </a:pPr>
            <a:r>
              <a:rPr lang="nb-NO" sz="2400">
                <a:solidFill>
                  <a:srgbClr val="009499"/>
                </a:solidFill>
                <a:ea typeface="+mn-lt"/>
                <a:cs typeface="+mn-lt"/>
              </a:rPr>
              <a:t>Transportkosten</a:t>
            </a:r>
            <a:endParaRPr lang="nb-NO">
              <a:solidFill>
                <a:srgbClr val="000000"/>
              </a:solidFill>
              <a:ea typeface="+mn-lt"/>
              <a:cs typeface="+mn-lt"/>
            </a:endParaRPr>
          </a:p>
          <a:p>
            <a:pPr marL="304800" indent="-304800">
              <a:lnSpc>
                <a:spcPct val="150000"/>
              </a:lnSpc>
              <a:buFont typeface="Arial" panose="020B0604020202020204" pitchFamily="34" charset="0"/>
              <a:buChar char="•"/>
            </a:pPr>
            <a:r>
              <a:rPr lang="nb-NO" sz="2400">
                <a:solidFill>
                  <a:srgbClr val="009499"/>
                </a:solidFill>
                <a:ea typeface="+mn-lt"/>
                <a:cs typeface="+mn-lt"/>
              </a:rPr>
              <a:t>Risiko der </a:t>
            </a:r>
            <a:r>
              <a:rPr lang="nb-NO" sz="2400" err="1">
                <a:solidFill>
                  <a:srgbClr val="009499"/>
                </a:solidFill>
                <a:ea typeface="+mn-lt"/>
                <a:cs typeface="+mn-lt"/>
              </a:rPr>
              <a:t>Abholzung</a:t>
            </a:r>
            <a:r>
              <a:rPr lang="nb-NO" sz="2400">
                <a:solidFill>
                  <a:srgbClr val="009499"/>
                </a:solidFill>
                <a:ea typeface="+mn-lt"/>
                <a:cs typeface="+mn-lt"/>
              </a:rPr>
              <a:t> von </a:t>
            </a:r>
            <a:r>
              <a:rPr lang="nb-NO" sz="2400" err="1">
                <a:solidFill>
                  <a:srgbClr val="009499"/>
                </a:solidFill>
                <a:ea typeface="+mn-lt"/>
                <a:cs typeface="+mn-lt"/>
              </a:rPr>
              <a:t>Wäldern</a:t>
            </a:r>
            <a:r>
              <a:rPr lang="nb-NO" sz="2400">
                <a:solidFill>
                  <a:srgbClr val="009499"/>
                </a:solidFill>
                <a:latin typeface="Myriad Pro"/>
              </a:rPr>
              <a:t> </a:t>
            </a:r>
            <a:endParaRPr lang="nb-NO">
              <a:ea typeface="Calibri"/>
              <a:cs typeface="Calibri"/>
            </a:endParaRPr>
          </a:p>
          <a:p>
            <a:endParaRPr lang="nb-NO" sz="2133">
              <a:solidFill>
                <a:srgbClr val="009499"/>
              </a:solidFill>
              <a:latin typeface="Myriad Pro" panose="020B0503030403020204" pitchFamily="34" charset="0"/>
            </a:endParaRPr>
          </a:p>
          <a:p>
            <a:endParaRPr lang="nb-NO" sz="120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90D581"/>
            </a:solidFill>
            <a:ln>
              <a:noFill/>
            </a:ln>
          </p:spPr>
          <p:txBody>
            <a:bodyPr lIns="91440" tIns="45720" rIns="91440" bIns="45720" rtlCol="0" anchor="ctr"/>
            <a:lstStyle/>
            <a:p>
              <a:pPr marL="237490" lvl="1">
                <a:lnSpc>
                  <a:spcPts val="3520"/>
                </a:lnSpc>
              </a:pPr>
              <a:endParaRPr lang="en-US" sz="2400">
                <a:solidFill>
                  <a:srgbClr val="4A7C28"/>
                </a:solidFill>
                <a:ea typeface="+mn-lt"/>
                <a:cs typeface="+mn-lt"/>
              </a:endParaRPr>
            </a:p>
            <a:p>
              <a:pPr marL="542290" lvl="1" indent="-304800">
                <a:lnSpc>
                  <a:spcPct val="150000"/>
                </a:lnSpc>
                <a:buFont typeface="Arial" panose="020B0604020202020204" pitchFamily="34" charset="0"/>
                <a:buChar char="•"/>
              </a:pPr>
              <a:r>
                <a:rPr lang="en-US" sz="2400" err="1">
                  <a:solidFill>
                    <a:srgbClr val="4A7C28"/>
                  </a:solidFill>
                  <a:ea typeface="+mn-lt"/>
                  <a:cs typeface="+mn-lt"/>
                </a:rPr>
                <a:t>Verwertung</a:t>
              </a:r>
              <a:r>
                <a:rPr lang="en-US" sz="2400">
                  <a:solidFill>
                    <a:srgbClr val="4A7C28"/>
                  </a:solidFill>
                  <a:ea typeface="+mn-lt"/>
                  <a:cs typeface="+mn-lt"/>
                </a:rPr>
                <a:t> von </a:t>
              </a:r>
              <a:r>
                <a:rPr lang="en-US" sz="2400" err="1">
                  <a:solidFill>
                    <a:srgbClr val="4A7C28"/>
                  </a:solidFill>
                  <a:ea typeface="+mn-lt"/>
                  <a:cs typeface="+mn-lt"/>
                </a:rPr>
                <a:t>ungenutzten</a:t>
              </a:r>
              <a:r>
                <a:rPr lang="en-US" sz="2400">
                  <a:solidFill>
                    <a:srgbClr val="4A7C28"/>
                  </a:solidFill>
                  <a:ea typeface="+mn-lt"/>
                  <a:cs typeface="+mn-lt"/>
                </a:rPr>
                <a:t> </a:t>
              </a:r>
              <a:r>
                <a:rPr lang="en-US" sz="2400" err="1">
                  <a:solidFill>
                    <a:srgbClr val="4A7C28"/>
                  </a:solidFill>
                  <a:ea typeface="+mn-lt"/>
                  <a:cs typeface="+mn-lt"/>
                </a:rPr>
                <a:t>Ressourcen</a:t>
              </a:r>
            </a:p>
            <a:p>
              <a:pPr marL="542290" lvl="1" indent="-304800">
                <a:lnSpc>
                  <a:spcPct val="150000"/>
                </a:lnSpc>
                <a:buFont typeface="Arial" panose="020B0604020202020204" pitchFamily="34" charset="0"/>
                <a:buChar char="•"/>
              </a:pPr>
              <a:r>
                <a:rPr lang="en-US" sz="2400" err="1">
                  <a:solidFill>
                    <a:srgbClr val="4A7C28"/>
                  </a:solidFill>
                  <a:ea typeface="+mn-lt"/>
                  <a:cs typeface="+mn-lt"/>
                </a:rPr>
                <a:t>Lokale</a:t>
              </a:r>
              <a:r>
                <a:rPr lang="en-US" sz="2400">
                  <a:solidFill>
                    <a:srgbClr val="4A7C28"/>
                  </a:solidFill>
                  <a:ea typeface="+mn-lt"/>
                  <a:cs typeface="+mn-lt"/>
                </a:rPr>
                <a:t> Produktion</a:t>
              </a:r>
              <a:endParaRPr lang="nb-NO">
                <a:solidFill>
                  <a:srgbClr val="000000"/>
                </a:solidFill>
                <a:ea typeface="+mn-lt"/>
                <a:cs typeface="+mn-lt"/>
              </a:endParaRPr>
            </a:p>
            <a:p>
              <a:pPr marL="542290" lvl="1" indent="-304800">
                <a:lnSpc>
                  <a:spcPct val="150000"/>
                </a:lnSpc>
                <a:buFont typeface="Arial" panose="020B0604020202020204" pitchFamily="34" charset="0"/>
                <a:buChar char="•"/>
              </a:pPr>
              <a:r>
                <a:rPr lang="en-US" sz="2400" err="1">
                  <a:solidFill>
                    <a:srgbClr val="4A7C28"/>
                  </a:solidFill>
                  <a:ea typeface="+mn-lt"/>
                  <a:cs typeface="+mn-lt"/>
                </a:rPr>
                <a:t>Umweltfreundlich</a:t>
              </a:r>
              <a:endParaRPr lang="nb-NO" err="1">
                <a:ea typeface="Calibri"/>
                <a:cs typeface="Calibri"/>
              </a:endParaRPr>
            </a:p>
            <a:p>
              <a:pPr marL="542290" lvl="1" indent="-304800">
                <a:lnSpc>
                  <a:spcPts val="3520"/>
                </a:lnSpc>
                <a:buFont typeface="Arial" panose="020B0604020202020204" pitchFamily="34" charset="0"/>
                <a:buChar char="•"/>
              </a:pPr>
              <a:endParaRPr lang="nb-NO" sz="1200">
                <a:solidFill>
                  <a:srgbClr val="248587"/>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3246655" y="1498235"/>
              <a:ext cx="3908562" cy="1591185"/>
            </a:xfrm>
            <a:prstGeom prst="rect">
              <a:avLst/>
            </a:prstGeom>
          </p:spPr>
          <p:txBody>
            <a:bodyPr wrap="square" lIns="0" tIns="0" rIns="0" bIns="0" rtlCol="0" anchor="t">
              <a:spAutoFit/>
            </a:bodyPr>
            <a:lstStyle/>
            <a:p>
              <a:pPr lvl="2">
                <a:lnSpc>
                  <a:spcPts val="6250"/>
                </a:lnSpc>
              </a:pPr>
              <a:r>
                <a:rPr lang="nb-NO" sz="4667">
                  <a:solidFill>
                    <a:srgbClr val="497C28"/>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132195" cy="741485"/>
          </a:xfrm>
          <a:prstGeom prst="rect">
            <a:avLst/>
          </a:prstGeom>
        </p:spPr>
        <p:txBody>
          <a:bodyPr wrap="square" lIns="0" tIns="0" rIns="0" bIns="0" rtlCol="0" anchor="t">
            <a:spAutoFit/>
          </a:bodyPr>
          <a:lstStyle/>
          <a:p>
            <a:pPr>
              <a:lnSpc>
                <a:spcPts val="6250"/>
              </a:lnSpc>
            </a:pPr>
            <a:r>
              <a:rPr lang="nb-NO" sz="4667">
                <a:solidFill>
                  <a:srgbClr val="009498"/>
                </a:solidFill>
                <a:latin typeface="Myriad Pro" panose="020B0503030403020204" pitchFamily="34" charset="0"/>
              </a:rPr>
              <a:t>Cons </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2" y="955066"/>
            <a:ext cx="736598" cy="726521"/>
          </a:xfrm>
          <a:prstGeom prst="ellipse">
            <a:avLst/>
          </a:prstGeom>
          <a:solidFill>
            <a:srgbClr val="90D581"/>
          </a:solidFill>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294547117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vrundet rektangel 4">
            <a:extLst>
              <a:ext uri="{FF2B5EF4-FFF2-40B4-BE49-F238E27FC236}">
                <a16:creationId xmlns:a16="http://schemas.microsoft.com/office/drawing/2014/main" id="{4A0A6A3F-4A2F-A078-AEEB-A9DD478E5D56}"/>
              </a:ext>
            </a:extLst>
          </p:cNvPr>
          <p:cNvSpPr/>
          <p:nvPr/>
        </p:nvSpPr>
        <p:spPr>
          <a:xfrm>
            <a:off x="1317447" y="3600081"/>
            <a:ext cx="6965552" cy="2936631"/>
          </a:xfrm>
          <a:prstGeom prst="roundRect">
            <a:avLst/>
          </a:prstGeom>
          <a:solidFill>
            <a:srgbClr val="EE6F7C"/>
          </a:solidFill>
          <a:ln>
            <a:noFill/>
          </a:ln>
        </p:spPr>
        <p:txBody>
          <a:bodyPr lIns="91440" tIns="45720" rIns="91440" bIns="45720" rtlCol="0" anchor="ctr"/>
          <a:lstStyle/>
          <a:p>
            <a:endParaRPr lang="nb-NO" sz="2800">
              <a:solidFill>
                <a:srgbClr val="009499"/>
              </a:solidFill>
              <a:latin typeface="Myriad Pro" panose="020B0503030403020204" pitchFamily="34" charset="0"/>
            </a:endParaRPr>
          </a:p>
          <a:p>
            <a:pPr marL="304800" indent="-304800">
              <a:buFont typeface="Arial" panose="020B0604020202020204" pitchFamily="34" charset="0"/>
              <a:buChar char="•"/>
            </a:pPr>
            <a:endParaRPr lang="nb-NO" sz="2400">
              <a:solidFill>
                <a:srgbClr val="009499"/>
              </a:solidFill>
              <a:latin typeface="Myriad Pro" panose="020B0503030403020204" pitchFamily="34" charset="0"/>
            </a:endParaRPr>
          </a:p>
          <a:p>
            <a:pPr marL="285750" indent="-285750">
              <a:buFont typeface="Arial,Sans-Serif" panose="020B0604020202020204" pitchFamily="34" charset="0"/>
              <a:buChar char="•"/>
            </a:pPr>
            <a:r>
              <a:rPr lang="nb-NO" sz="2400" err="1">
                <a:solidFill>
                  <a:srgbClr val="A43F3E"/>
                </a:solidFill>
                <a:ea typeface="+mn-lt"/>
                <a:cs typeface="+mn-lt"/>
              </a:rPr>
              <a:t>Finanzielle</a:t>
            </a:r>
            <a:r>
              <a:rPr lang="nb-NO" sz="2400">
                <a:solidFill>
                  <a:srgbClr val="A43F3E"/>
                </a:solidFill>
                <a:ea typeface="+mn-lt"/>
                <a:cs typeface="+mn-lt"/>
              </a:rPr>
              <a:t> </a:t>
            </a:r>
            <a:r>
              <a:rPr lang="nb-NO" sz="2400" err="1">
                <a:solidFill>
                  <a:srgbClr val="A43F3E"/>
                </a:solidFill>
                <a:ea typeface="+mn-lt"/>
                <a:cs typeface="+mn-lt"/>
              </a:rPr>
              <a:t>Herausforderungen</a:t>
            </a:r>
          </a:p>
          <a:p>
            <a:pPr marL="304800" indent="-304800">
              <a:lnSpc>
                <a:spcPct val="150000"/>
              </a:lnSpc>
              <a:buFont typeface="Arial,Sans-Serif" panose="020B0604020202020204" pitchFamily="34" charset="0"/>
              <a:buChar char="•"/>
            </a:pPr>
            <a:r>
              <a:rPr lang="nb-NO" sz="2400">
                <a:solidFill>
                  <a:srgbClr val="A43F3E"/>
                </a:solidFill>
                <a:ea typeface="+mn-lt"/>
                <a:cs typeface="+mn-lt"/>
              </a:rPr>
              <a:t>Transportkosten</a:t>
            </a:r>
          </a:p>
          <a:p>
            <a:pPr marL="304800" indent="-304800">
              <a:lnSpc>
                <a:spcPct val="150000"/>
              </a:lnSpc>
              <a:buFont typeface="Arial,Sans-Serif" panose="020B0604020202020204" pitchFamily="34" charset="0"/>
              <a:buChar char="•"/>
            </a:pPr>
            <a:r>
              <a:rPr lang="nb-NO" sz="2400">
                <a:solidFill>
                  <a:srgbClr val="A43F3E"/>
                </a:solidFill>
                <a:ea typeface="+mn-lt"/>
                <a:cs typeface="+mn-lt"/>
              </a:rPr>
              <a:t>Risiko der </a:t>
            </a:r>
            <a:r>
              <a:rPr lang="nb-NO" sz="2400" err="1">
                <a:solidFill>
                  <a:srgbClr val="A43F3E"/>
                </a:solidFill>
                <a:ea typeface="+mn-lt"/>
                <a:cs typeface="+mn-lt"/>
              </a:rPr>
              <a:t>Abholzung</a:t>
            </a:r>
            <a:r>
              <a:rPr lang="nb-NO" sz="2400">
                <a:solidFill>
                  <a:srgbClr val="A43F3E"/>
                </a:solidFill>
                <a:ea typeface="+mn-lt"/>
                <a:cs typeface="+mn-lt"/>
              </a:rPr>
              <a:t> von </a:t>
            </a:r>
            <a:r>
              <a:rPr lang="nb-NO" sz="2400" err="1">
                <a:solidFill>
                  <a:srgbClr val="A43F3E"/>
                </a:solidFill>
                <a:ea typeface="+mn-lt"/>
                <a:cs typeface="+mn-lt"/>
              </a:rPr>
              <a:t>Wäldern</a:t>
            </a:r>
            <a:r>
              <a:rPr lang="nb-NO" sz="2400">
                <a:solidFill>
                  <a:srgbClr val="A43F3E"/>
                </a:solidFill>
                <a:ea typeface="+mn-lt"/>
                <a:cs typeface="+mn-lt"/>
              </a:rPr>
              <a:t> </a:t>
            </a:r>
          </a:p>
          <a:p>
            <a:pPr marL="285750" indent="-285750">
              <a:buFont typeface="Arial" panose="020B0604020202020204" pitchFamily="34" charset="0"/>
              <a:buChar char="•"/>
            </a:pPr>
            <a:endParaRPr lang="nb-NO" sz="2400">
              <a:solidFill>
                <a:srgbClr val="A43F3E"/>
              </a:solidFill>
              <a:ea typeface="+mn-lt"/>
              <a:cs typeface="+mn-lt"/>
            </a:endParaRPr>
          </a:p>
          <a:p>
            <a:endParaRPr lang="nb-NO" sz="1200">
              <a:solidFill>
                <a:srgbClr val="4A7C28"/>
              </a:solidFill>
              <a:latin typeface="Myriad Pro" panose="020B0503030403020204" pitchFamily="34" charset="0"/>
            </a:endParaRPr>
          </a:p>
        </p:txBody>
      </p:sp>
      <p:grpSp>
        <p:nvGrpSpPr>
          <p:cNvPr id="16" name="Gruppe 15">
            <a:extLst>
              <a:ext uri="{FF2B5EF4-FFF2-40B4-BE49-F238E27FC236}">
                <a16:creationId xmlns:a16="http://schemas.microsoft.com/office/drawing/2014/main" id="{47FE8A69-AC68-3AC4-CA28-EB44EAC2D532}"/>
              </a:ext>
            </a:extLst>
          </p:cNvPr>
          <p:cNvGrpSpPr/>
          <p:nvPr/>
        </p:nvGrpSpPr>
        <p:grpSpPr>
          <a:xfrm>
            <a:off x="1317446" y="406120"/>
            <a:ext cx="6965552" cy="2936631"/>
            <a:chOff x="1598693" y="1337066"/>
            <a:chExt cx="6768426" cy="6301844"/>
          </a:xfrm>
        </p:grpSpPr>
        <p:sp>
          <p:nvSpPr>
            <p:cNvPr id="4" name="Avrundet rektangel 3">
              <a:extLst>
                <a:ext uri="{FF2B5EF4-FFF2-40B4-BE49-F238E27FC236}">
                  <a16:creationId xmlns:a16="http://schemas.microsoft.com/office/drawing/2014/main" id="{7E3E1156-64FA-46F1-14D2-A29AF91E0CF0}"/>
                </a:ext>
              </a:extLst>
            </p:cNvPr>
            <p:cNvSpPr/>
            <p:nvPr/>
          </p:nvSpPr>
          <p:spPr>
            <a:xfrm>
              <a:off x="1598693" y="1337066"/>
              <a:ext cx="6768426" cy="6301844"/>
            </a:xfrm>
            <a:prstGeom prst="roundRect">
              <a:avLst/>
            </a:prstGeom>
            <a:solidFill>
              <a:srgbClr val="02878A"/>
            </a:solidFill>
            <a:ln>
              <a:noFill/>
            </a:ln>
          </p:spPr>
          <p:txBody>
            <a:bodyPr lIns="91440" tIns="45720" rIns="91440" bIns="45720" rtlCol="0" anchor="ctr"/>
            <a:lstStyle/>
            <a:p>
              <a:pPr marL="237490" lvl="1">
                <a:lnSpc>
                  <a:spcPts val="3520"/>
                </a:lnSpc>
              </a:pPr>
              <a:endParaRPr lang="nb-NO" sz="1600">
                <a:solidFill>
                  <a:srgbClr val="00949A"/>
                </a:solidFill>
                <a:latin typeface="Myriad Pro" panose="020B0503030403020204" pitchFamily="34" charset="0"/>
              </a:endParaRPr>
            </a:p>
            <a:p>
              <a:pPr marL="237490" lvl="1">
                <a:lnSpc>
                  <a:spcPct val="150000"/>
                </a:lnSpc>
              </a:pPr>
              <a:endParaRPr lang="nb-NO" sz="1600">
                <a:solidFill>
                  <a:srgbClr val="00949A"/>
                </a:solidFill>
                <a:latin typeface="Myriad Pro" panose="020B0503030403020204" pitchFamily="34" charset="0"/>
              </a:endParaRPr>
            </a:p>
            <a:p>
              <a:pPr marL="237490" lvl="1"/>
              <a:endParaRPr lang="nb-NO" sz="2400">
                <a:solidFill>
                  <a:srgbClr val="00949A"/>
                </a:solidFill>
                <a:latin typeface="Myriad Pro" panose="020B0503030403020204" pitchFamily="34" charset="0"/>
              </a:endParaRPr>
            </a:p>
            <a:p>
              <a:pPr marL="542290" lvl="1" indent="-304800">
                <a:lnSpc>
                  <a:spcPct val="150000"/>
                </a:lnSpc>
                <a:buFont typeface="Arial,Sans-Serif" panose="020B0604020202020204" pitchFamily="34" charset="0"/>
                <a:buChar char="•"/>
              </a:pPr>
              <a:r>
                <a:rPr lang="en-US" sz="2400" err="1">
                  <a:solidFill>
                    <a:srgbClr val="00949A"/>
                  </a:solidFill>
                  <a:ea typeface="+mn-lt"/>
                  <a:cs typeface="+mn-lt"/>
                </a:rPr>
                <a:t>Verwertung</a:t>
              </a:r>
              <a:r>
                <a:rPr lang="en-US" sz="2400">
                  <a:solidFill>
                    <a:srgbClr val="00949A"/>
                  </a:solidFill>
                  <a:ea typeface="+mn-lt"/>
                  <a:cs typeface="+mn-lt"/>
                </a:rPr>
                <a:t> von </a:t>
              </a:r>
              <a:r>
                <a:rPr lang="en-US" sz="2400" err="1">
                  <a:solidFill>
                    <a:srgbClr val="00949A"/>
                  </a:solidFill>
                  <a:ea typeface="+mn-lt"/>
                  <a:cs typeface="+mn-lt"/>
                </a:rPr>
                <a:t>ungenutzten</a:t>
              </a:r>
              <a:r>
                <a:rPr lang="en-US" sz="2400">
                  <a:solidFill>
                    <a:srgbClr val="00949A"/>
                  </a:solidFill>
                  <a:ea typeface="+mn-lt"/>
                  <a:cs typeface="+mn-lt"/>
                </a:rPr>
                <a:t> </a:t>
              </a:r>
              <a:r>
                <a:rPr lang="en-US" sz="2400" err="1">
                  <a:solidFill>
                    <a:srgbClr val="00949A"/>
                  </a:solidFill>
                  <a:ea typeface="+mn-lt"/>
                  <a:cs typeface="+mn-lt"/>
                </a:rPr>
                <a:t>Ressourcen</a:t>
              </a:r>
            </a:p>
            <a:p>
              <a:pPr marL="542290" lvl="1" indent="-304800">
                <a:lnSpc>
                  <a:spcPct val="150000"/>
                </a:lnSpc>
                <a:buFont typeface="Arial,Sans-Serif" panose="020B0604020202020204" pitchFamily="34" charset="0"/>
                <a:buChar char="•"/>
              </a:pPr>
              <a:r>
                <a:rPr lang="en-US" sz="2400" err="1">
                  <a:solidFill>
                    <a:srgbClr val="00949A"/>
                  </a:solidFill>
                  <a:ea typeface="+mn-lt"/>
                  <a:cs typeface="+mn-lt"/>
                </a:rPr>
                <a:t>Lokale</a:t>
              </a:r>
              <a:r>
                <a:rPr lang="en-US" sz="2400">
                  <a:solidFill>
                    <a:srgbClr val="00949A"/>
                  </a:solidFill>
                  <a:ea typeface="+mn-lt"/>
                  <a:cs typeface="+mn-lt"/>
                </a:rPr>
                <a:t> Produktion</a:t>
              </a:r>
              <a:endParaRPr lang="nb-NO" sz="2400">
                <a:solidFill>
                  <a:srgbClr val="00949A"/>
                </a:solidFill>
                <a:ea typeface="+mn-lt"/>
                <a:cs typeface="+mn-lt"/>
              </a:endParaRPr>
            </a:p>
            <a:p>
              <a:pPr marL="542290" lvl="1" indent="-304800">
                <a:lnSpc>
                  <a:spcPct val="150000"/>
                </a:lnSpc>
                <a:buFont typeface="Arial,Sans-Serif" panose="020B0604020202020204" pitchFamily="34" charset="0"/>
                <a:buChar char="•"/>
              </a:pPr>
              <a:r>
                <a:rPr lang="en-US" sz="2400" err="1">
                  <a:solidFill>
                    <a:srgbClr val="00949A"/>
                  </a:solidFill>
                  <a:ea typeface="+mn-lt"/>
                  <a:cs typeface="+mn-lt"/>
                </a:rPr>
                <a:t>Umweltfreundlich</a:t>
              </a:r>
              <a:endParaRPr lang="nb-NO" err="1"/>
            </a:p>
            <a:p>
              <a:pPr marL="542290" lvl="1" indent="-304800">
                <a:lnSpc>
                  <a:spcPct val="150000"/>
                </a:lnSpc>
                <a:buFont typeface="Arial" panose="020B0604020202020204" pitchFamily="34" charset="0"/>
                <a:buChar char="•"/>
              </a:pPr>
              <a:endParaRPr lang="nb-NO" sz="1867">
                <a:solidFill>
                  <a:srgbClr val="00949A"/>
                </a:solidFill>
                <a:latin typeface="Myriad Pro" panose="020B0503030403020204" pitchFamily="34" charset="0"/>
              </a:endParaRPr>
            </a:p>
            <a:p>
              <a:pPr marL="542290" lvl="1" indent="-304800">
                <a:lnSpc>
                  <a:spcPts val="3520"/>
                </a:lnSpc>
                <a:buFont typeface="Arial" panose="020B0604020202020204" pitchFamily="34" charset="0"/>
                <a:buChar char="•"/>
              </a:pPr>
              <a:endParaRPr lang="nb-NO" sz="1200">
                <a:solidFill>
                  <a:srgbClr val="00949A"/>
                </a:solidFill>
                <a:latin typeface="Myriad Pro" panose="020B0503030403020204" pitchFamily="34" charset="0"/>
              </a:endParaRPr>
            </a:p>
          </p:txBody>
        </p:sp>
        <p:sp>
          <p:nvSpPr>
            <p:cNvPr id="12" name="TextBox 9">
              <a:extLst>
                <a:ext uri="{FF2B5EF4-FFF2-40B4-BE49-F238E27FC236}">
                  <a16:creationId xmlns:a16="http://schemas.microsoft.com/office/drawing/2014/main" id="{F3F701B4-6219-ACEF-8837-B8681E6C6336}"/>
                </a:ext>
              </a:extLst>
            </p:cNvPr>
            <p:cNvSpPr txBox="1"/>
            <p:nvPr/>
          </p:nvSpPr>
          <p:spPr>
            <a:xfrm>
              <a:off x="3246655" y="1498235"/>
              <a:ext cx="4500910" cy="1591185"/>
            </a:xfrm>
            <a:prstGeom prst="rect">
              <a:avLst/>
            </a:prstGeom>
          </p:spPr>
          <p:txBody>
            <a:bodyPr wrap="square" lIns="0" tIns="0" rIns="0" bIns="0" rtlCol="0" anchor="t">
              <a:spAutoFit/>
            </a:bodyPr>
            <a:lstStyle/>
            <a:p>
              <a:pPr lvl="2">
                <a:lnSpc>
                  <a:spcPts val="6250"/>
                </a:lnSpc>
              </a:pPr>
              <a:r>
                <a:rPr lang="nb-NO" sz="4667">
                  <a:solidFill>
                    <a:srgbClr val="00949A"/>
                  </a:solidFill>
                  <a:latin typeface="Myriad Pro" panose="020B0503030403020204" pitchFamily="34" charset="0"/>
                </a:rPr>
                <a:t>Pros</a:t>
              </a:r>
            </a:p>
          </p:txBody>
        </p:sp>
      </p:grpSp>
      <p:sp>
        <p:nvSpPr>
          <p:cNvPr id="13" name="TextBox 9">
            <a:extLst>
              <a:ext uri="{FF2B5EF4-FFF2-40B4-BE49-F238E27FC236}">
                <a16:creationId xmlns:a16="http://schemas.microsoft.com/office/drawing/2014/main" id="{389B502F-65E3-786D-9211-00C686F2CB60}"/>
              </a:ext>
            </a:extLst>
          </p:cNvPr>
          <p:cNvSpPr txBox="1"/>
          <p:nvPr/>
        </p:nvSpPr>
        <p:spPr>
          <a:xfrm>
            <a:off x="3598804" y="3683239"/>
            <a:ext cx="3741795" cy="741485"/>
          </a:xfrm>
          <a:prstGeom prst="rect">
            <a:avLst/>
          </a:prstGeom>
        </p:spPr>
        <p:txBody>
          <a:bodyPr wrap="square" lIns="0" tIns="0" rIns="0" bIns="0" rtlCol="0" anchor="t">
            <a:spAutoFit/>
          </a:bodyPr>
          <a:lstStyle/>
          <a:p>
            <a:pPr>
              <a:lnSpc>
                <a:spcPts val="6250"/>
              </a:lnSpc>
            </a:pPr>
            <a:r>
              <a:rPr lang="nb-NO" sz="4667">
                <a:solidFill>
                  <a:srgbClr val="A43F3E"/>
                </a:solidFill>
                <a:latin typeface="Myriad Pro" panose="020B0503030403020204" pitchFamily="34" charset="0"/>
              </a:rPr>
              <a:t>Cons</a:t>
            </a:r>
          </a:p>
        </p:txBody>
      </p:sp>
      <p:sp>
        <p:nvSpPr>
          <p:cNvPr id="15" name="Avrundet rektangel 14">
            <a:extLst>
              <a:ext uri="{FF2B5EF4-FFF2-40B4-BE49-F238E27FC236}">
                <a16:creationId xmlns:a16="http://schemas.microsoft.com/office/drawing/2014/main" id="{04925B64-07C9-80C9-0264-9FCE614B8AE2}"/>
              </a:ext>
            </a:extLst>
          </p:cNvPr>
          <p:cNvSpPr/>
          <p:nvPr/>
        </p:nvSpPr>
        <p:spPr>
          <a:xfrm rot="5400000">
            <a:off x="8153823" y="3060700"/>
            <a:ext cx="6223279" cy="736599"/>
          </a:xfrm>
          <a:prstGeom prst="roundRect">
            <a:avLst>
              <a:gd name="adj" fmla="val 50000"/>
            </a:avLst>
          </a:prstGeom>
          <a:solidFill>
            <a:srgbClr val="06878B"/>
          </a:solidFill>
          <a:ln>
            <a:noFill/>
          </a:ln>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11" name="Ellipse 10">
            <a:extLst>
              <a:ext uri="{FF2B5EF4-FFF2-40B4-BE49-F238E27FC236}">
                <a16:creationId xmlns:a16="http://schemas.microsoft.com/office/drawing/2014/main" id="{497956C1-8E1B-05A6-8B4C-745C7D28DEE0}"/>
              </a:ext>
            </a:extLst>
          </p:cNvPr>
          <p:cNvSpPr/>
          <p:nvPr/>
        </p:nvSpPr>
        <p:spPr>
          <a:xfrm>
            <a:off x="10897164" y="5068396"/>
            <a:ext cx="736598" cy="726521"/>
          </a:xfrm>
          <a:prstGeom prst="ellipse">
            <a:avLst/>
          </a:prstGeom>
          <a:solidFill>
            <a:srgbClr val="EE6F7C"/>
          </a:solidFill>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pic>
        <p:nvPicPr>
          <p:cNvPr id="9" name="Bilde 8" descr="Et bilde som inneholder symbol, Grafikk, design, kreativitet&#10;&#10;Automatisk generert beskrivelse">
            <a:extLst>
              <a:ext uri="{FF2B5EF4-FFF2-40B4-BE49-F238E27FC236}">
                <a16:creationId xmlns:a16="http://schemas.microsoft.com/office/drawing/2014/main" id="{B109AA3F-01BA-C1CC-1110-D5FC6DDD6998}"/>
              </a:ext>
            </a:extLst>
          </p:cNvPr>
          <p:cNvPicPr>
            <a:picLocks noChangeAspect="1"/>
          </p:cNvPicPr>
          <p:nvPr/>
        </p:nvPicPr>
        <p:blipFill rotWithShape="1">
          <a:blip r:embed="rId3"/>
          <a:srcRect l="47620"/>
          <a:stretch/>
        </p:blipFill>
        <p:spPr>
          <a:xfrm>
            <a:off x="253642" y="4039696"/>
            <a:ext cx="858131" cy="2057400"/>
          </a:xfrm>
          <a:prstGeom prst="rect">
            <a:avLst/>
          </a:prstGeom>
          <a:noFill/>
        </p:spPr>
      </p:pic>
      <p:pic>
        <p:nvPicPr>
          <p:cNvPr id="10" name="Bilde 9" descr="Et bilde som inneholder symbol, Grafikk, design, kreativitet&#10;&#10;Automatisk generert beskrivelse">
            <a:extLst>
              <a:ext uri="{FF2B5EF4-FFF2-40B4-BE49-F238E27FC236}">
                <a16:creationId xmlns:a16="http://schemas.microsoft.com/office/drawing/2014/main" id="{BAD44CC7-03C9-51E4-BC0E-DBE0BE1F4DE5}"/>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372971" y="760904"/>
            <a:ext cx="841557" cy="2057400"/>
          </a:xfrm>
          <a:prstGeom prst="rect">
            <a:avLst/>
          </a:prstGeom>
        </p:spPr>
      </p:pic>
      <p:pic>
        <p:nvPicPr>
          <p:cNvPr id="6" name="Bilde 5" descr="Et bilde som inneholder skjermbilde, clip art, design&#10;&#10;Automatisk generert beskrivelse">
            <a:extLst>
              <a:ext uri="{FF2B5EF4-FFF2-40B4-BE49-F238E27FC236}">
                <a16:creationId xmlns:a16="http://schemas.microsoft.com/office/drawing/2014/main" id="{85332F92-27BF-9ADF-0F4C-78334D60DF03}"/>
              </a:ext>
            </a:extLst>
          </p:cNvPr>
          <p:cNvPicPr>
            <a:picLocks noChangeAspect="1"/>
          </p:cNvPicPr>
          <p:nvPr/>
        </p:nvPicPr>
        <p:blipFill>
          <a:blip r:embed="rId4"/>
          <a:stretch>
            <a:fillRect/>
          </a:stretch>
        </p:blipFill>
        <p:spPr>
          <a:xfrm>
            <a:off x="8695584" y="4064198"/>
            <a:ext cx="1689100" cy="1689100"/>
          </a:xfrm>
          <a:prstGeom prst="rect">
            <a:avLst/>
          </a:prstGeom>
        </p:spPr>
      </p:pic>
      <p:pic>
        <p:nvPicPr>
          <p:cNvPr id="8" name="Bilde 7" descr="Et bilde som inneholder clip art, Grafikk, grafisk design, illustrasjon&#10;&#10;Automatisk generert beskrivelse">
            <a:extLst>
              <a:ext uri="{FF2B5EF4-FFF2-40B4-BE49-F238E27FC236}">
                <a16:creationId xmlns:a16="http://schemas.microsoft.com/office/drawing/2014/main" id="{B0EC5F7B-CE35-196C-8AB1-6E158F58CFAB}"/>
              </a:ext>
            </a:extLst>
          </p:cNvPr>
          <p:cNvPicPr>
            <a:picLocks noChangeAspect="1"/>
          </p:cNvPicPr>
          <p:nvPr/>
        </p:nvPicPr>
        <p:blipFill>
          <a:blip r:embed="rId5"/>
          <a:stretch>
            <a:fillRect/>
          </a:stretch>
        </p:blipFill>
        <p:spPr>
          <a:xfrm>
            <a:off x="8488833" y="955066"/>
            <a:ext cx="2100126" cy="1838737"/>
          </a:xfrm>
          <a:prstGeom prst="rect">
            <a:avLst/>
          </a:prstGeom>
        </p:spPr>
      </p:pic>
    </p:spTree>
    <p:extLst>
      <p:ext uri="{BB962C8B-B14F-4D97-AF65-F5344CB8AC3E}">
        <p14:creationId xmlns:p14="http://schemas.microsoft.com/office/powerpoint/2010/main" val="4257200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248587"/>
          </a:solidFill>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474743" cy="826124"/>
          </a:xfrm>
          <a:prstGeom prst="rect">
            <a:avLst/>
          </a:prstGeom>
        </p:spPr>
        <p:txBody>
          <a:bodyPr wrap="square" lIns="0" tIns="0" rIns="0" bIns="0" rtlCol="0" anchor="t">
            <a:spAutoFit/>
          </a:bodyPr>
          <a:lstStyle/>
          <a:p>
            <a:pPr>
              <a:lnSpc>
                <a:spcPts val="6250"/>
              </a:lnSpc>
            </a:pPr>
            <a:r>
              <a:rPr lang="en-US" sz="5850" err="1">
                <a:solidFill>
                  <a:srgbClr val="D0E7DE"/>
                </a:solidFill>
                <a:latin typeface="Myriad Pro"/>
              </a:rPr>
              <a:t>Vergasung</a:t>
            </a:r>
            <a:endParaRPr lang="en-US" err="1"/>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263083"/>
            <a:ext cx="3378152" cy="3052831"/>
            <a:chOff x="2692824" y="387677"/>
            <a:chExt cx="7098379" cy="6301844"/>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00787F"/>
            </a:solidFill>
            <a:ln>
              <a:noFill/>
            </a:ln>
          </p:spPr>
          <p:txBody>
            <a:bodyPr lIns="91440" tIns="45720" rIns="91440" bIns="45720" rtlCol="0" anchor="ctr"/>
            <a:lstStyle/>
            <a:p>
              <a:pPr marL="237490" lvl="1">
                <a:lnSpc>
                  <a:spcPts val="3520"/>
                </a:lnSpc>
              </a:pPr>
              <a:endParaRPr lang="nb-NO" sz="1600">
                <a:solidFill>
                  <a:srgbClr val="248587"/>
                </a:solidFill>
                <a:latin typeface="Myriad Pro" panose="020B0503030403020204" pitchFamily="34" charset="0"/>
              </a:endParaRPr>
            </a:p>
            <a:p>
              <a:pPr marL="237490" lvl="1">
                <a:lnSpc>
                  <a:spcPct val="150000"/>
                </a:lnSpc>
              </a:pPr>
              <a:endParaRPr lang="nb-NO" sz="1600">
                <a:solidFill>
                  <a:srgbClr val="248587"/>
                </a:solidFill>
                <a:latin typeface="Myriad Pro" panose="020B0503030403020204" pitchFamily="34" charset="0"/>
              </a:endParaRPr>
            </a:p>
            <a:p>
              <a:pPr marL="237490" lvl="1"/>
              <a:endParaRPr lang="nb-NO" sz="2400">
                <a:solidFill>
                  <a:srgbClr val="4A7C28"/>
                </a:solidFill>
                <a:latin typeface="Myriad Pro" panose="020B0503030403020204" pitchFamily="34" charset="0"/>
              </a:endParaRPr>
            </a:p>
            <a:p>
              <a:pPr marL="542290" lvl="1" indent="-304800">
                <a:lnSpc>
                  <a:spcPct val="150000"/>
                </a:lnSpc>
                <a:buFont typeface="Arial" panose="020B0604020202020204" pitchFamily="34" charset="0"/>
                <a:buChar char="•"/>
              </a:pPr>
              <a:r>
                <a:rPr lang="nb-NO" err="1">
                  <a:solidFill>
                    <a:srgbClr val="00949A"/>
                  </a:solidFill>
                  <a:ea typeface="+mn-lt"/>
                  <a:cs typeface="+mn-lt"/>
                </a:rPr>
                <a:t>Verringerung</a:t>
              </a:r>
              <a:r>
                <a:rPr lang="nb-NO">
                  <a:solidFill>
                    <a:srgbClr val="00949A"/>
                  </a:solidFill>
                  <a:ea typeface="+mn-lt"/>
                  <a:cs typeface="+mn-lt"/>
                </a:rPr>
                <a:t> </a:t>
              </a:r>
              <a:r>
                <a:rPr lang="nb-NO" err="1">
                  <a:solidFill>
                    <a:srgbClr val="00949A"/>
                  </a:solidFill>
                  <a:ea typeface="+mn-lt"/>
                  <a:cs typeface="+mn-lt"/>
                </a:rPr>
                <a:t>Emis-sionen</a:t>
              </a:r>
              <a:r>
                <a:rPr lang="nb-NO">
                  <a:solidFill>
                    <a:srgbClr val="00949A"/>
                  </a:solidFill>
                  <a:ea typeface="+mn-lt"/>
                  <a:cs typeface="+mn-lt"/>
                </a:rPr>
                <a:t> </a:t>
              </a:r>
              <a:r>
                <a:rPr lang="nb-NO" err="1">
                  <a:solidFill>
                    <a:srgbClr val="00949A"/>
                  </a:solidFill>
                  <a:ea typeface="+mn-lt"/>
                  <a:cs typeface="+mn-lt"/>
                </a:rPr>
                <a:t>gefährlicher</a:t>
              </a:r>
              <a:endParaRPr lang="nb-NO">
                <a:solidFill>
                  <a:srgbClr val="00949A"/>
                </a:solidFill>
                <a:ea typeface="+mn-lt"/>
                <a:cs typeface="+mn-lt"/>
              </a:endParaRPr>
            </a:p>
            <a:p>
              <a:pPr marL="542290" lvl="1" indent="-304800">
                <a:lnSpc>
                  <a:spcPct val="150000"/>
                </a:lnSpc>
                <a:buFont typeface="Arial" panose="020B0604020202020204" pitchFamily="34" charset="0"/>
                <a:buChar char="•"/>
              </a:pPr>
              <a:r>
                <a:rPr lang="nb-NO" err="1">
                  <a:solidFill>
                    <a:srgbClr val="00949A"/>
                  </a:solidFill>
                  <a:ea typeface="+mn-lt"/>
                  <a:cs typeface="+mn-lt"/>
                </a:rPr>
                <a:t>Effiziente</a:t>
              </a:r>
              <a:r>
                <a:rPr lang="nb-NO">
                  <a:solidFill>
                    <a:srgbClr val="00949A"/>
                  </a:solidFill>
                  <a:ea typeface="+mn-lt"/>
                  <a:cs typeface="+mn-lt"/>
                </a:rPr>
                <a:t> </a:t>
              </a:r>
              <a:r>
                <a:rPr lang="nb-NO" err="1">
                  <a:solidFill>
                    <a:srgbClr val="00949A"/>
                  </a:solidFill>
                  <a:ea typeface="+mn-lt"/>
                  <a:cs typeface="+mn-lt"/>
                </a:rPr>
                <a:t>Verwertung</a:t>
              </a:r>
              <a:r>
                <a:rPr lang="nb-NO">
                  <a:solidFill>
                    <a:srgbClr val="00949A"/>
                  </a:solidFill>
                  <a:ea typeface="+mn-lt"/>
                  <a:cs typeface="+mn-lt"/>
                </a:rPr>
                <a:t> von </a:t>
              </a:r>
              <a:r>
                <a:rPr lang="nb-NO" err="1">
                  <a:solidFill>
                    <a:srgbClr val="00949A"/>
                  </a:solidFill>
                  <a:ea typeface="+mn-lt"/>
                  <a:cs typeface="+mn-lt"/>
                </a:rPr>
                <a:t>Abfällen</a:t>
              </a:r>
              <a:endParaRPr lang="nb-NO">
                <a:solidFill>
                  <a:srgbClr val="00949A"/>
                </a:solidFill>
                <a:ea typeface="+mn-lt"/>
                <a:cs typeface="+mn-lt"/>
              </a:endParaRPr>
            </a:p>
            <a:p>
              <a:pPr marL="542290" lvl="1" indent="-304800">
                <a:lnSpc>
                  <a:spcPct val="150000"/>
                </a:lnSpc>
                <a:buFont typeface="Arial" panose="020B0604020202020204" pitchFamily="34" charset="0"/>
                <a:buChar char="•"/>
              </a:pPr>
              <a:r>
                <a:rPr lang="nb-NO" err="1">
                  <a:solidFill>
                    <a:srgbClr val="00949A"/>
                  </a:solidFill>
                  <a:ea typeface="+mn-lt"/>
                  <a:cs typeface="+mn-lt"/>
                </a:rPr>
                <a:t>Wiederverwertbare</a:t>
              </a:r>
              <a:r>
                <a:rPr lang="nb-NO">
                  <a:solidFill>
                    <a:srgbClr val="00949A"/>
                  </a:solidFill>
                  <a:ea typeface="+mn-lt"/>
                  <a:cs typeface="+mn-lt"/>
                </a:rPr>
                <a:t> </a:t>
              </a:r>
              <a:r>
                <a:rPr lang="nb-NO" err="1">
                  <a:solidFill>
                    <a:srgbClr val="00949A"/>
                  </a:solidFill>
                  <a:ea typeface="+mn-lt"/>
                  <a:cs typeface="+mn-lt"/>
                </a:rPr>
                <a:t>Materialien</a:t>
              </a:r>
              <a:r>
                <a:rPr lang="nb-NO">
                  <a:solidFill>
                    <a:srgbClr val="00949A"/>
                  </a:solidFill>
                  <a:latin typeface="Myriad Pro"/>
                </a:rPr>
                <a:t> </a:t>
              </a:r>
              <a:endParaRPr lang="nb-NO">
                <a:ea typeface="Calibri"/>
                <a:cs typeface="Calibri"/>
              </a:endParaRPr>
            </a:p>
            <a:p>
              <a:pPr marL="542290" lvl="1" indent="-304800">
                <a:lnSpc>
                  <a:spcPts val="3520"/>
                </a:lnSpc>
                <a:buFont typeface="Arial" panose="020B0604020202020204" pitchFamily="34" charset="0"/>
                <a:buChar char="•"/>
              </a:pPr>
              <a:endParaRPr lang="nb-NO" sz="120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387677"/>
              <a:ext cx="7098379" cy="1466557"/>
            </a:xfrm>
            <a:prstGeom prst="rect">
              <a:avLst/>
            </a:prstGeom>
          </p:spPr>
          <p:txBody>
            <a:bodyPr wrap="square" lIns="0" tIns="0" rIns="0" bIns="0" rtlCol="0" anchor="t">
              <a:spAutoFit/>
            </a:bodyPr>
            <a:lstStyle/>
            <a:p>
              <a:pPr lvl="2">
                <a:lnSpc>
                  <a:spcPts val="6250"/>
                </a:lnSpc>
              </a:pPr>
              <a:r>
                <a:rPr lang="nb-NO" sz="3600">
                  <a:solidFill>
                    <a:srgbClr val="00949A"/>
                  </a:solidFill>
                  <a:latin typeface="Myriad Pro" panose="020B0503030403020204" pitchFamily="34" charset="0"/>
                </a:rPr>
                <a:t>Pros</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00787F"/>
          </a:solidFill>
          <a:ln>
            <a:noFill/>
          </a:ln>
        </p:spPr>
        <p:txBody>
          <a:bodyPr lIns="91440" tIns="45720" rIns="91440" bIns="45720" rtlCol="0" anchor="ctr"/>
          <a:lstStyle/>
          <a:p>
            <a:pPr marL="237490" lvl="1">
              <a:lnSpc>
                <a:spcPts val="3520"/>
              </a:lnSpc>
            </a:pPr>
            <a:endParaRPr lang="nb-NO" sz="1600">
              <a:solidFill>
                <a:srgbClr val="248587"/>
              </a:solidFill>
              <a:latin typeface="Myriad Pro" panose="020B0503030403020204" pitchFamily="34" charset="0"/>
            </a:endParaRPr>
          </a:p>
          <a:p>
            <a:pPr marL="237490" lvl="1"/>
            <a:endParaRPr lang="nb-NO" sz="2000">
              <a:solidFill>
                <a:srgbClr val="4A7C28"/>
              </a:solidFill>
              <a:latin typeface="Myriad Pro" panose="020B0503030403020204" pitchFamily="34" charset="0"/>
            </a:endParaRPr>
          </a:p>
          <a:p>
            <a:pPr marL="237490" lvl="1"/>
            <a:endParaRPr lang="nb-NO" sz="2000">
              <a:solidFill>
                <a:srgbClr val="4A7C28"/>
              </a:solidFill>
              <a:latin typeface="Myriad Pro" panose="020B0503030403020204" pitchFamily="34" charset="0"/>
            </a:endParaRPr>
          </a:p>
          <a:p>
            <a:pPr marL="457200"/>
            <a:endParaRPr lang="nb-NO">
              <a:solidFill>
                <a:srgbClr val="00949A"/>
              </a:solidFill>
              <a:ea typeface="+mn-lt"/>
              <a:cs typeface="+mn-lt"/>
            </a:endParaRPr>
          </a:p>
          <a:p>
            <a:pPr marL="542290" lvl="1" indent="-304800">
              <a:lnSpc>
                <a:spcPct val="150000"/>
              </a:lnSpc>
              <a:buFont typeface="Arial" panose="020B0604020202020204" pitchFamily="34" charset="0"/>
              <a:buChar char="•"/>
            </a:pPr>
            <a:r>
              <a:rPr lang="nb-NO" err="1">
                <a:solidFill>
                  <a:srgbClr val="00949A"/>
                </a:solidFill>
                <a:ea typeface="+mn-lt"/>
                <a:cs typeface="+mn-lt"/>
              </a:rPr>
              <a:t>Geringe</a:t>
            </a:r>
            <a:r>
              <a:rPr lang="nb-NO">
                <a:solidFill>
                  <a:srgbClr val="00949A"/>
                </a:solidFill>
                <a:ea typeface="+mn-lt"/>
                <a:cs typeface="+mn-lt"/>
              </a:rPr>
              <a:t> </a:t>
            </a:r>
            <a:r>
              <a:rPr lang="nb-NO" err="1">
                <a:solidFill>
                  <a:srgbClr val="00949A"/>
                </a:solidFill>
                <a:ea typeface="+mn-lt"/>
                <a:cs typeface="+mn-lt"/>
              </a:rPr>
              <a:t>Energiedichte</a:t>
            </a:r>
          </a:p>
          <a:p>
            <a:pPr marL="542290" lvl="1" indent="-304800">
              <a:lnSpc>
                <a:spcPct val="150000"/>
              </a:lnSpc>
              <a:buFont typeface="Arial" panose="020B0604020202020204" pitchFamily="34" charset="0"/>
              <a:buChar char="•"/>
            </a:pPr>
            <a:r>
              <a:rPr lang="nb-NO" err="1">
                <a:solidFill>
                  <a:srgbClr val="00949A"/>
                </a:solidFill>
                <a:ea typeface="+mn-lt"/>
                <a:cs typeface="+mn-lt"/>
              </a:rPr>
              <a:t>Komplizierte</a:t>
            </a:r>
            <a:r>
              <a:rPr lang="nb-NO">
                <a:solidFill>
                  <a:srgbClr val="00949A"/>
                </a:solidFill>
                <a:ea typeface="+mn-lt"/>
                <a:cs typeface="+mn-lt"/>
              </a:rPr>
              <a:t> </a:t>
            </a:r>
            <a:r>
              <a:rPr lang="nb-NO" err="1">
                <a:solidFill>
                  <a:srgbClr val="00949A"/>
                </a:solidFill>
                <a:ea typeface="+mn-lt"/>
                <a:cs typeface="+mn-lt"/>
              </a:rPr>
              <a:t>Prozessabläufe</a:t>
            </a:r>
            <a:endParaRPr lang="nb-NO" err="1">
              <a:ea typeface="Calibri"/>
              <a:cs typeface="Calibri"/>
            </a:endParaRPr>
          </a:p>
          <a:p>
            <a:pPr marL="542290" lvl="1" indent="-304800">
              <a:lnSpc>
                <a:spcPct val="150000"/>
              </a:lnSpc>
              <a:buFont typeface="Arial" panose="020B0604020202020204" pitchFamily="34" charset="0"/>
              <a:buChar char="•"/>
            </a:pPr>
            <a:endParaRPr lang="nb-NO" sz="1867">
              <a:solidFill>
                <a:srgbClr val="4A7C28"/>
              </a:solidFill>
              <a:latin typeface="Myriad Pro" panose="020B0503030403020204" pitchFamily="34" charset="0"/>
            </a:endParaRPr>
          </a:p>
          <a:p>
            <a:pPr marL="542290" lvl="1" indent="-304800">
              <a:lnSpc>
                <a:spcPts val="3520"/>
              </a:lnSpc>
              <a:buFont typeface="Arial" panose="020B0604020202020204" pitchFamily="34" charset="0"/>
              <a:buChar char="•"/>
            </a:pPr>
            <a:endParaRPr lang="nb-NO" sz="120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a:solidFill>
                  <a:srgbClr val="00949A"/>
                </a:solidFill>
                <a:latin typeface="Myriad Pro" panose="020B0503030403020204" pitchFamily="34" charset="0"/>
              </a:rPr>
              <a:t>Cons</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0" y="3124547"/>
            <a:ext cx="736598" cy="726521"/>
          </a:xfrm>
          <a:prstGeom prst="ellipse">
            <a:avLst/>
          </a:prstGeom>
          <a:solidFill>
            <a:srgbClr val="007075"/>
          </a:solidFill>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6">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3530210759"/>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314141"/>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59314" y="3562107"/>
                <a:ext cx="1459990" cy="358623"/>
              </a:xfrm>
              <a:prstGeom prst="rect">
                <a:avLst/>
              </a:prstGeom>
              <a:noFill/>
            </p:spPr>
            <p:txBody>
              <a:bodyPr wrap="square" rtlCol="0">
                <a:spAutoFit/>
              </a:bodyPr>
              <a:lstStyle/>
              <a:p>
                <a:r>
                  <a:rPr lang="nb-NO" sz="1600" b="1">
                    <a:solidFill>
                      <a:schemeClr val="bg1"/>
                    </a:solidFill>
                    <a:latin typeface="Myriad Pro" panose="020B0503030403020204" pitchFamily="34" charset="0"/>
                    <a:cs typeface="Calibri" panose="020F0502020204030204" pitchFamily="34" charset="0"/>
                  </a:rPr>
                  <a:t>800 - 1000</a:t>
                </a:r>
                <a:r>
                  <a:rPr lang="nb-NO" sz="1600" b="1">
                    <a:solidFill>
                      <a:schemeClr val="bg1"/>
                    </a:solidFill>
                    <a:effectLst/>
                    <a:latin typeface="Myriad Pro" panose="020B0503030403020204" pitchFamily="34" charset="0"/>
                    <a:cs typeface="Calibri" panose="020F0502020204030204" pitchFamily="34" charset="0"/>
                  </a:rPr>
                  <a:t>°</a:t>
                </a:r>
                <a:r>
                  <a:rPr lang="nb-NO" sz="1600" b="1">
                    <a:solidFill>
                      <a:schemeClr val="bg1"/>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0070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66977651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4590991" cy="826124"/>
          </a:xfrm>
          <a:prstGeom prst="rect">
            <a:avLst/>
          </a:prstGeom>
        </p:spPr>
        <p:txBody>
          <a:bodyPr wrap="square" lIns="0" tIns="0" rIns="0" bIns="0" rtlCol="0" anchor="t">
            <a:spAutoFit/>
          </a:bodyPr>
          <a:lstStyle/>
          <a:p>
            <a:pPr>
              <a:lnSpc>
                <a:spcPts val="6250"/>
              </a:lnSpc>
            </a:pPr>
            <a:r>
              <a:rPr lang="en-US" sz="5896" err="1">
                <a:solidFill>
                  <a:srgbClr val="D0E7DE"/>
                </a:solidFill>
                <a:latin typeface="Myriad Pro" panose="020B0503030403020204" pitchFamily="34" charset="0"/>
              </a:rPr>
              <a:t>Gassification</a:t>
            </a:r>
            <a:r>
              <a:rPr lang="en-US" sz="5896">
                <a:solidFill>
                  <a:srgbClr val="D0E7DE"/>
                </a:solidFill>
                <a:latin typeface="Myriad Pro" panose="020B0503030403020204" pitchFamily="34" charset="0"/>
              </a:rPr>
              <a:t> </a:t>
            </a: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123118"/>
            <a:ext cx="3378152" cy="3192796"/>
            <a:chOff x="2692824" y="98752"/>
            <a:chExt cx="7098378" cy="6590769"/>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90D581"/>
            </a:solidFill>
            <a:ln>
              <a:noFill/>
            </a:ln>
          </p:spPr>
          <p:txBody>
            <a:bodyPr lIns="91440" tIns="45720" rIns="91440" bIns="45720" rtlCol="0" anchor="ctr"/>
            <a:lstStyle/>
            <a:p>
              <a:pPr marL="237490" lvl="1">
                <a:lnSpc>
                  <a:spcPts val="3520"/>
                </a:lnSpc>
              </a:pPr>
              <a:endParaRPr lang="nb-NO" sz="1600">
                <a:solidFill>
                  <a:srgbClr val="248587"/>
                </a:solidFill>
                <a:latin typeface="Myriad Pro" panose="020B0503030403020204" pitchFamily="34" charset="0"/>
              </a:endParaRPr>
            </a:p>
            <a:p>
              <a:pPr marL="237490" lvl="1">
                <a:lnSpc>
                  <a:spcPct val="150000"/>
                </a:lnSpc>
              </a:pPr>
              <a:endParaRPr lang="nb-NO" sz="1600">
                <a:solidFill>
                  <a:srgbClr val="248587"/>
                </a:solidFill>
                <a:latin typeface="Myriad Pro" panose="020B0503030403020204" pitchFamily="34" charset="0"/>
              </a:endParaRPr>
            </a:p>
            <a:p>
              <a:pPr marL="237490" lvl="1"/>
              <a:endParaRPr lang="nb-NO" sz="2400">
                <a:solidFill>
                  <a:srgbClr val="4A7C28"/>
                </a:solidFill>
                <a:latin typeface="Myriad Pro" panose="020B0503030403020204" pitchFamily="34" charset="0"/>
              </a:endParaRPr>
            </a:p>
            <a:p>
              <a:pPr marL="542290" lvl="1" indent="-304800">
                <a:lnSpc>
                  <a:spcPct val="150000"/>
                </a:lnSpc>
                <a:buFont typeface="Arial,Sans-Serif" panose="020B0604020202020204" pitchFamily="34" charset="0"/>
                <a:buChar char="•"/>
              </a:pPr>
              <a:r>
                <a:rPr lang="nb-NO" err="1">
                  <a:solidFill>
                    <a:srgbClr val="497C28"/>
                  </a:solidFill>
                  <a:ea typeface="+mn-lt"/>
                  <a:cs typeface="+mn-lt"/>
                </a:rPr>
                <a:t>Verringerung</a:t>
              </a:r>
              <a:r>
                <a:rPr lang="nb-NO">
                  <a:solidFill>
                    <a:srgbClr val="497C28"/>
                  </a:solidFill>
                  <a:ea typeface="+mn-lt"/>
                  <a:cs typeface="+mn-lt"/>
                </a:rPr>
                <a:t> </a:t>
              </a:r>
              <a:r>
                <a:rPr lang="nb-NO" err="1">
                  <a:solidFill>
                    <a:srgbClr val="497C28"/>
                  </a:solidFill>
                  <a:ea typeface="+mn-lt"/>
                  <a:cs typeface="+mn-lt"/>
                </a:rPr>
                <a:t>Emis-sionen</a:t>
              </a:r>
              <a:r>
                <a:rPr lang="nb-NO">
                  <a:solidFill>
                    <a:srgbClr val="497C28"/>
                  </a:solidFill>
                  <a:ea typeface="+mn-lt"/>
                  <a:cs typeface="+mn-lt"/>
                </a:rPr>
                <a:t> </a:t>
              </a:r>
              <a:r>
                <a:rPr lang="nb-NO" err="1">
                  <a:solidFill>
                    <a:srgbClr val="497C28"/>
                  </a:solidFill>
                  <a:ea typeface="+mn-lt"/>
                  <a:cs typeface="+mn-lt"/>
                </a:rPr>
                <a:t>gefährlicher</a:t>
              </a:r>
            </a:p>
            <a:p>
              <a:pPr marL="542290" lvl="1" indent="-304800">
                <a:lnSpc>
                  <a:spcPct val="150000"/>
                </a:lnSpc>
                <a:buFont typeface="Arial,Sans-Serif" panose="020B0604020202020204" pitchFamily="34" charset="0"/>
                <a:buChar char="•"/>
              </a:pPr>
              <a:r>
                <a:rPr lang="nb-NO" err="1">
                  <a:solidFill>
                    <a:srgbClr val="497C28"/>
                  </a:solidFill>
                  <a:ea typeface="+mn-lt"/>
                  <a:cs typeface="+mn-lt"/>
                </a:rPr>
                <a:t>Effiziente</a:t>
              </a:r>
              <a:r>
                <a:rPr lang="nb-NO">
                  <a:solidFill>
                    <a:srgbClr val="497C28"/>
                  </a:solidFill>
                  <a:ea typeface="+mn-lt"/>
                  <a:cs typeface="+mn-lt"/>
                </a:rPr>
                <a:t> </a:t>
              </a:r>
              <a:r>
                <a:rPr lang="nb-NO" err="1">
                  <a:solidFill>
                    <a:srgbClr val="497C28"/>
                  </a:solidFill>
                  <a:ea typeface="+mn-lt"/>
                  <a:cs typeface="+mn-lt"/>
                </a:rPr>
                <a:t>Verwertung</a:t>
              </a:r>
              <a:r>
                <a:rPr lang="nb-NO">
                  <a:solidFill>
                    <a:srgbClr val="497C28"/>
                  </a:solidFill>
                  <a:ea typeface="+mn-lt"/>
                  <a:cs typeface="+mn-lt"/>
                </a:rPr>
                <a:t> von </a:t>
              </a:r>
              <a:r>
                <a:rPr lang="nb-NO" err="1">
                  <a:solidFill>
                    <a:srgbClr val="497C28"/>
                  </a:solidFill>
                  <a:ea typeface="+mn-lt"/>
                  <a:cs typeface="+mn-lt"/>
                </a:rPr>
                <a:t>Abfällen</a:t>
              </a:r>
            </a:p>
            <a:p>
              <a:pPr marL="542290" lvl="1" indent="-304800">
                <a:lnSpc>
                  <a:spcPct val="150000"/>
                </a:lnSpc>
                <a:buFont typeface="Arial,Sans-Serif" panose="020B0604020202020204" pitchFamily="34" charset="0"/>
                <a:buChar char="•"/>
              </a:pPr>
              <a:r>
                <a:rPr lang="nb-NO" err="1">
                  <a:solidFill>
                    <a:srgbClr val="497C28"/>
                  </a:solidFill>
                  <a:ea typeface="+mn-lt"/>
                  <a:cs typeface="+mn-lt"/>
                </a:rPr>
                <a:t>Wiederverwertbare</a:t>
              </a:r>
              <a:r>
                <a:rPr lang="nb-NO">
                  <a:solidFill>
                    <a:srgbClr val="497C28"/>
                  </a:solidFill>
                  <a:ea typeface="+mn-lt"/>
                  <a:cs typeface="+mn-lt"/>
                </a:rPr>
                <a:t> </a:t>
              </a:r>
              <a:r>
                <a:rPr lang="nb-NO" err="1">
                  <a:solidFill>
                    <a:srgbClr val="497C28"/>
                  </a:solidFill>
                  <a:ea typeface="+mn-lt"/>
                  <a:cs typeface="+mn-lt"/>
                </a:rPr>
                <a:t>Materialien</a:t>
              </a:r>
              <a:r>
                <a:rPr lang="nb-NO">
                  <a:solidFill>
                    <a:srgbClr val="497C28"/>
                  </a:solidFill>
                  <a:ea typeface="+mn-lt"/>
                  <a:cs typeface="+mn-lt"/>
                </a:rPr>
                <a:t> </a:t>
              </a:r>
            </a:p>
            <a:p>
              <a:pPr marL="542290" lvl="1" indent="-304800">
                <a:lnSpc>
                  <a:spcPct val="150000"/>
                </a:lnSpc>
                <a:buFont typeface="Arial" panose="020B0604020202020204" pitchFamily="34" charset="0"/>
                <a:buChar char="•"/>
              </a:pPr>
              <a:endParaRPr lang="en-US">
                <a:solidFill>
                  <a:srgbClr val="497C28"/>
                </a:solidFill>
                <a:latin typeface="Myriad Pro" panose="020B0503030403020204" pitchFamily="34" charset="0"/>
                <a:ea typeface="+mn-lt"/>
                <a:cs typeface="+mn-lt"/>
              </a:endParaRPr>
            </a:p>
            <a:p>
              <a:pPr marL="542290" lvl="1" indent="-304800">
                <a:lnSpc>
                  <a:spcPts val="3520"/>
                </a:lnSpc>
                <a:buFont typeface="Arial" panose="020B0604020202020204" pitchFamily="34" charset="0"/>
                <a:buChar char="•"/>
              </a:pPr>
              <a:endParaRPr lang="nb-NO" sz="120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98752"/>
              <a:ext cx="7098378" cy="1466557"/>
            </a:xfrm>
            <a:prstGeom prst="rect">
              <a:avLst/>
            </a:prstGeom>
          </p:spPr>
          <p:txBody>
            <a:bodyPr wrap="square" lIns="0" tIns="0" rIns="0" bIns="0" rtlCol="0" anchor="t">
              <a:spAutoFit/>
            </a:bodyPr>
            <a:lstStyle/>
            <a:p>
              <a:pPr lvl="2">
                <a:lnSpc>
                  <a:spcPts val="6250"/>
                </a:lnSpc>
              </a:pPr>
              <a:r>
                <a:rPr lang="nb-NO" sz="3600">
                  <a:solidFill>
                    <a:srgbClr val="497C28"/>
                  </a:solidFill>
                  <a:latin typeface="Myriad Pro" panose="020B0503030403020204" pitchFamily="34" charset="0"/>
                </a:rPr>
                <a:t>Pros</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duotone>
              <a:prstClr val="black"/>
              <a:schemeClr val="accent3">
                <a:tint val="45000"/>
                <a:satMod val="400000"/>
              </a:schemeClr>
            </a:duotone>
          </a:blip>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00787F"/>
          </a:solidFill>
          <a:ln>
            <a:noFill/>
          </a:ln>
        </p:spPr>
        <p:txBody>
          <a:bodyPr lIns="91440" tIns="45720" rIns="91440" bIns="45720" rtlCol="0" anchor="ctr"/>
          <a:lstStyle/>
          <a:p>
            <a:pPr marL="237490" lvl="1">
              <a:lnSpc>
                <a:spcPts val="3520"/>
              </a:lnSpc>
            </a:pPr>
            <a:endParaRPr lang="nb-NO" sz="1600">
              <a:solidFill>
                <a:srgbClr val="248587"/>
              </a:solidFill>
              <a:latin typeface="Myriad Pro" panose="020B0503030403020204" pitchFamily="34" charset="0"/>
            </a:endParaRPr>
          </a:p>
          <a:p>
            <a:pPr marL="237490" lvl="1"/>
            <a:endParaRPr lang="nb-NO" sz="2000">
              <a:solidFill>
                <a:srgbClr val="4A7C28"/>
              </a:solidFill>
              <a:latin typeface="Myriad Pro" panose="020B0503030403020204" pitchFamily="34" charset="0"/>
            </a:endParaRPr>
          </a:p>
          <a:p>
            <a:pPr marL="237490" lvl="1"/>
            <a:endParaRPr lang="nb-NO" sz="2000">
              <a:solidFill>
                <a:srgbClr val="4A7C28"/>
              </a:solidFill>
              <a:latin typeface="Myriad Pro" panose="020B0503030403020204" pitchFamily="34" charset="0"/>
            </a:endParaRPr>
          </a:p>
          <a:p>
            <a:pPr marL="542290" lvl="1" indent="-304800">
              <a:lnSpc>
                <a:spcPct val="150000"/>
              </a:lnSpc>
              <a:buFont typeface="Arial,Sans-Serif" panose="020B0604020202020204" pitchFamily="34" charset="0"/>
              <a:buChar char="•"/>
            </a:pPr>
            <a:r>
              <a:rPr lang="nb-NO" err="1">
                <a:solidFill>
                  <a:srgbClr val="0099A1"/>
                </a:solidFill>
                <a:ea typeface="+mn-lt"/>
                <a:cs typeface="+mn-lt"/>
              </a:rPr>
              <a:t>Geringe</a:t>
            </a:r>
            <a:r>
              <a:rPr lang="nb-NO">
                <a:solidFill>
                  <a:srgbClr val="0099A1"/>
                </a:solidFill>
                <a:ea typeface="+mn-lt"/>
                <a:cs typeface="+mn-lt"/>
              </a:rPr>
              <a:t> </a:t>
            </a:r>
            <a:r>
              <a:rPr lang="nb-NO" err="1">
                <a:solidFill>
                  <a:srgbClr val="0099A1"/>
                </a:solidFill>
                <a:ea typeface="+mn-lt"/>
                <a:cs typeface="+mn-lt"/>
              </a:rPr>
              <a:t>Energiedichte</a:t>
            </a:r>
            <a:endParaRPr lang="en-US">
              <a:solidFill>
                <a:srgbClr val="0099A1"/>
              </a:solidFill>
              <a:ea typeface="+mn-lt"/>
              <a:cs typeface="+mn-lt"/>
            </a:endParaRPr>
          </a:p>
          <a:p>
            <a:pPr marL="542290" lvl="1" indent="-304800">
              <a:lnSpc>
                <a:spcPct val="150000"/>
              </a:lnSpc>
              <a:buFont typeface="Arial,Sans-Serif" panose="020B0604020202020204" pitchFamily="34" charset="0"/>
              <a:buChar char="•"/>
            </a:pPr>
            <a:r>
              <a:rPr lang="nb-NO" err="1">
                <a:solidFill>
                  <a:srgbClr val="0099A1"/>
                </a:solidFill>
                <a:ea typeface="+mn-lt"/>
                <a:cs typeface="+mn-lt"/>
              </a:rPr>
              <a:t>Komplizierte</a:t>
            </a:r>
            <a:r>
              <a:rPr lang="nb-NO">
                <a:solidFill>
                  <a:srgbClr val="0099A1"/>
                </a:solidFill>
                <a:ea typeface="+mn-lt"/>
                <a:cs typeface="+mn-lt"/>
              </a:rPr>
              <a:t> </a:t>
            </a:r>
            <a:r>
              <a:rPr lang="nb-NO" err="1">
                <a:solidFill>
                  <a:srgbClr val="0099A1"/>
                </a:solidFill>
                <a:ea typeface="+mn-lt"/>
                <a:cs typeface="+mn-lt"/>
              </a:rPr>
              <a:t>Prozessabläufe</a:t>
            </a:r>
          </a:p>
          <a:p>
            <a:pPr marL="542290" lvl="1" indent="-304800">
              <a:lnSpc>
                <a:spcPct val="150000"/>
              </a:lnSpc>
              <a:buFont typeface="Arial" panose="020B0604020202020204" pitchFamily="34" charset="0"/>
              <a:buChar char="•"/>
            </a:pPr>
            <a:endParaRPr lang="nb-NO" sz="1867">
              <a:solidFill>
                <a:srgbClr val="4A7C28"/>
              </a:solidFill>
              <a:latin typeface="Myriad Pro" panose="020B0503030403020204" pitchFamily="34" charset="0"/>
              <a:ea typeface="+mn-lt"/>
              <a:cs typeface="+mn-lt"/>
            </a:endParaRPr>
          </a:p>
          <a:p>
            <a:pPr marL="542290" lvl="1" indent="-304800">
              <a:lnSpc>
                <a:spcPts val="3520"/>
              </a:lnSpc>
              <a:buFont typeface="Arial" panose="020B0604020202020204" pitchFamily="34" charset="0"/>
              <a:buChar char="•"/>
            </a:pPr>
            <a:endParaRPr lang="nb-NO" sz="120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a:solidFill>
                  <a:srgbClr val="00949A"/>
                </a:solidFill>
                <a:latin typeface="Myriad Pro" panose="020B0503030403020204" pitchFamily="34" charset="0"/>
              </a:rPr>
              <a:t>Cons</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1279461"/>
            <a:ext cx="736598" cy="726521"/>
          </a:xfrm>
          <a:prstGeom prst="ellipse">
            <a:avLst/>
          </a:prstGeom>
          <a:solidFill>
            <a:srgbClr val="90D581"/>
          </a:solidFill>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extLst>
              <p:ext uri="{D42A27DB-BD31-4B8C-83A1-F6EECF244321}">
                <p14:modId xmlns:p14="http://schemas.microsoft.com/office/powerpoint/2010/main" val="1334117901"/>
              </p:ext>
            </p:extLst>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62247" y="4282327"/>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97701" y="3523719"/>
                <a:ext cx="1383217" cy="358623"/>
              </a:xfrm>
              <a:prstGeom prst="rect">
                <a:avLst/>
              </a:prstGeom>
              <a:noFill/>
            </p:spPr>
            <p:txBody>
              <a:bodyPr wrap="square" rtlCol="0">
                <a:spAutoFit/>
              </a:bodyPr>
              <a:lstStyle/>
              <a:p>
                <a:r>
                  <a:rPr lang="nb-NO" sz="1600" b="1">
                    <a:solidFill>
                      <a:srgbClr val="248587"/>
                    </a:solidFill>
                    <a:latin typeface="Myriad Pro" panose="020B0503030403020204" pitchFamily="34" charset="0"/>
                    <a:cs typeface="Calibri" panose="020F0502020204030204" pitchFamily="34" charset="0"/>
                  </a:rPr>
                  <a:t>800 - 1000</a:t>
                </a:r>
                <a:r>
                  <a:rPr lang="nb-NO" sz="1600" b="1">
                    <a:solidFill>
                      <a:srgbClr val="248587"/>
                    </a:solidFill>
                    <a:effectLst/>
                    <a:latin typeface="Myriad Pro" panose="020B0503030403020204" pitchFamily="34" charset="0"/>
                    <a:cs typeface="Calibri" panose="020F0502020204030204" pitchFamily="34" charset="0"/>
                  </a:rPr>
                  <a:t>°</a:t>
                </a:r>
                <a:r>
                  <a:rPr lang="nb-NO" sz="1600" b="1">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236992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19200" y="464943"/>
            <a:ext cx="5213135" cy="826124"/>
          </a:xfrm>
          <a:prstGeom prst="rect">
            <a:avLst/>
          </a:prstGeom>
        </p:spPr>
        <p:txBody>
          <a:bodyPr wrap="square" lIns="0" tIns="0" rIns="0" bIns="0" rtlCol="0" anchor="t">
            <a:spAutoFit/>
          </a:bodyPr>
          <a:lstStyle/>
          <a:p>
            <a:pPr>
              <a:lnSpc>
                <a:spcPts val="6250"/>
              </a:lnSpc>
            </a:pPr>
            <a:r>
              <a:rPr lang="en-US" sz="5896" err="1">
                <a:solidFill>
                  <a:srgbClr val="D0E7DE"/>
                </a:solidFill>
                <a:latin typeface="Myriad Pro" panose="020B0503030403020204" pitchFamily="34" charset="0"/>
              </a:rPr>
              <a:t>Gassifisering</a:t>
            </a:r>
            <a:endParaRPr lang="en-US" sz="5896">
              <a:solidFill>
                <a:srgbClr val="D0E7DE"/>
              </a:solidFill>
              <a:latin typeface="Myriad Pro" panose="020B0503030403020204" pitchFamily="34" charset="0"/>
            </a:endParaRPr>
          </a:p>
        </p:txBody>
      </p:sp>
      <p:grpSp>
        <p:nvGrpSpPr>
          <p:cNvPr id="4" name="Gruppe 3">
            <a:extLst>
              <a:ext uri="{FF2B5EF4-FFF2-40B4-BE49-F238E27FC236}">
                <a16:creationId xmlns:a16="http://schemas.microsoft.com/office/drawing/2014/main" id="{B9497E0E-9EC8-6A16-35D0-3D3C67D8B252}"/>
              </a:ext>
            </a:extLst>
          </p:cNvPr>
          <p:cNvGrpSpPr/>
          <p:nvPr/>
        </p:nvGrpSpPr>
        <p:grpSpPr>
          <a:xfrm>
            <a:off x="7052748" y="123118"/>
            <a:ext cx="3378152" cy="3192796"/>
            <a:chOff x="2692824" y="98753"/>
            <a:chExt cx="7098379" cy="6590768"/>
          </a:xfrm>
        </p:grpSpPr>
        <p:sp>
          <p:nvSpPr>
            <p:cNvPr id="5" name="Avrundet rektangel 4">
              <a:extLst>
                <a:ext uri="{FF2B5EF4-FFF2-40B4-BE49-F238E27FC236}">
                  <a16:creationId xmlns:a16="http://schemas.microsoft.com/office/drawing/2014/main" id="{A1372EB2-B07D-CCAB-6732-81168A402A70}"/>
                </a:ext>
              </a:extLst>
            </p:cNvPr>
            <p:cNvSpPr/>
            <p:nvPr/>
          </p:nvSpPr>
          <p:spPr>
            <a:xfrm>
              <a:off x="2857800" y="387677"/>
              <a:ext cx="6768426" cy="6301844"/>
            </a:xfrm>
            <a:prstGeom prst="roundRect">
              <a:avLst/>
            </a:prstGeom>
            <a:solidFill>
              <a:srgbClr val="007880"/>
            </a:solidFill>
            <a:ln>
              <a:noFill/>
            </a:ln>
          </p:spPr>
          <p:txBody>
            <a:bodyPr lIns="91440" tIns="45720" rIns="91440" bIns="45720" rtlCol="0" anchor="ctr"/>
            <a:lstStyle/>
            <a:p>
              <a:pPr marL="237490" lvl="1">
                <a:lnSpc>
                  <a:spcPts val="3520"/>
                </a:lnSpc>
              </a:pPr>
              <a:endParaRPr lang="nb-NO" sz="1600">
                <a:solidFill>
                  <a:srgbClr val="248587"/>
                </a:solidFill>
                <a:latin typeface="Myriad Pro" panose="020B0503030403020204" pitchFamily="34" charset="0"/>
              </a:endParaRPr>
            </a:p>
            <a:p>
              <a:pPr marL="237490" lvl="1">
                <a:lnSpc>
                  <a:spcPct val="150000"/>
                </a:lnSpc>
              </a:pPr>
              <a:endParaRPr lang="nb-NO" sz="1600">
                <a:solidFill>
                  <a:srgbClr val="248587"/>
                </a:solidFill>
                <a:latin typeface="Myriad Pro" panose="020B0503030403020204" pitchFamily="34" charset="0"/>
              </a:endParaRPr>
            </a:p>
            <a:p>
              <a:pPr marL="237490" lvl="1"/>
              <a:endParaRPr lang="nb-NO" sz="2400">
                <a:solidFill>
                  <a:schemeClr val="bg1">
                    <a:lumMod val="50000"/>
                  </a:schemeClr>
                </a:solidFill>
                <a:latin typeface="Myriad Pro" panose="020B0503030403020204" pitchFamily="34" charset="0"/>
              </a:endParaRPr>
            </a:p>
            <a:p>
              <a:pPr marL="542290" lvl="1" indent="-304800">
                <a:lnSpc>
                  <a:spcPct val="150000"/>
                </a:lnSpc>
                <a:buFont typeface="Arial,Sans-Serif" panose="020B0604020202020204" pitchFamily="34" charset="0"/>
                <a:buChar char="•"/>
              </a:pPr>
              <a:r>
                <a:rPr lang="nb-NO" err="1">
                  <a:solidFill>
                    <a:srgbClr val="0099A1"/>
                  </a:solidFill>
                  <a:ea typeface="+mn-lt"/>
                  <a:cs typeface="+mn-lt"/>
                </a:rPr>
                <a:t>Verringerung</a:t>
              </a:r>
              <a:r>
                <a:rPr lang="nb-NO">
                  <a:solidFill>
                    <a:srgbClr val="0099A1"/>
                  </a:solidFill>
                  <a:ea typeface="+mn-lt"/>
                  <a:cs typeface="+mn-lt"/>
                </a:rPr>
                <a:t> </a:t>
              </a:r>
              <a:r>
                <a:rPr lang="nb-NO" err="1">
                  <a:solidFill>
                    <a:srgbClr val="0099A1"/>
                  </a:solidFill>
                  <a:ea typeface="+mn-lt"/>
                  <a:cs typeface="+mn-lt"/>
                </a:rPr>
                <a:t>Emis-sionen</a:t>
              </a:r>
              <a:r>
                <a:rPr lang="nb-NO">
                  <a:solidFill>
                    <a:srgbClr val="0099A1"/>
                  </a:solidFill>
                  <a:ea typeface="+mn-lt"/>
                  <a:cs typeface="+mn-lt"/>
                </a:rPr>
                <a:t> </a:t>
              </a:r>
              <a:r>
                <a:rPr lang="nb-NO" err="1">
                  <a:solidFill>
                    <a:srgbClr val="0099A1"/>
                  </a:solidFill>
                  <a:ea typeface="+mn-lt"/>
                  <a:cs typeface="+mn-lt"/>
                </a:rPr>
                <a:t>gefährlicher</a:t>
              </a:r>
            </a:p>
            <a:p>
              <a:pPr marL="542290" lvl="1" indent="-304800">
                <a:lnSpc>
                  <a:spcPct val="150000"/>
                </a:lnSpc>
                <a:buFont typeface="Arial,Sans-Serif" panose="020B0604020202020204" pitchFamily="34" charset="0"/>
                <a:buChar char="•"/>
              </a:pPr>
              <a:r>
                <a:rPr lang="nb-NO" err="1">
                  <a:solidFill>
                    <a:srgbClr val="0099A1"/>
                  </a:solidFill>
                  <a:ea typeface="+mn-lt"/>
                  <a:cs typeface="+mn-lt"/>
                </a:rPr>
                <a:t>Effiziente</a:t>
              </a:r>
              <a:r>
                <a:rPr lang="nb-NO">
                  <a:solidFill>
                    <a:srgbClr val="0099A1"/>
                  </a:solidFill>
                  <a:ea typeface="+mn-lt"/>
                  <a:cs typeface="+mn-lt"/>
                </a:rPr>
                <a:t> </a:t>
              </a:r>
              <a:r>
                <a:rPr lang="nb-NO" err="1">
                  <a:solidFill>
                    <a:srgbClr val="0099A1"/>
                  </a:solidFill>
                  <a:ea typeface="+mn-lt"/>
                  <a:cs typeface="+mn-lt"/>
                </a:rPr>
                <a:t>Verwertung</a:t>
              </a:r>
              <a:r>
                <a:rPr lang="nb-NO">
                  <a:solidFill>
                    <a:srgbClr val="0099A1"/>
                  </a:solidFill>
                  <a:ea typeface="+mn-lt"/>
                  <a:cs typeface="+mn-lt"/>
                </a:rPr>
                <a:t> von </a:t>
              </a:r>
              <a:r>
                <a:rPr lang="nb-NO" err="1">
                  <a:solidFill>
                    <a:srgbClr val="0099A1"/>
                  </a:solidFill>
                  <a:ea typeface="+mn-lt"/>
                  <a:cs typeface="+mn-lt"/>
                </a:rPr>
                <a:t>Abfällen</a:t>
              </a:r>
            </a:p>
            <a:p>
              <a:pPr marL="542290" lvl="1" indent="-304800">
                <a:lnSpc>
                  <a:spcPct val="150000"/>
                </a:lnSpc>
                <a:buFont typeface="Arial,Sans-Serif" panose="020B0604020202020204" pitchFamily="34" charset="0"/>
                <a:buChar char="•"/>
              </a:pPr>
              <a:r>
                <a:rPr lang="nb-NO" err="1">
                  <a:solidFill>
                    <a:srgbClr val="0099A1"/>
                  </a:solidFill>
                  <a:ea typeface="+mn-lt"/>
                  <a:cs typeface="+mn-lt"/>
                </a:rPr>
                <a:t>Wiederverwertbare</a:t>
              </a:r>
              <a:r>
                <a:rPr lang="nb-NO">
                  <a:solidFill>
                    <a:srgbClr val="0099A1"/>
                  </a:solidFill>
                  <a:ea typeface="+mn-lt"/>
                  <a:cs typeface="+mn-lt"/>
                </a:rPr>
                <a:t> </a:t>
              </a:r>
              <a:r>
                <a:rPr lang="nb-NO" err="1">
                  <a:solidFill>
                    <a:srgbClr val="0099A1"/>
                  </a:solidFill>
                  <a:ea typeface="+mn-lt"/>
                  <a:cs typeface="+mn-lt"/>
                </a:rPr>
                <a:t>Materialien</a:t>
              </a:r>
              <a:r>
                <a:rPr lang="nb-NO">
                  <a:solidFill>
                    <a:srgbClr val="0099A1"/>
                  </a:solidFill>
                  <a:ea typeface="+mn-lt"/>
                  <a:cs typeface="+mn-lt"/>
                </a:rPr>
                <a:t> </a:t>
              </a:r>
            </a:p>
            <a:p>
              <a:pPr marL="542290" lvl="1" indent="-304800">
                <a:lnSpc>
                  <a:spcPct val="150000"/>
                </a:lnSpc>
                <a:buFont typeface="Arial" panose="020B0604020202020204" pitchFamily="34" charset="0"/>
                <a:buChar char="•"/>
              </a:pPr>
              <a:endParaRPr lang="nb-NO" sz="1867">
                <a:solidFill>
                  <a:srgbClr val="4A7C28"/>
                </a:solidFill>
                <a:latin typeface="Myriad Pro" panose="020B0503030403020204" pitchFamily="34" charset="0"/>
                <a:ea typeface="+mn-lt"/>
                <a:cs typeface="+mn-lt"/>
              </a:endParaRPr>
            </a:p>
            <a:p>
              <a:pPr marL="542290" lvl="1" indent="-304800">
                <a:lnSpc>
                  <a:spcPts val="3520"/>
                </a:lnSpc>
                <a:buFont typeface="Arial" panose="020B0604020202020204" pitchFamily="34" charset="0"/>
                <a:buChar char="•"/>
              </a:pPr>
              <a:endParaRPr lang="nb-NO" sz="1200">
                <a:solidFill>
                  <a:srgbClr val="248587"/>
                </a:solidFill>
                <a:latin typeface="Myriad Pro" panose="020B0503030403020204" pitchFamily="34" charset="0"/>
              </a:endParaRPr>
            </a:p>
          </p:txBody>
        </p:sp>
        <p:sp>
          <p:nvSpPr>
            <p:cNvPr id="6" name="TextBox 9">
              <a:extLst>
                <a:ext uri="{FF2B5EF4-FFF2-40B4-BE49-F238E27FC236}">
                  <a16:creationId xmlns:a16="http://schemas.microsoft.com/office/drawing/2014/main" id="{14CF4244-645C-669C-A60F-BFAB978CA929}"/>
                </a:ext>
              </a:extLst>
            </p:cNvPr>
            <p:cNvSpPr txBox="1"/>
            <p:nvPr/>
          </p:nvSpPr>
          <p:spPr>
            <a:xfrm>
              <a:off x="2692824" y="98753"/>
              <a:ext cx="7098379" cy="1466557"/>
            </a:xfrm>
            <a:prstGeom prst="rect">
              <a:avLst/>
            </a:prstGeom>
          </p:spPr>
          <p:txBody>
            <a:bodyPr wrap="square" lIns="0" tIns="0" rIns="0" bIns="0" rtlCol="0" anchor="t">
              <a:spAutoFit/>
            </a:bodyPr>
            <a:lstStyle/>
            <a:p>
              <a:pPr lvl="2">
                <a:lnSpc>
                  <a:spcPts val="6250"/>
                </a:lnSpc>
              </a:pPr>
              <a:r>
                <a:rPr lang="nb-NO" sz="3600">
                  <a:solidFill>
                    <a:srgbClr val="0099A1"/>
                  </a:solidFill>
                  <a:latin typeface="Myriad Pro" panose="020B0503030403020204" pitchFamily="34" charset="0"/>
                </a:rPr>
                <a:t>Pros</a:t>
              </a:r>
            </a:p>
          </p:txBody>
        </p:sp>
      </p:grpSp>
      <p:pic>
        <p:nvPicPr>
          <p:cNvPr id="8" name="Bilde 7" descr="Et bilde som inneholder symbol, Grafikk, design, kreativitet&#10;&#10;Automatisk generert beskrivelse">
            <a:extLst>
              <a:ext uri="{FF2B5EF4-FFF2-40B4-BE49-F238E27FC236}">
                <a16:creationId xmlns:a16="http://schemas.microsoft.com/office/drawing/2014/main" id="{44178D5C-6CE7-CFEB-B930-6D4AC45C74EB}"/>
              </a:ext>
            </a:extLst>
          </p:cNvPr>
          <p:cNvPicPr>
            <a:picLocks noChangeAspect="1"/>
          </p:cNvPicPr>
          <p:nvPr/>
        </p:nvPicPr>
        <p:blipFill rotWithShape="1">
          <a:blip r:embed="rId3"/>
          <a:srcRect l="47620"/>
          <a:stretch/>
        </p:blipFill>
        <p:spPr>
          <a:xfrm>
            <a:off x="6197208" y="4282327"/>
            <a:ext cx="731861" cy="1754663"/>
          </a:xfrm>
          <a:prstGeom prst="rect">
            <a:avLst/>
          </a:prstGeom>
          <a:noFill/>
        </p:spPr>
      </p:pic>
      <p:sp>
        <p:nvSpPr>
          <p:cNvPr id="13" name="Avrundet rektangel 12">
            <a:extLst>
              <a:ext uri="{FF2B5EF4-FFF2-40B4-BE49-F238E27FC236}">
                <a16:creationId xmlns:a16="http://schemas.microsoft.com/office/drawing/2014/main" id="{860D4CA3-86F5-EDCE-A609-88466E8B774B}"/>
              </a:ext>
            </a:extLst>
          </p:cNvPr>
          <p:cNvSpPr/>
          <p:nvPr/>
        </p:nvSpPr>
        <p:spPr>
          <a:xfrm>
            <a:off x="7131261" y="3542086"/>
            <a:ext cx="3221126" cy="3052831"/>
          </a:xfrm>
          <a:prstGeom prst="roundRect">
            <a:avLst/>
          </a:prstGeom>
          <a:solidFill>
            <a:srgbClr val="EE6F7C"/>
          </a:solidFill>
          <a:ln>
            <a:noFill/>
          </a:ln>
        </p:spPr>
        <p:txBody>
          <a:bodyPr lIns="91440" tIns="45720" rIns="91440" bIns="45720" rtlCol="0" anchor="ctr"/>
          <a:lstStyle/>
          <a:p>
            <a:pPr marL="237490" lvl="1">
              <a:lnSpc>
                <a:spcPts val="3520"/>
              </a:lnSpc>
            </a:pPr>
            <a:endParaRPr lang="nb-NO" sz="1600">
              <a:solidFill>
                <a:srgbClr val="248587"/>
              </a:solidFill>
              <a:latin typeface="Myriad Pro" panose="020B0503030403020204" pitchFamily="34" charset="0"/>
            </a:endParaRPr>
          </a:p>
          <a:p>
            <a:pPr marL="237490" lvl="1"/>
            <a:endParaRPr lang="nb-NO" sz="2000">
              <a:solidFill>
                <a:srgbClr val="4A7C28"/>
              </a:solidFill>
              <a:latin typeface="Myriad Pro" panose="020B0503030403020204" pitchFamily="34" charset="0"/>
            </a:endParaRPr>
          </a:p>
          <a:p>
            <a:pPr marL="237490" lvl="1"/>
            <a:endParaRPr lang="nb-NO" sz="2000">
              <a:solidFill>
                <a:srgbClr val="4A7C28"/>
              </a:solidFill>
              <a:latin typeface="Myriad Pro" panose="020B0503030403020204" pitchFamily="34" charset="0"/>
            </a:endParaRPr>
          </a:p>
          <a:p>
            <a:pPr marL="542290" lvl="1" indent="-304800">
              <a:lnSpc>
                <a:spcPct val="150000"/>
              </a:lnSpc>
              <a:buFont typeface="Arial,Sans-Serif" panose="020B0604020202020204" pitchFamily="34" charset="0"/>
              <a:buChar char="•"/>
            </a:pPr>
            <a:r>
              <a:rPr lang="nb-NO" err="1">
                <a:solidFill>
                  <a:srgbClr val="A43F3E"/>
                </a:solidFill>
                <a:ea typeface="+mn-lt"/>
                <a:cs typeface="+mn-lt"/>
              </a:rPr>
              <a:t>Geringe</a:t>
            </a:r>
            <a:r>
              <a:rPr lang="nb-NO">
                <a:solidFill>
                  <a:srgbClr val="A43F3E"/>
                </a:solidFill>
                <a:ea typeface="+mn-lt"/>
                <a:cs typeface="+mn-lt"/>
              </a:rPr>
              <a:t> </a:t>
            </a:r>
            <a:r>
              <a:rPr lang="nb-NO" err="1">
                <a:solidFill>
                  <a:srgbClr val="A43F3E"/>
                </a:solidFill>
                <a:ea typeface="+mn-lt"/>
                <a:cs typeface="+mn-lt"/>
              </a:rPr>
              <a:t>Energiedichte</a:t>
            </a:r>
            <a:endParaRPr lang="en-US" err="1">
              <a:solidFill>
                <a:srgbClr val="A43F3E"/>
              </a:solidFill>
              <a:ea typeface="+mn-lt"/>
              <a:cs typeface="+mn-lt"/>
            </a:endParaRPr>
          </a:p>
          <a:p>
            <a:pPr marL="542290" lvl="1" indent="-304800">
              <a:lnSpc>
                <a:spcPct val="150000"/>
              </a:lnSpc>
              <a:buFont typeface="Arial,Sans-Serif" panose="020B0604020202020204" pitchFamily="34" charset="0"/>
              <a:buChar char="•"/>
            </a:pPr>
            <a:r>
              <a:rPr lang="nb-NO" err="1">
                <a:solidFill>
                  <a:srgbClr val="A43F3E"/>
                </a:solidFill>
                <a:ea typeface="+mn-lt"/>
                <a:cs typeface="+mn-lt"/>
              </a:rPr>
              <a:t>Komplizierte</a:t>
            </a:r>
            <a:r>
              <a:rPr lang="nb-NO">
                <a:solidFill>
                  <a:srgbClr val="A43F3E"/>
                </a:solidFill>
                <a:ea typeface="+mn-lt"/>
                <a:cs typeface="+mn-lt"/>
              </a:rPr>
              <a:t> </a:t>
            </a:r>
            <a:r>
              <a:rPr lang="nb-NO" err="1">
                <a:solidFill>
                  <a:srgbClr val="A43F3E"/>
                </a:solidFill>
                <a:ea typeface="+mn-lt"/>
                <a:cs typeface="+mn-lt"/>
              </a:rPr>
              <a:t>Prozessabläufe</a:t>
            </a:r>
          </a:p>
          <a:p>
            <a:pPr marL="237490" lvl="1">
              <a:lnSpc>
                <a:spcPct val="150000"/>
              </a:lnSpc>
            </a:pPr>
            <a:endParaRPr lang="nb-NO">
              <a:solidFill>
                <a:srgbClr val="A43F3E"/>
              </a:solidFill>
              <a:ea typeface="+mn-lt"/>
              <a:cs typeface="+mn-lt"/>
            </a:endParaRPr>
          </a:p>
          <a:p>
            <a:pPr marL="542290" lvl="1" indent="-304800">
              <a:lnSpc>
                <a:spcPts val="3520"/>
              </a:lnSpc>
              <a:buFont typeface="Arial" panose="020B0604020202020204" pitchFamily="34" charset="0"/>
              <a:buChar char="•"/>
            </a:pPr>
            <a:endParaRPr lang="nb-NO" sz="1200">
              <a:solidFill>
                <a:srgbClr val="248587"/>
              </a:solidFill>
              <a:latin typeface="Myriad Pro" panose="020B0503030403020204" pitchFamily="34" charset="0"/>
            </a:endParaRPr>
          </a:p>
        </p:txBody>
      </p:sp>
      <p:sp>
        <p:nvSpPr>
          <p:cNvPr id="14" name="TextBox 9">
            <a:extLst>
              <a:ext uri="{FF2B5EF4-FFF2-40B4-BE49-F238E27FC236}">
                <a16:creationId xmlns:a16="http://schemas.microsoft.com/office/drawing/2014/main" id="{738BA51F-2D2C-CC34-6561-405942B141C4}"/>
              </a:ext>
            </a:extLst>
          </p:cNvPr>
          <p:cNvSpPr txBox="1"/>
          <p:nvPr/>
        </p:nvSpPr>
        <p:spPr>
          <a:xfrm>
            <a:off x="6974235" y="3606979"/>
            <a:ext cx="3378152" cy="710451"/>
          </a:xfrm>
          <a:prstGeom prst="rect">
            <a:avLst/>
          </a:prstGeom>
        </p:spPr>
        <p:txBody>
          <a:bodyPr wrap="square" lIns="0" tIns="0" rIns="0" bIns="0" rtlCol="0" anchor="t">
            <a:spAutoFit/>
          </a:bodyPr>
          <a:lstStyle/>
          <a:p>
            <a:pPr lvl="2">
              <a:lnSpc>
                <a:spcPts val="6250"/>
              </a:lnSpc>
            </a:pPr>
            <a:r>
              <a:rPr lang="nb-NO" sz="3600">
                <a:solidFill>
                  <a:srgbClr val="A43F3E"/>
                </a:solidFill>
                <a:latin typeface="Myriad Pro" panose="020B0503030403020204" pitchFamily="34" charset="0"/>
              </a:rPr>
              <a:t>Cons</a:t>
            </a:r>
          </a:p>
        </p:txBody>
      </p:sp>
      <p:sp>
        <p:nvSpPr>
          <p:cNvPr id="15" name="Avrundet rektangel 14">
            <a:extLst>
              <a:ext uri="{FF2B5EF4-FFF2-40B4-BE49-F238E27FC236}">
                <a16:creationId xmlns:a16="http://schemas.microsoft.com/office/drawing/2014/main" id="{6A4DF786-E8FD-B531-6B12-BEB84D2DA02D}"/>
              </a:ext>
            </a:extLst>
          </p:cNvPr>
          <p:cNvSpPr/>
          <p:nvPr/>
        </p:nvSpPr>
        <p:spPr>
          <a:xfrm rot="5400000">
            <a:off x="8229460" y="3173786"/>
            <a:ext cx="6223279" cy="736599"/>
          </a:xfrm>
          <a:prstGeom prst="roundRect">
            <a:avLst>
              <a:gd name="adj" fmla="val 50000"/>
            </a:avLst>
          </a:prstGeom>
          <a:solidFill>
            <a:srgbClr val="007880"/>
          </a:solidFill>
          <a:ln>
            <a:noFill/>
          </a:ln>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16" name="Ellipse 15">
            <a:extLst>
              <a:ext uri="{FF2B5EF4-FFF2-40B4-BE49-F238E27FC236}">
                <a16:creationId xmlns:a16="http://schemas.microsoft.com/office/drawing/2014/main" id="{DCCC9911-B2F2-62A2-6B18-50DC35418C1C}"/>
              </a:ext>
            </a:extLst>
          </p:cNvPr>
          <p:cNvSpPr/>
          <p:nvPr/>
        </p:nvSpPr>
        <p:spPr>
          <a:xfrm>
            <a:off x="10972801" y="4699145"/>
            <a:ext cx="736598" cy="726521"/>
          </a:xfrm>
          <a:prstGeom prst="ellipse">
            <a:avLst/>
          </a:prstGeom>
          <a:solidFill>
            <a:srgbClr val="EE6F7C"/>
          </a:solidFill>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pic>
        <p:nvPicPr>
          <p:cNvPr id="17" name="Bilde 16" descr="Et bilde som inneholder symbol, Grafikk, design, kreativitet&#10;&#10;Automatisk generert beskrivelse">
            <a:extLst>
              <a:ext uri="{FF2B5EF4-FFF2-40B4-BE49-F238E27FC236}">
                <a16:creationId xmlns:a16="http://schemas.microsoft.com/office/drawing/2014/main" id="{9F4E1D33-1034-4F6C-6387-ACA903ECE2AC}"/>
              </a:ext>
            </a:extLst>
          </p:cNvPr>
          <p:cNvPicPr>
            <a:picLocks noChangeAspect="1"/>
          </p:cNvPicPr>
          <p:nvPr/>
        </p:nvPicPr>
        <p:blipFill rotWithShape="1">
          <a:blip r:embed="rId3">
            <a:duotone>
              <a:prstClr val="black"/>
              <a:schemeClr val="accent1">
                <a:tint val="45000"/>
                <a:satMod val="400000"/>
              </a:schemeClr>
            </a:duotone>
          </a:blip>
          <a:srcRect r="48632"/>
          <a:stretch/>
        </p:blipFill>
        <p:spPr>
          <a:xfrm>
            <a:off x="6374360" y="783107"/>
            <a:ext cx="736364" cy="1800228"/>
          </a:xfrm>
          <a:prstGeom prst="rect">
            <a:avLst/>
          </a:prstGeom>
        </p:spPr>
      </p:pic>
      <p:graphicFrame>
        <p:nvGraphicFramePr>
          <p:cNvPr id="38" name="Diagram 37">
            <a:extLst>
              <a:ext uri="{FF2B5EF4-FFF2-40B4-BE49-F238E27FC236}">
                <a16:creationId xmlns:a16="http://schemas.microsoft.com/office/drawing/2014/main" id="{7D35A27E-24AC-2CBD-8573-299C134EB892}"/>
              </a:ext>
            </a:extLst>
          </p:cNvPr>
          <p:cNvGraphicFramePr/>
          <p:nvPr/>
        </p:nvGraphicFramePr>
        <p:xfrm>
          <a:off x="666941" y="1683221"/>
          <a:ext cx="4799553" cy="2215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Gruppe 36">
            <a:extLst>
              <a:ext uri="{FF2B5EF4-FFF2-40B4-BE49-F238E27FC236}">
                <a16:creationId xmlns:a16="http://schemas.microsoft.com/office/drawing/2014/main" id="{F2BA6BDE-2B37-AB6E-7705-C8BF34FA732B}"/>
              </a:ext>
            </a:extLst>
          </p:cNvPr>
          <p:cNvGrpSpPr/>
          <p:nvPr/>
        </p:nvGrpSpPr>
        <p:grpSpPr>
          <a:xfrm>
            <a:off x="371296" y="4277918"/>
            <a:ext cx="5485725" cy="2130129"/>
            <a:chOff x="405394" y="4417208"/>
            <a:chExt cx="5485725" cy="2130129"/>
          </a:xfrm>
        </p:grpSpPr>
        <p:grpSp>
          <p:nvGrpSpPr>
            <p:cNvPr id="20" name="Gruppe 19">
              <a:extLst>
                <a:ext uri="{FF2B5EF4-FFF2-40B4-BE49-F238E27FC236}">
                  <a16:creationId xmlns:a16="http://schemas.microsoft.com/office/drawing/2014/main" id="{FE18BD5D-5757-BF29-D0FB-507AA5AE3CD3}"/>
                </a:ext>
              </a:extLst>
            </p:cNvPr>
            <p:cNvGrpSpPr/>
            <p:nvPr/>
          </p:nvGrpSpPr>
          <p:grpSpPr>
            <a:xfrm rot="5400000">
              <a:off x="1521506" y="3301097"/>
              <a:ext cx="2130128" cy="4362352"/>
              <a:chOff x="9517521" y="2029596"/>
              <a:chExt cx="2256401" cy="4620947"/>
            </a:xfrm>
          </p:grpSpPr>
          <p:sp>
            <p:nvSpPr>
              <p:cNvPr id="21" name="TekstSylinder 20">
                <a:extLst>
                  <a:ext uri="{FF2B5EF4-FFF2-40B4-BE49-F238E27FC236}">
                    <a16:creationId xmlns:a16="http://schemas.microsoft.com/office/drawing/2014/main" id="{8EB9D8F8-AA2A-CF9C-B873-D644B42F5A95}"/>
                  </a:ext>
                </a:extLst>
              </p:cNvPr>
              <p:cNvSpPr txBox="1"/>
              <p:nvPr/>
            </p:nvSpPr>
            <p:spPr>
              <a:xfrm>
                <a:off x="11544349" y="2029596"/>
                <a:ext cx="229573" cy="293419"/>
              </a:xfrm>
              <a:prstGeom prst="rect">
                <a:avLst/>
              </a:prstGeom>
              <a:noFill/>
            </p:spPr>
            <p:txBody>
              <a:bodyPr wrap="none" rtlCol="0">
                <a:spAutoFit/>
              </a:bodyPr>
              <a:lstStyle/>
              <a:p>
                <a:r>
                  <a:rPr lang="nb-NO" sz="1200">
                    <a:latin typeface="Myriad Pro" panose="020B0503030403020204" pitchFamily="34" charset="0"/>
                  </a:rPr>
                  <a:t>‘</a:t>
                </a:r>
              </a:p>
            </p:txBody>
          </p:sp>
          <p:sp>
            <p:nvSpPr>
              <p:cNvPr id="29" name="Ellipse 28">
                <a:extLst>
                  <a:ext uri="{FF2B5EF4-FFF2-40B4-BE49-F238E27FC236}">
                    <a16:creationId xmlns:a16="http://schemas.microsoft.com/office/drawing/2014/main" id="{84F7BD46-30C4-107C-DBDA-C55613591FE8}"/>
                  </a:ext>
                </a:extLst>
              </p:cNvPr>
              <p:cNvSpPr/>
              <p:nvPr/>
            </p:nvSpPr>
            <p:spPr>
              <a:xfrm>
                <a:off x="9517521" y="4519256"/>
                <a:ext cx="2131286" cy="213128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23" name="Bilde 22" descr="Et bilde som inneholder clip art, Grafikk, kreativitet, design&#10;&#10;Automatisk generert beskrivelse">
                <a:extLst>
                  <a:ext uri="{FF2B5EF4-FFF2-40B4-BE49-F238E27FC236}">
                    <a16:creationId xmlns:a16="http://schemas.microsoft.com/office/drawing/2014/main" id="{EFFED12F-1CEA-1124-7514-F00CE4716D4F}"/>
                  </a:ext>
                </a:extLst>
              </p:cNvPr>
              <p:cNvPicPr>
                <a:picLocks noChangeAspect="1"/>
              </p:cNvPicPr>
              <p:nvPr/>
            </p:nvPicPr>
            <p:blipFill>
              <a:blip r:embed="rId9">
                <a:duotone>
                  <a:prstClr val="black"/>
                  <a:schemeClr val="accent2">
                    <a:tint val="45000"/>
                    <a:satMod val="400000"/>
                  </a:schemeClr>
                </a:duotone>
              </a:blip>
              <a:stretch>
                <a:fillRect/>
              </a:stretch>
            </p:blipFill>
            <p:spPr>
              <a:xfrm rot="16200000">
                <a:off x="9834877" y="3411478"/>
                <a:ext cx="525658" cy="614406"/>
              </a:xfrm>
              <a:prstGeom prst="rect">
                <a:avLst/>
              </a:prstGeom>
            </p:spPr>
          </p:pic>
          <p:pic>
            <p:nvPicPr>
              <p:cNvPr id="28" name="Bilde 27" descr="Et bilde som inneholder design, kunst&#10;&#10;Automatisk generert beskrivelse">
                <a:extLst>
                  <a:ext uri="{FF2B5EF4-FFF2-40B4-BE49-F238E27FC236}">
                    <a16:creationId xmlns:a16="http://schemas.microsoft.com/office/drawing/2014/main" id="{B16D2144-F5FE-974E-6919-99220526EBF6}"/>
                  </a:ext>
                </a:extLst>
              </p:cNvPr>
              <p:cNvPicPr>
                <a:picLocks noChangeAspect="1"/>
              </p:cNvPicPr>
              <p:nvPr/>
            </p:nvPicPr>
            <p:blipFill>
              <a:blip r:embed="rId10">
                <a:duotone>
                  <a:prstClr val="black"/>
                  <a:schemeClr val="accent2">
                    <a:tint val="45000"/>
                    <a:satMod val="400000"/>
                  </a:schemeClr>
                </a:duotone>
              </a:blip>
              <a:stretch>
                <a:fillRect/>
              </a:stretch>
            </p:blipFill>
            <p:spPr>
              <a:xfrm rot="16200000">
                <a:off x="9897048" y="5173488"/>
                <a:ext cx="1222234" cy="812585"/>
              </a:xfrm>
              <a:prstGeom prst="rect">
                <a:avLst/>
              </a:prstGeom>
            </p:spPr>
          </p:pic>
          <p:sp>
            <p:nvSpPr>
              <p:cNvPr id="25" name="Pil høyre 24">
                <a:extLst>
                  <a:ext uri="{FF2B5EF4-FFF2-40B4-BE49-F238E27FC236}">
                    <a16:creationId xmlns:a16="http://schemas.microsoft.com/office/drawing/2014/main" id="{3CB5365B-BAA3-EA43-1A17-AAAEC62EF0D5}"/>
                  </a:ext>
                </a:extLst>
              </p:cNvPr>
              <p:cNvSpPr/>
              <p:nvPr/>
            </p:nvSpPr>
            <p:spPr>
              <a:xfrm rot="16200000">
                <a:off x="10016824" y="3522765"/>
                <a:ext cx="1132679" cy="391831"/>
              </a:xfrm>
              <a:prstGeom prst="rightArrow">
                <a:avLst>
                  <a:gd name="adj1" fmla="val 43303"/>
                  <a:gd name="adj2" fmla="val 75282"/>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sp>
            <p:nvSpPr>
              <p:cNvPr id="26" name="TekstSylinder 25">
                <a:extLst>
                  <a:ext uri="{FF2B5EF4-FFF2-40B4-BE49-F238E27FC236}">
                    <a16:creationId xmlns:a16="http://schemas.microsoft.com/office/drawing/2014/main" id="{F9BC674C-DB3F-0B9D-6114-6458D5C60B3F}"/>
                  </a:ext>
                </a:extLst>
              </p:cNvPr>
              <p:cNvSpPr txBox="1"/>
              <p:nvPr/>
            </p:nvSpPr>
            <p:spPr>
              <a:xfrm rot="16200000">
                <a:off x="10173059" y="3472450"/>
                <a:ext cx="1472304" cy="358623"/>
              </a:xfrm>
              <a:prstGeom prst="rect">
                <a:avLst/>
              </a:prstGeom>
              <a:noFill/>
            </p:spPr>
            <p:txBody>
              <a:bodyPr wrap="square" rtlCol="0">
                <a:spAutoFit/>
              </a:bodyPr>
              <a:lstStyle/>
              <a:p>
                <a:r>
                  <a:rPr lang="nb-NO" sz="1600" b="1">
                    <a:solidFill>
                      <a:srgbClr val="248587"/>
                    </a:solidFill>
                    <a:latin typeface="Myriad Pro" panose="020B0503030403020204" pitchFamily="34" charset="0"/>
                    <a:cs typeface="Calibri" panose="020F0502020204030204" pitchFamily="34" charset="0"/>
                  </a:rPr>
                  <a:t>800 - 1000</a:t>
                </a:r>
                <a:r>
                  <a:rPr lang="nb-NO" sz="1600" b="1">
                    <a:solidFill>
                      <a:srgbClr val="248587"/>
                    </a:solidFill>
                    <a:effectLst/>
                    <a:latin typeface="Myriad Pro" panose="020B0503030403020204" pitchFamily="34" charset="0"/>
                    <a:cs typeface="Calibri" panose="020F0502020204030204" pitchFamily="34" charset="0"/>
                  </a:rPr>
                  <a:t>°</a:t>
                </a:r>
                <a:r>
                  <a:rPr lang="nb-NO" sz="1600" b="1">
                    <a:solidFill>
                      <a:srgbClr val="248587"/>
                    </a:solidFill>
                    <a:latin typeface="Myriad Pro" panose="020B0503030403020204" pitchFamily="34" charset="0"/>
                    <a:cs typeface="Calibri" panose="020F0502020204030204" pitchFamily="34" charset="0"/>
                  </a:rPr>
                  <a:t>C</a:t>
                </a:r>
              </a:p>
            </p:txBody>
          </p:sp>
        </p:grpSp>
        <p:sp>
          <p:nvSpPr>
            <p:cNvPr id="35" name="Ellipse 34">
              <a:extLst>
                <a:ext uri="{FF2B5EF4-FFF2-40B4-BE49-F238E27FC236}">
                  <a16:creationId xmlns:a16="http://schemas.microsoft.com/office/drawing/2014/main" id="{F443BC4E-80D3-206C-A4FE-46189533BCDD}"/>
                </a:ext>
              </a:extLst>
            </p:cNvPr>
            <p:cNvSpPr/>
            <p:nvPr/>
          </p:nvSpPr>
          <p:spPr>
            <a:xfrm>
              <a:off x="3879103" y="4417208"/>
              <a:ext cx="2012016" cy="2012017"/>
            </a:xfrm>
            <a:prstGeom prst="ellipse">
              <a:avLst/>
            </a:prstGeom>
            <a:solidFill>
              <a:srgbClr val="248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yriad Pro" panose="020B0503030403020204" pitchFamily="34" charset="0"/>
              </a:endParaRPr>
            </a:p>
          </p:txBody>
        </p:sp>
        <p:pic>
          <p:nvPicPr>
            <p:cNvPr id="36" name="Bilde 35" descr="Et bilde som inneholder tegnefilm, flaske&#10;&#10;Automatisk generert beskrivelse">
              <a:extLst>
                <a:ext uri="{FF2B5EF4-FFF2-40B4-BE49-F238E27FC236}">
                  <a16:creationId xmlns:a16="http://schemas.microsoft.com/office/drawing/2014/main" id="{E74610D6-1203-C495-1B1C-583E0598EAF8}"/>
                </a:ext>
              </a:extLst>
            </p:cNvPr>
            <p:cNvPicPr>
              <a:picLocks noChangeAspect="1"/>
            </p:cNvPicPr>
            <p:nvPr/>
          </p:nvPicPr>
          <p:blipFill>
            <a:blip r:embed="rId11">
              <a:duotone>
                <a:prstClr val="black"/>
                <a:schemeClr val="accent1">
                  <a:tint val="45000"/>
                  <a:satMod val="400000"/>
                </a:schemeClr>
              </a:duotone>
            </a:blip>
            <a:stretch>
              <a:fillRect/>
            </a:stretch>
          </p:blipFill>
          <p:spPr>
            <a:xfrm>
              <a:off x="4498498" y="4684430"/>
              <a:ext cx="774930" cy="1335520"/>
            </a:xfrm>
            <a:prstGeom prst="rect">
              <a:avLst/>
            </a:prstGeom>
          </p:spPr>
        </p:pic>
      </p:grpSp>
    </p:spTree>
    <p:extLst>
      <p:ext uri="{BB962C8B-B14F-4D97-AF65-F5344CB8AC3E}">
        <p14:creationId xmlns:p14="http://schemas.microsoft.com/office/powerpoint/2010/main" val="123060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58177" y="0"/>
            <a:ext cx="6093866" cy="6859200"/>
          </a:xfrm>
          <a:prstGeom prst="rect">
            <a:avLst/>
          </a:prstGeom>
          <a:solidFill>
            <a:srgbClr val="007075"/>
          </a:solidFill>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386677" y="458488"/>
            <a:ext cx="5090323" cy="826124"/>
          </a:xfrm>
          <a:prstGeom prst="rect">
            <a:avLst/>
          </a:prstGeom>
        </p:spPr>
        <p:txBody>
          <a:bodyPr wrap="square" lIns="0" tIns="0" rIns="0" bIns="0" rtlCol="0" anchor="t">
            <a:spAutoFit/>
          </a:bodyPr>
          <a:lstStyle/>
          <a:p>
            <a:pPr>
              <a:lnSpc>
                <a:spcPts val="6250"/>
              </a:lnSpc>
            </a:pPr>
            <a:r>
              <a:rPr lang="en-US" sz="5850" err="1">
                <a:solidFill>
                  <a:srgbClr val="D0E7DE"/>
                </a:solidFill>
                <a:latin typeface="Myriad Pro"/>
              </a:rPr>
              <a:t>Pyrolyse</a:t>
            </a:r>
            <a:endParaRPr lang="en-US" sz="5896" err="1">
              <a:solidFill>
                <a:srgbClr val="D0E7DE"/>
              </a:solidFill>
              <a:latin typeface="Myriad Pro" panose="020B0503030403020204" pitchFamily="34" charset="0"/>
            </a:endParaRPr>
          </a:p>
        </p:txBody>
      </p:sp>
      <p:sp>
        <p:nvSpPr>
          <p:cNvPr id="2" name="TextBox 10">
            <a:extLst>
              <a:ext uri="{FF2B5EF4-FFF2-40B4-BE49-F238E27FC236}">
                <a16:creationId xmlns:a16="http://schemas.microsoft.com/office/drawing/2014/main" id="{245FE2A8-57A0-D952-3CBE-316E6BFBA4D1}"/>
              </a:ext>
            </a:extLst>
          </p:cNvPr>
          <p:cNvSpPr txBox="1"/>
          <p:nvPr/>
        </p:nvSpPr>
        <p:spPr>
          <a:xfrm>
            <a:off x="7480543" y="460390"/>
            <a:ext cx="5090323" cy="826124"/>
          </a:xfrm>
          <a:prstGeom prst="rect">
            <a:avLst/>
          </a:prstGeom>
        </p:spPr>
        <p:txBody>
          <a:bodyPr wrap="square" lIns="0" tIns="0" rIns="0" bIns="0" rtlCol="0" anchor="t">
            <a:spAutoFit/>
          </a:bodyPr>
          <a:lstStyle/>
          <a:p>
            <a:pPr>
              <a:lnSpc>
                <a:spcPts val="6250"/>
              </a:lnSpc>
            </a:pPr>
            <a:r>
              <a:rPr lang="en-US" sz="5850" err="1">
                <a:solidFill>
                  <a:srgbClr val="D0E7DE"/>
                </a:solidFill>
                <a:latin typeface="Myriad Pro"/>
              </a:rPr>
              <a:t>Vergasung</a:t>
            </a:r>
            <a:endParaRPr lang="en-US" sz="5896" err="1">
              <a:solidFill>
                <a:srgbClr val="D0E7DE"/>
              </a:solidFill>
              <a:latin typeface="Myriad Pro" panose="020B0503030403020204" pitchFamily="34" charset="0"/>
            </a:endParaRPr>
          </a:p>
        </p:txBody>
      </p:sp>
      <p:sp>
        <p:nvSpPr>
          <p:cNvPr id="3" name="TextBox 10">
            <a:extLst>
              <a:ext uri="{FF2B5EF4-FFF2-40B4-BE49-F238E27FC236}">
                <a16:creationId xmlns:a16="http://schemas.microsoft.com/office/drawing/2014/main" id="{70031E66-A09F-2FD4-A534-8D54FFEFF7D4}"/>
              </a:ext>
            </a:extLst>
          </p:cNvPr>
          <p:cNvSpPr txBox="1"/>
          <p:nvPr/>
        </p:nvSpPr>
        <p:spPr>
          <a:xfrm>
            <a:off x="5199223" y="1453953"/>
            <a:ext cx="6093866" cy="975267"/>
          </a:xfrm>
          <a:prstGeom prst="rect">
            <a:avLst/>
          </a:prstGeom>
        </p:spPr>
        <p:txBody>
          <a:bodyPr wrap="square" lIns="0" tIns="0" rIns="0" bIns="0" rtlCol="0" anchor="t">
            <a:spAutoFit/>
          </a:bodyPr>
          <a:lstStyle/>
          <a:p>
            <a:pPr>
              <a:lnSpc>
                <a:spcPts val="6250"/>
              </a:lnSpc>
            </a:pPr>
            <a:r>
              <a:rPr lang="en-US" sz="9600">
                <a:solidFill>
                  <a:srgbClr val="D0E7DE"/>
                </a:solidFill>
                <a:latin typeface="Myriad Pro" panose="020B0503030403020204" pitchFamily="34" charset="0"/>
              </a:rPr>
              <a:t>V S</a:t>
            </a:r>
          </a:p>
        </p:txBody>
      </p:sp>
      <p:grpSp>
        <p:nvGrpSpPr>
          <p:cNvPr id="7" name="Gruppe 6">
            <a:extLst>
              <a:ext uri="{FF2B5EF4-FFF2-40B4-BE49-F238E27FC236}">
                <a16:creationId xmlns:a16="http://schemas.microsoft.com/office/drawing/2014/main" id="{EBBE0DBB-4174-A354-96DE-5C70A2D22BF2}"/>
              </a:ext>
            </a:extLst>
          </p:cNvPr>
          <p:cNvGrpSpPr/>
          <p:nvPr/>
        </p:nvGrpSpPr>
        <p:grpSpPr>
          <a:xfrm>
            <a:off x="758580" y="1459701"/>
            <a:ext cx="3952875" cy="496799"/>
            <a:chOff x="0" y="133086"/>
            <a:chExt cx="1499860" cy="899916"/>
          </a:xfrm>
          <a:solidFill>
            <a:srgbClr val="248587"/>
          </a:solidFill>
        </p:grpSpPr>
        <p:sp>
          <p:nvSpPr>
            <p:cNvPr id="9" name="Rektangel 8">
              <a:extLst>
                <a:ext uri="{FF2B5EF4-FFF2-40B4-BE49-F238E27FC236}">
                  <a16:creationId xmlns:a16="http://schemas.microsoft.com/office/drawing/2014/main" id="{508CCC19-164D-66F5-AA09-2BF5CCDA1CEF}"/>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a:latin typeface="Myriad Pro" panose="020B0503030403020204" pitchFamily="34" charset="0"/>
              </a:endParaRPr>
            </a:p>
          </p:txBody>
        </p:sp>
        <p:sp>
          <p:nvSpPr>
            <p:cNvPr id="10" name="TekstSylinder 9">
              <a:extLst>
                <a:ext uri="{FF2B5EF4-FFF2-40B4-BE49-F238E27FC236}">
                  <a16:creationId xmlns:a16="http://schemas.microsoft.com/office/drawing/2014/main" id="{A8521B93-6242-FBA1-D179-9908D9CFA468}"/>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a:latin typeface="Myriad Pro"/>
                </a:rPr>
                <a:t>Produkt</a:t>
              </a:r>
              <a:endParaRPr lang="nb-NO" sz="1600" kern="1200" noProof="0">
                <a:latin typeface="Myriad Pro" panose="020B0503030403020204" pitchFamily="34" charset="0"/>
              </a:endParaRPr>
            </a:p>
          </p:txBody>
        </p:sp>
      </p:grpSp>
      <p:grpSp>
        <p:nvGrpSpPr>
          <p:cNvPr id="32" name="Gruppe 31">
            <a:extLst>
              <a:ext uri="{FF2B5EF4-FFF2-40B4-BE49-F238E27FC236}">
                <a16:creationId xmlns:a16="http://schemas.microsoft.com/office/drawing/2014/main" id="{B61CB196-AAB4-9E2D-6990-C4D12051D0B6}"/>
              </a:ext>
            </a:extLst>
          </p:cNvPr>
          <p:cNvGrpSpPr/>
          <p:nvPr/>
        </p:nvGrpSpPr>
        <p:grpSpPr>
          <a:xfrm>
            <a:off x="767996" y="3336255"/>
            <a:ext cx="3952875" cy="496799"/>
            <a:chOff x="0" y="133086"/>
            <a:chExt cx="1499860" cy="899916"/>
          </a:xfrm>
          <a:solidFill>
            <a:srgbClr val="248587"/>
          </a:solidFill>
        </p:grpSpPr>
        <p:sp>
          <p:nvSpPr>
            <p:cNvPr id="33" name="Rektangel 32">
              <a:extLst>
                <a:ext uri="{FF2B5EF4-FFF2-40B4-BE49-F238E27FC236}">
                  <a16:creationId xmlns:a16="http://schemas.microsoft.com/office/drawing/2014/main" id="{9AC7142D-6E3F-9469-FCC0-2D34DE24BE73}"/>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34" name="TekstSylinder 33">
              <a:extLst>
                <a:ext uri="{FF2B5EF4-FFF2-40B4-BE49-F238E27FC236}">
                  <a16:creationId xmlns:a16="http://schemas.microsoft.com/office/drawing/2014/main" id="{6FF8657B-D2E7-A9F8-EFCD-ED3D6CF1E446}"/>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a:latin typeface="Myriad Pro"/>
                </a:rPr>
                <a:t>Temperatur</a:t>
              </a:r>
              <a:endParaRPr lang="nb-NO" sz="1600" kern="1200" noProof="0">
                <a:latin typeface="Myriad Pro" panose="020B0503030403020204" pitchFamily="34" charset="0"/>
              </a:endParaRPr>
            </a:p>
          </p:txBody>
        </p:sp>
      </p:grpSp>
      <p:grpSp>
        <p:nvGrpSpPr>
          <p:cNvPr id="39" name="Gruppe 38">
            <a:extLst>
              <a:ext uri="{FF2B5EF4-FFF2-40B4-BE49-F238E27FC236}">
                <a16:creationId xmlns:a16="http://schemas.microsoft.com/office/drawing/2014/main" id="{83DE4A0C-9E90-86BC-9049-EDCC0F2A1BC5}"/>
              </a:ext>
            </a:extLst>
          </p:cNvPr>
          <p:cNvGrpSpPr/>
          <p:nvPr/>
        </p:nvGrpSpPr>
        <p:grpSpPr>
          <a:xfrm>
            <a:off x="758580" y="4916242"/>
            <a:ext cx="3952875" cy="496799"/>
            <a:chOff x="0" y="133086"/>
            <a:chExt cx="1499860" cy="899916"/>
          </a:xfrm>
          <a:solidFill>
            <a:srgbClr val="248587"/>
          </a:solidFill>
        </p:grpSpPr>
        <p:sp>
          <p:nvSpPr>
            <p:cNvPr id="40" name="Rektangel 39">
              <a:extLst>
                <a:ext uri="{FF2B5EF4-FFF2-40B4-BE49-F238E27FC236}">
                  <a16:creationId xmlns:a16="http://schemas.microsoft.com/office/drawing/2014/main" id="{FB4677DA-5CA0-A176-099A-C4102FD301C0}"/>
                </a:ext>
              </a:extLst>
            </p:cNvPr>
            <p:cNvSpPr/>
            <p:nvPr/>
          </p:nvSpPr>
          <p:spPr>
            <a:xfrm>
              <a:off x="0" y="133086"/>
              <a:ext cx="1499860" cy="89991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a:latin typeface="Myriad Pro" panose="020B0503030403020204" pitchFamily="34" charset="0"/>
              </a:endParaRPr>
            </a:p>
          </p:txBody>
        </p:sp>
        <p:sp>
          <p:nvSpPr>
            <p:cNvPr id="41" name="TekstSylinder 40">
              <a:extLst>
                <a:ext uri="{FF2B5EF4-FFF2-40B4-BE49-F238E27FC236}">
                  <a16:creationId xmlns:a16="http://schemas.microsoft.com/office/drawing/2014/main" id="{B3FD5088-BE84-6D1C-CFC5-1E384387AD8D}"/>
                </a:ext>
              </a:extLst>
            </p:cNvPr>
            <p:cNvSpPr txBox="1"/>
            <p:nvPr/>
          </p:nvSpPr>
          <p:spPr>
            <a:xfrm>
              <a:off x="0" y="133086"/>
              <a:ext cx="1499860" cy="89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err="1">
                  <a:latin typeface="Myriad Pro"/>
                </a:rPr>
                <a:t>Ressourcen</a:t>
              </a:r>
              <a:endParaRPr lang="nb-NO" sz="1600" kern="1200" noProof="0" err="1">
                <a:latin typeface="Myriad Pro" panose="020B0503030403020204" pitchFamily="34" charset="0"/>
              </a:endParaRPr>
            </a:p>
          </p:txBody>
        </p:sp>
      </p:grpSp>
      <p:grpSp>
        <p:nvGrpSpPr>
          <p:cNvPr id="43" name="Gruppe 42">
            <a:extLst>
              <a:ext uri="{FF2B5EF4-FFF2-40B4-BE49-F238E27FC236}">
                <a16:creationId xmlns:a16="http://schemas.microsoft.com/office/drawing/2014/main" id="{E5D2C70D-C1EE-24B3-56FE-14E85BFC23E4}"/>
              </a:ext>
            </a:extLst>
          </p:cNvPr>
          <p:cNvGrpSpPr/>
          <p:nvPr/>
        </p:nvGrpSpPr>
        <p:grpSpPr>
          <a:xfrm>
            <a:off x="7480543" y="1475876"/>
            <a:ext cx="3952875" cy="496799"/>
            <a:chOff x="0" y="60625"/>
            <a:chExt cx="1499860" cy="972377"/>
          </a:xfrm>
        </p:grpSpPr>
        <p:sp>
          <p:nvSpPr>
            <p:cNvPr id="44" name="Rektangel 43">
              <a:extLst>
                <a:ext uri="{FF2B5EF4-FFF2-40B4-BE49-F238E27FC236}">
                  <a16:creationId xmlns:a16="http://schemas.microsoft.com/office/drawing/2014/main" id="{1881154F-61BC-BFCD-7D8E-12D531BA5C47}"/>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a:latin typeface="Myriad Pro" panose="020B0503030403020204" pitchFamily="34" charset="0"/>
              </a:endParaRPr>
            </a:p>
          </p:txBody>
        </p:sp>
        <p:sp>
          <p:nvSpPr>
            <p:cNvPr id="45" name="TekstSylinder 44">
              <a:extLst>
                <a:ext uri="{FF2B5EF4-FFF2-40B4-BE49-F238E27FC236}">
                  <a16:creationId xmlns:a16="http://schemas.microsoft.com/office/drawing/2014/main" id="{61EF0899-455E-CCFA-79EF-8DDE241D6175}"/>
                </a:ext>
              </a:extLst>
            </p:cNvPr>
            <p:cNvSpPr txBox="1"/>
            <p:nvPr/>
          </p:nvSpPr>
          <p:spPr>
            <a:xfrm>
              <a:off x="0" y="60625"/>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a:latin typeface="Myriad Pro"/>
                </a:rPr>
                <a:t>Produkt</a:t>
              </a:r>
              <a:endParaRPr lang="nb-NO" sz="1600" kern="1200" noProof="0">
                <a:latin typeface="Myriad Pro" panose="020B0503030403020204" pitchFamily="34" charset="0"/>
              </a:endParaRPr>
            </a:p>
          </p:txBody>
        </p:sp>
      </p:grpSp>
      <p:grpSp>
        <p:nvGrpSpPr>
          <p:cNvPr id="46" name="Gruppe 45">
            <a:extLst>
              <a:ext uri="{FF2B5EF4-FFF2-40B4-BE49-F238E27FC236}">
                <a16:creationId xmlns:a16="http://schemas.microsoft.com/office/drawing/2014/main" id="{0E425D6D-49DD-19B3-AAA4-A16A5D2C4C5E}"/>
              </a:ext>
            </a:extLst>
          </p:cNvPr>
          <p:cNvGrpSpPr/>
          <p:nvPr/>
        </p:nvGrpSpPr>
        <p:grpSpPr>
          <a:xfrm>
            <a:off x="7471129" y="3336256"/>
            <a:ext cx="3952875" cy="496799"/>
            <a:chOff x="0" y="133086"/>
            <a:chExt cx="1499860" cy="899916"/>
          </a:xfrm>
        </p:grpSpPr>
        <p:sp>
          <p:nvSpPr>
            <p:cNvPr id="47" name="Rektangel 46">
              <a:extLst>
                <a:ext uri="{FF2B5EF4-FFF2-40B4-BE49-F238E27FC236}">
                  <a16:creationId xmlns:a16="http://schemas.microsoft.com/office/drawing/2014/main" id="{26CA1E8C-7DC3-AF41-8911-750C9AF22F55}"/>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a:latin typeface="Myriad Pro" panose="020B0503030403020204" pitchFamily="34" charset="0"/>
              </a:endParaRPr>
            </a:p>
          </p:txBody>
        </p:sp>
        <p:sp>
          <p:nvSpPr>
            <p:cNvPr id="48" name="TekstSylinder 47">
              <a:extLst>
                <a:ext uri="{FF2B5EF4-FFF2-40B4-BE49-F238E27FC236}">
                  <a16:creationId xmlns:a16="http://schemas.microsoft.com/office/drawing/2014/main" id="{CD7CD743-DD22-898A-0034-211ACC5A46E3}"/>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a:latin typeface="Myriad Pro"/>
                </a:rPr>
                <a:t>Temperatur</a:t>
              </a:r>
              <a:endParaRPr lang="nb-NO" sz="1600" kern="1200" noProof="0">
                <a:latin typeface="Myriad Pro" panose="020B0503030403020204" pitchFamily="34" charset="0"/>
              </a:endParaRPr>
            </a:p>
          </p:txBody>
        </p:sp>
      </p:grpSp>
      <p:grpSp>
        <p:nvGrpSpPr>
          <p:cNvPr id="49" name="Gruppe 48">
            <a:extLst>
              <a:ext uri="{FF2B5EF4-FFF2-40B4-BE49-F238E27FC236}">
                <a16:creationId xmlns:a16="http://schemas.microsoft.com/office/drawing/2014/main" id="{8E585D7D-B037-AC5A-9F74-8A1ECA684938}"/>
              </a:ext>
            </a:extLst>
          </p:cNvPr>
          <p:cNvGrpSpPr/>
          <p:nvPr/>
        </p:nvGrpSpPr>
        <p:grpSpPr>
          <a:xfrm>
            <a:off x="7480543" y="4911219"/>
            <a:ext cx="3952875" cy="496799"/>
            <a:chOff x="0" y="133086"/>
            <a:chExt cx="1499860" cy="899916"/>
          </a:xfrm>
        </p:grpSpPr>
        <p:sp>
          <p:nvSpPr>
            <p:cNvPr id="50" name="Rektangel 49">
              <a:extLst>
                <a:ext uri="{FF2B5EF4-FFF2-40B4-BE49-F238E27FC236}">
                  <a16:creationId xmlns:a16="http://schemas.microsoft.com/office/drawing/2014/main" id="{402001EE-BA71-E7D7-E15D-9168662E88FE}"/>
                </a:ext>
              </a:extLst>
            </p:cNvPr>
            <p:cNvSpPr/>
            <p:nvPr/>
          </p:nvSpPr>
          <p:spPr>
            <a:xfrm>
              <a:off x="0" y="133086"/>
              <a:ext cx="1499860" cy="899916"/>
            </a:xfrm>
            <a:prstGeom prst="rect">
              <a:avLst/>
            </a:prstGeom>
            <a:solidFill>
              <a:srgbClr val="0070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t"/>
            <a:lstStyle/>
            <a:p>
              <a:endParaRPr lang="nb-NO">
                <a:latin typeface="Myriad Pro" panose="020B0503030403020204" pitchFamily="34" charset="0"/>
              </a:endParaRPr>
            </a:p>
          </p:txBody>
        </p:sp>
        <p:sp>
          <p:nvSpPr>
            <p:cNvPr id="51" name="TekstSylinder 50">
              <a:extLst>
                <a:ext uri="{FF2B5EF4-FFF2-40B4-BE49-F238E27FC236}">
                  <a16:creationId xmlns:a16="http://schemas.microsoft.com/office/drawing/2014/main" id="{00370666-2773-AE17-2B57-BAD8AFD3B081}"/>
                </a:ext>
              </a:extLst>
            </p:cNvPr>
            <p:cNvSpPr txBox="1"/>
            <p:nvPr/>
          </p:nvSpPr>
          <p:spPr>
            <a:xfrm>
              <a:off x="0" y="133086"/>
              <a:ext cx="1499860" cy="899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ctr" defTabSz="711200">
                <a:lnSpc>
                  <a:spcPct val="150000"/>
                </a:lnSpc>
                <a:spcBef>
                  <a:spcPct val="0"/>
                </a:spcBef>
                <a:spcAft>
                  <a:spcPct val="35000"/>
                </a:spcAft>
                <a:buNone/>
              </a:pPr>
              <a:r>
                <a:rPr lang="nb-NO" sz="1600" err="1">
                  <a:latin typeface="Myriad Pro"/>
                </a:rPr>
                <a:t>Ressourcen</a:t>
              </a:r>
              <a:endParaRPr lang="nb-NO" sz="1600" kern="1200" noProof="0" err="1">
                <a:latin typeface="Myriad Pro" panose="020B0503030403020204" pitchFamily="34" charset="0"/>
              </a:endParaRPr>
            </a:p>
          </p:txBody>
        </p:sp>
      </p:grpSp>
      <p:pic>
        <p:nvPicPr>
          <p:cNvPr id="52" name="Bilde 51" descr="Et bilde som inneholder tegnefilm, flaske&#10;&#10;Automatisk generert beskrivelse">
            <a:extLst>
              <a:ext uri="{FF2B5EF4-FFF2-40B4-BE49-F238E27FC236}">
                <a16:creationId xmlns:a16="http://schemas.microsoft.com/office/drawing/2014/main" id="{C1BE7285-26E2-D72D-395E-B2E528F67A7B}"/>
              </a:ext>
            </a:extLst>
          </p:cNvPr>
          <p:cNvPicPr>
            <a:picLocks noChangeAspect="1"/>
          </p:cNvPicPr>
          <p:nvPr/>
        </p:nvPicPr>
        <p:blipFill>
          <a:blip r:embed="rId3"/>
          <a:stretch>
            <a:fillRect/>
          </a:stretch>
        </p:blipFill>
        <p:spPr>
          <a:xfrm>
            <a:off x="9146533" y="2087478"/>
            <a:ext cx="620893" cy="1070052"/>
          </a:xfrm>
          <a:prstGeom prst="rect">
            <a:avLst/>
          </a:prstGeom>
        </p:spPr>
      </p:pic>
      <p:pic>
        <p:nvPicPr>
          <p:cNvPr id="60" name="Bilde 59" descr="Et bilde som inneholder tegnefilm, flaske&#10;&#10;Automatisk generert beskrivelse">
            <a:extLst>
              <a:ext uri="{FF2B5EF4-FFF2-40B4-BE49-F238E27FC236}">
                <a16:creationId xmlns:a16="http://schemas.microsoft.com/office/drawing/2014/main" id="{98EECDD3-5007-3BA3-1CDC-EC69636D4439}"/>
              </a:ext>
            </a:extLst>
          </p:cNvPr>
          <p:cNvPicPr>
            <a:picLocks noChangeAspect="1"/>
          </p:cNvPicPr>
          <p:nvPr/>
        </p:nvPicPr>
        <p:blipFill>
          <a:blip r:embed="rId3"/>
          <a:stretch>
            <a:fillRect/>
          </a:stretch>
        </p:blipFill>
        <p:spPr>
          <a:xfrm>
            <a:off x="3769980" y="2147611"/>
            <a:ext cx="592529" cy="1021170"/>
          </a:xfrm>
          <a:prstGeom prst="rect">
            <a:avLst/>
          </a:prstGeom>
        </p:spPr>
      </p:pic>
      <p:pic>
        <p:nvPicPr>
          <p:cNvPr id="61" name="Bilde 60" descr="Et bilde som inneholder kunst, design&#10;&#10;Automatisk generert beskrivelse">
            <a:extLst>
              <a:ext uri="{FF2B5EF4-FFF2-40B4-BE49-F238E27FC236}">
                <a16:creationId xmlns:a16="http://schemas.microsoft.com/office/drawing/2014/main" id="{4961C9F8-08FB-3E35-2C0A-CE3C97FE4433}"/>
              </a:ext>
            </a:extLst>
          </p:cNvPr>
          <p:cNvPicPr>
            <a:picLocks noChangeAspect="1"/>
          </p:cNvPicPr>
          <p:nvPr/>
        </p:nvPicPr>
        <p:blipFill>
          <a:blip r:embed="rId4"/>
          <a:stretch>
            <a:fillRect/>
          </a:stretch>
        </p:blipFill>
        <p:spPr>
          <a:xfrm>
            <a:off x="928853" y="2238057"/>
            <a:ext cx="984353" cy="768894"/>
          </a:xfrm>
          <a:prstGeom prst="rect">
            <a:avLst/>
          </a:prstGeom>
        </p:spPr>
      </p:pic>
      <p:pic>
        <p:nvPicPr>
          <p:cNvPr id="62" name="Bilde 61" descr="Et bilde som inneholder Grafikk, skjermbilde, grønn, grafisk design&#10;&#10;Automatisk generert beskrivelse">
            <a:extLst>
              <a:ext uri="{FF2B5EF4-FFF2-40B4-BE49-F238E27FC236}">
                <a16:creationId xmlns:a16="http://schemas.microsoft.com/office/drawing/2014/main" id="{20F0D9F9-43D0-B723-026B-3F00F5132C22}"/>
              </a:ext>
            </a:extLst>
          </p:cNvPr>
          <p:cNvPicPr>
            <a:picLocks noChangeAspect="1"/>
          </p:cNvPicPr>
          <p:nvPr/>
        </p:nvPicPr>
        <p:blipFill>
          <a:blip r:embed="rId5"/>
          <a:stretch>
            <a:fillRect/>
          </a:stretch>
        </p:blipFill>
        <p:spPr>
          <a:xfrm>
            <a:off x="2400974" y="2093989"/>
            <a:ext cx="984354" cy="998938"/>
          </a:xfrm>
          <a:prstGeom prst="rect">
            <a:avLst/>
          </a:prstGeom>
        </p:spPr>
      </p:pic>
      <p:sp>
        <p:nvSpPr>
          <p:cNvPr id="63" name="TekstSylinder 62">
            <a:extLst>
              <a:ext uri="{FF2B5EF4-FFF2-40B4-BE49-F238E27FC236}">
                <a16:creationId xmlns:a16="http://schemas.microsoft.com/office/drawing/2014/main" id="{2AC80B16-A475-77C0-ACC7-0E21539625FF}"/>
              </a:ext>
            </a:extLst>
          </p:cNvPr>
          <p:cNvSpPr txBox="1"/>
          <p:nvPr/>
        </p:nvSpPr>
        <p:spPr>
          <a:xfrm>
            <a:off x="8542972" y="4049660"/>
            <a:ext cx="2448907" cy="523220"/>
          </a:xfrm>
          <a:prstGeom prst="rect">
            <a:avLst/>
          </a:prstGeom>
          <a:noFill/>
        </p:spPr>
        <p:txBody>
          <a:bodyPr wrap="square" rtlCol="0">
            <a:spAutoFit/>
          </a:bodyPr>
          <a:lstStyle/>
          <a:p>
            <a:r>
              <a:rPr lang="nb-NO" sz="2800">
                <a:solidFill>
                  <a:schemeClr val="bg1"/>
                </a:solidFill>
                <a:latin typeface="Myriad Pro" panose="020B0503030403020204" pitchFamily="34" charset="0"/>
                <a:cs typeface="Calibri" panose="020F0502020204030204" pitchFamily="34" charset="0"/>
              </a:rPr>
              <a:t>800 - 1000</a:t>
            </a:r>
            <a:r>
              <a:rPr lang="nb-NO" sz="2800">
                <a:solidFill>
                  <a:schemeClr val="bg1"/>
                </a:solidFill>
                <a:effectLst/>
                <a:latin typeface="Myriad Pro" panose="020B0503030403020204" pitchFamily="34" charset="0"/>
                <a:cs typeface="Calibri" panose="020F0502020204030204" pitchFamily="34" charset="0"/>
              </a:rPr>
              <a:t>°</a:t>
            </a:r>
            <a:r>
              <a:rPr lang="nb-NO" sz="2800">
                <a:solidFill>
                  <a:schemeClr val="bg1"/>
                </a:solidFill>
                <a:latin typeface="Myriad Pro" panose="020B0503030403020204" pitchFamily="34" charset="0"/>
                <a:cs typeface="Calibri" panose="020F0502020204030204" pitchFamily="34" charset="0"/>
              </a:rPr>
              <a:t>C</a:t>
            </a:r>
          </a:p>
        </p:txBody>
      </p:sp>
      <p:sp>
        <p:nvSpPr>
          <p:cNvPr id="64" name="TekstSylinder 63">
            <a:extLst>
              <a:ext uri="{FF2B5EF4-FFF2-40B4-BE49-F238E27FC236}">
                <a16:creationId xmlns:a16="http://schemas.microsoft.com/office/drawing/2014/main" id="{C99445EE-A0C9-36F8-A053-DD7B3471BF23}"/>
              </a:ext>
            </a:extLst>
          </p:cNvPr>
          <p:cNvSpPr txBox="1"/>
          <p:nvPr/>
        </p:nvSpPr>
        <p:spPr>
          <a:xfrm>
            <a:off x="1803177" y="4011328"/>
            <a:ext cx="2414295" cy="523220"/>
          </a:xfrm>
          <a:prstGeom prst="rect">
            <a:avLst/>
          </a:prstGeom>
          <a:noFill/>
        </p:spPr>
        <p:txBody>
          <a:bodyPr wrap="square" rtlCol="0">
            <a:spAutoFit/>
          </a:bodyPr>
          <a:lstStyle/>
          <a:p>
            <a:r>
              <a:rPr lang="nb-NO" sz="2800">
                <a:solidFill>
                  <a:schemeClr val="bg1"/>
                </a:solidFill>
                <a:latin typeface="Myriad Pro" panose="020B0503030403020204" pitchFamily="34" charset="0"/>
                <a:cs typeface="Calibri" panose="020F0502020204030204" pitchFamily="34" charset="0"/>
              </a:rPr>
              <a:t>500 - 600</a:t>
            </a:r>
            <a:r>
              <a:rPr lang="nb-NO" sz="2800">
                <a:solidFill>
                  <a:schemeClr val="bg1"/>
                </a:solidFill>
                <a:effectLst/>
                <a:latin typeface="Myriad Pro" panose="020B0503030403020204" pitchFamily="34" charset="0"/>
                <a:cs typeface="Calibri" panose="020F0502020204030204" pitchFamily="34" charset="0"/>
              </a:rPr>
              <a:t>°</a:t>
            </a:r>
            <a:r>
              <a:rPr lang="nb-NO" sz="2800">
                <a:solidFill>
                  <a:schemeClr val="bg1"/>
                </a:solidFill>
                <a:latin typeface="Myriad Pro" panose="020B0503030403020204" pitchFamily="34" charset="0"/>
                <a:cs typeface="Calibri" panose="020F0502020204030204" pitchFamily="34" charset="0"/>
              </a:rPr>
              <a:t>C</a:t>
            </a:r>
          </a:p>
        </p:txBody>
      </p:sp>
      <p:pic>
        <p:nvPicPr>
          <p:cNvPr id="65" name="Bilde 64" descr="Et bilde som inneholder design, kunst&#10;&#10;Automatisk generert beskrivelse">
            <a:extLst>
              <a:ext uri="{FF2B5EF4-FFF2-40B4-BE49-F238E27FC236}">
                <a16:creationId xmlns:a16="http://schemas.microsoft.com/office/drawing/2014/main" id="{8933C784-A14D-0B58-51A6-39DF7513883A}"/>
              </a:ext>
            </a:extLst>
          </p:cNvPr>
          <p:cNvPicPr>
            <a:picLocks noChangeAspect="1"/>
          </p:cNvPicPr>
          <p:nvPr/>
        </p:nvPicPr>
        <p:blipFill>
          <a:blip r:embed="rId6"/>
          <a:stretch>
            <a:fillRect/>
          </a:stretch>
        </p:blipFill>
        <p:spPr>
          <a:xfrm>
            <a:off x="758581" y="5796001"/>
            <a:ext cx="1153836" cy="767111"/>
          </a:xfrm>
          <a:prstGeom prst="rect">
            <a:avLst/>
          </a:prstGeom>
        </p:spPr>
      </p:pic>
      <p:pic>
        <p:nvPicPr>
          <p:cNvPr id="66" name="Bilde 65" descr="Et bilde som inneholder design, kunst&#10;&#10;Automatisk generert beskrivelse">
            <a:extLst>
              <a:ext uri="{FF2B5EF4-FFF2-40B4-BE49-F238E27FC236}">
                <a16:creationId xmlns:a16="http://schemas.microsoft.com/office/drawing/2014/main" id="{86F6DF01-6C37-A6B1-1ED6-7E50A22BA463}"/>
              </a:ext>
            </a:extLst>
          </p:cNvPr>
          <p:cNvPicPr>
            <a:picLocks noChangeAspect="1"/>
          </p:cNvPicPr>
          <p:nvPr/>
        </p:nvPicPr>
        <p:blipFill>
          <a:blip r:embed="rId6"/>
          <a:stretch>
            <a:fillRect/>
          </a:stretch>
        </p:blipFill>
        <p:spPr>
          <a:xfrm>
            <a:off x="7503422" y="5630499"/>
            <a:ext cx="1153836" cy="767111"/>
          </a:xfrm>
          <a:prstGeom prst="rect">
            <a:avLst/>
          </a:prstGeom>
        </p:spPr>
      </p:pic>
      <p:pic>
        <p:nvPicPr>
          <p:cNvPr id="68" name="Bilde 67" descr="Et bilde som inneholder skjermbilde, design, kunst&#10;&#10;Automatisk generert beskrivelse">
            <a:extLst>
              <a:ext uri="{FF2B5EF4-FFF2-40B4-BE49-F238E27FC236}">
                <a16:creationId xmlns:a16="http://schemas.microsoft.com/office/drawing/2014/main" id="{358F9468-4EDE-2DD9-BBBD-22778C5520ED}"/>
              </a:ext>
            </a:extLst>
          </p:cNvPr>
          <p:cNvPicPr>
            <a:picLocks noChangeAspect="1"/>
          </p:cNvPicPr>
          <p:nvPr/>
        </p:nvPicPr>
        <p:blipFill>
          <a:blip r:embed="rId7"/>
          <a:stretch>
            <a:fillRect/>
          </a:stretch>
        </p:blipFill>
        <p:spPr>
          <a:xfrm>
            <a:off x="8973704" y="5554746"/>
            <a:ext cx="971828" cy="956320"/>
          </a:xfrm>
          <a:prstGeom prst="rect">
            <a:avLst/>
          </a:prstGeom>
        </p:spPr>
      </p:pic>
      <p:pic>
        <p:nvPicPr>
          <p:cNvPr id="70" name="Bilde 69" descr="Et bilde som inneholder kunst&#10;&#10;Automatisk generert beskrivelse med lav konfidens">
            <a:extLst>
              <a:ext uri="{FF2B5EF4-FFF2-40B4-BE49-F238E27FC236}">
                <a16:creationId xmlns:a16="http://schemas.microsoft.com/office/drawing/2014/main" id="{B1E90A30-EC2C-F0A6-3331-9909A274D91C}"/>
              </a:ext>
            </a:extLst>
          </p:cNvPr>
          <p:cNvPicPr>
            <a:picLocks noChangeAspect="1"/>
          </p:cNvPicPr>
          <p:nvPr/>
        </p:nvPicPr>
        <p:blipFill>
          <a:blip r:embed="rId8"/>
          <a:stretch>
            <a:fillRect/>
          </a:stretch>
        </p:blipFill>
        <p:spPr>
          <a:xfrm>
            <a:off x="10301597" y="5554746"/>
            <a:ext cx="1122407" cy="1033975"/>
          </a:xfrm>
          <a:prstGeom prst="rect">
            <a:avLst/>
          </a:prstGeom>
        </p:spPr>
      </p:pic>
      <p:pic>
        <p:nvPicPr>
          <p:cNvPr id="72" name="Bilde 71" descr="Et bilde som inneholder hjerte, eple, clip art, kreativitet&#10;&#10;Automatisk generert beskrivelse">
            <a:extLst>
              <a:ext uri="{FF2B5EF4-FFF2-40B4-BE49-F238E27FC236}">
                <a16:creationId xmlns:a16="http://schemas.microsoft.com/office/drawing/2014/main" id="{9B95A2D4-13E9-A368-ABDD-65BEEDF8A1C5}"/>
              </a:ext>
            </a:extLst>
          </p:cNvPr>
          <p:cNvPicPr>
            <a:picLocks noChangeAspect="1"/>
          </p:cNvPicPr>
          <p:nvPr/>
        </p:nvPicPr>
        <p:blipFill>
          <a:blip r:embed="rId9"/>
          <a:stretch>
            <a:fillRect/>
          </a:stretch>
        </p:blipFill>
        <p:spPr>
          <a:xfrm>
            <a:off x="2266067" y="5565366"/>
            <a:ext cx="744258" cy="1023355"/>
          </a:xfrm>
          <a:prstGeom prst="rect">
            <a:avLst/>
          </a:prstGeom>
        </p:spPr>
      </p:pic>
      <p:pic>
        <p:nvPicPr>
          <p:cNvPr id="74" name="Bilde 73" descr="Et bilde som inneholder plante&#10;&#10;Automatisk generert beskrivelse">
            <a:extLst>
              <a:ext uri="{FF2B5EF4-FFF2-40B4-BE49-F238E27FC236}">
                <a16:creationId xmlns:a16="http://schemas.microsoft.com/office/drawing/2014/main" id="{DABB9905-2668-094F-45BF-70F470832346}"/>
              </a:ext>
            </a:extLst>
          </p:cNvPr>
          <p:cNvPicPr>
            <a:picLocks noChangeAspect="1"/>
          </p:cNvPicPr>
          <p:nvPr/>
        </p:nvPicPr>
        <p:blipFill>
          <a:blip r:embed="rId10"/>
          <a:stretch>
            <a:fillRect/>
          </a:stretch>
        </p:blipFill>
        <p:spPr>
          <a:xfrm>
            <a:off x="3363114" y="5557540"/>
            <a:ext cx="1215365" cy="1028386"/>
          </a:xfrm>
          <a:prstGeom prst="rect">
            <a:avLst/>
          </a:prstGeom>
        </p:spPr>
      </p:pic>
    </p:spTree>
    <p:extLst>
      <p:ext uri="{BB962C8B-B14F-4D97-AF65-F5344CB8AC3E}">
        <p14:creationId xmlns:p14="http://schemas.microsoft.com/office/powerpoint/2010/main" val="2393315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landskap, tre, himmel, maling&#10;&#10;Automatisk generert beskrivelse">
            <a:extLst>
              <a:ext uri="{FF2B5EF4-FFF2-40B4-BE49-F238E27FC236}">
                <a16:creationId xmlns:a16="http://schemas.microsoft.com/office/drawing/2014/main" id="{1F630F14-F36A-9DF8-7918-6FCD8F95D1D6}"/>
              </a:ext>
            </a:extLst>
          </p:cNvPr>
          <p:cNvPicPr>
            <a:picLocks noChangeAspect="1"/>
          </p:cNvPicPr>
          <p:nvPr/>
        </p:nvPicPr>
        <p:blipFill rotWithShape="1">
          <a:blip r:embed="rId2">
            <a:alphaModFix amt="43000"/>
          </a:blip>
          <a:srcRect t="17660" b="3015"/>
          <a:stretch/>
        </p:blipFill>
        <p:spPr>
          <a:xfrm>
            <a:off x="0" y="1"/>
            <a:ext cx="12206015" cy="6858000"/>
          </a:xfrm>
          <a:prstGeom prst="rect">
            <a:avLst/>
          </a:prstGeom>
        </p:spPr>
      </p:pic>
      <p:grpSp>
        <p:nvGrpSpPr>
          <p:cNvPr id="7" name="Group 7"/>
          <p:cNvGrpSpPr/>
          <p:nvPr/>
        </p:nvGrpSpPr>
        <p:grpSpPr>
          <a:xfrm>
            <a:off x="3214992" y="518364"/>
            <a:ext cx="11506200" cy="2259380"/>
            <a:chOff x="0" y="123825"/>
            <a:chExt cx="21640800" cy="4518762"/>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a:solidFill>
                  <a:srgbClr val="007074"/>
                </a:solidFill>
                <a:latin typeface="Myriad Pro" panose="020B0503030403020204" pitchFamily="34" charset="0"/>
              </a:endParaRPr>
            </a:p>
          </p:txBody>
        </p:sp>
        <p:sp>
          <p:nvSpPr>
            <p:cNvPr id="10" name="TextBox 10"/>
            <p:cNvSpPr txBox="1"/>
            <p:nvPr/>
          </p:nvSpPr>
          <p:spPr>
            <a:xfrm>
              <a:off x="0" y="123825"/>
              <a:ext cx="15546288" cy="1652249"/>
            </a:xfrm>
            <a:prstGeom prst="rect">
              <a:avLst/>
            </a:prstGeom>
          </p:spPr>
          <p:txBody>
            <a:bodyPr wrap="square" lIns="0" tIns="0" rIns="0" bIns="0" rtlCol="0" anchor="t">
              <a:spAutoFit/>
            </a:bodyPr>
            <a:lstStyle/>
            <a:p>
              <a:pPr>
                <a:lnSpc>
                  <a:spcPts val="6250"/>
                </a:lnSpc>
              </a:pPr>
              <a:r>
                <a:rPr lang="en-US" sz="5850">
                  <a:solidFill>
                    <a:srgbClr val="007074"/>
                  </a:solidFill>
                  <a:latin typeface="Myriad Pro"/>
                </a:rPr>
                <a:t>Protein </a:t>
              </a:r>
              <a:r>
                <a:rPr lang="en-US" sz="5850" err="1">
                  <a:solidFill>
                    <a:srgbClr val="007074"/>
                  </a:solidFill>
                  <a:latin typeface="Myriad Pro"/>
                </a:rPr>
                <a:t>Ektraktion</a:t>
              </a:r>
              <a:endParaRPr lang="en-US" sz="5896" err="1">
                <a:solidFill>
                  <a:srgbClr val="007074"/>
                </a:solidFill>
                <a:latin typeface="Myriad Pro" panose="020B0503030403020204" pitchFamily="34" charset="0"/>
              </a:endParaRPr>
            </a:p>
          </p:txBody>
        </p:sp>
      </p:grpSp>
      <p:graphicFrame>
        <p:nvGraphicFramePr>
          <p:cNvPr id="11" name="Diagram 10">
            <a:extLst>
              <a:ext uri="{FF2B5EF4-FFF2-40B4-BE49-F238E27FC236}">
                <a16:creationId xmlns:a16="http://schemas.microsoft.com/office/drawing/2014/main" id="{3155E8C8-D2B8-3441-D9A0-01CEF37E1A7F}"/>
              </a:ext>
            </a:extLst>
          </p:cNvPr>
          <p:cNvGraphicFramePr/>
          <p:nvPr>
            <p:extLst>
              <p:ext uri="{D42A27DB-BD31-4B8C-83A1-F6EECF244321}">
                <p14:modId xmlns:p14="http://schemas.microsoft.com/office/powerpoint/2010/main" val="1766454781"/>
              </p:ext>
            </p:extLst>
          </p:nvPr>
        </p:nvGraphicFramePr>
        <p:xfrm>
          <a:off x="1027301" y="1648146"/>
          <a:ext cx="10128665" cy="4600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479091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grpSp>
        <p:nvGrpSpPr>
          <p:cNvPr id="13" name="Gruppe 12">
            <a:extLst>
              <a:ext uri="{FF2B5EF4-FFF2-40B4-BE49-F238E27FC236}">
                <a16:creationId xmlns:a16="http://schemas.microsoft.com/office/drawing/2014/main" id="{866A4F36-3BB7-F6D0-92BE-E9C5912C0B71}"/>
              </a:ext>
            </a:extLst>
          </p:cNvPr>
          <p:cNvGrpSpPr/>
          <p:nvPr/>
        </p:nvGrpSpPr>
        <p:grpSpPr>
          <a:xfrm>
            <a:off x="5488241" y="1722749"/>
            <a:ext cx="6069928" cy="4346377"/>
            <a:chOff x="7151756" y="1879839"/>
            <a:chExt cx="10840306" cy="7532579"/>
          </a:xfrm>
        </p:grpSpPr>
        <p:pic>
          <p:nvPicPr>
            <p:cNvPr id="1026" name="Picture 2" descr="Home - N2 Applied">
              <a:extLst>
                <a:ext uri="{FF2B5EF4-FFF2-40B4-BE49-F238E27FC236}">
                  <a16:creationId xmlns:a16="http://schemas.microsoft.com/office/drawing/2014/main" id="{70237AFB-0FA5-3D61-D588-D171064A1B0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1734" r="7314"/>
            <a:stretch/>
          </p:blipFill>
          <p:spPr bwMode="auto">
            <a:xfrm>
              <a:off x="7151756" y="1879839"/>
              <a:ext cx="10840306" cy="753257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1" name="Rektangel 10">
              <a:extLst>
                <a:ext uri="{FF2B5EF4-FFF2-40B4-BE49-F238E27FC236}">
                  <a16:creationId xmlns:a16="http://schemas.microsoft.com/office/drawing/2014/main" id="{8D812007-4CF8-D275-4731-47760790FD89}"/>
                </a:ext>
              </a:extLst>
            </p:cNvPr>
            <p:cNvSpPr/>
            <p:nvPr/>
          </p:nvSpPr>
          <p:spPr>
            <a:xfrm>
              <a:off x="7151756" y="1879839"/>
              <a:ext cx="10840305" cy="1242132"/>
            </a:xfrm>
            <a:prstGeom prst="rect">
              <a:avLst/>
            </a:prstGeom>
            <a:solidFill>
              <a:srgbClr val="B3D8D9"/>
            </a:solidFill>
            <a:ln>
              <a:noFill/>
            </a:ln>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grpSp>
        <p:nvGrpSpPr>
          <p:cNvPr id="7" name="Group 7"/>
          <p:cNvGrpSpPr/>
          <p:nvPr/>
        </p:nvGrpSpPr>
        <p:grpSpPr>
          <a:xfrm>
            <a:off x="3152427" y="168284"/>
            <a:ext cx="8405741" cy="1229541"/>
            <a:chOff x="50800" y="3800049"/>
            <a:chExt cx="30034547" cy="1996856"/>
          </a:xfrm>
        </p:grpSpPr>
        <p:sp>
          <p:nvSpPr>
            <p:cNvPr id="8" name="TextBox 8"/>
            <p:cNvSpPr txBox="1"/>
            <p:nvPr/>
          </p:nvSpPr>
          <p:spPr>
            <a:xfrm>
              <a:off x="50800" y="3800049"/>
              <a:ext cx="10529353" cy="684169"/>
            </a:xfrm>
            <a:prstGeom prst="rect">
              <a:avLst/>
            </a:prstGeom>
          </p:spPr>
          <p:txBody>
            <a:bodyPr lIns="0" tIns="0" rIns="0" bIns="0" rtlCol="0" anchor="t">
              <a:spAutoFit/>
            </a:bodyPr>
            <a:lstStyle/>
            <a:p>
              <a:pPr>
                <a:lnSpc>
                  <a:spcPts val="3520"/>
                </a:lnSpc>
              </a:pPr>
              <a:endParaRPr lang="en-US" sz="2200">
                <a:solidFill>
                  <a:srgbClr val="007074"/>
                </a:solidFill>
                <a:latin typeface="Myriad Pro" panose="020B0503030403020204" pitchFamily="34" charset="0"/>
              </a:endParaRPr>
            </a:p>
          </p:txBody>
        </p:sp>
        <p:sp>
          <p:nvSpPr>
            <p:cNvPr id="9" name="TextBox 9"/>
            <p:cNvSpPr txBox="1"/>
            <p:nvPr/>
          </p:nvSpPr>
          <p:spPr>
            <a:xfrm>
              <a:off x="11111447" y="3800049"/>
              <a:ext cx="10529353" cy="684169"/>
            </a:xfrm>
            <a:prstGeom prst="rect">
              <a:avLst/>
            </a:prstGeom>
          </p:spPr>
          <p:txBody>
            <a:bodyPr lIns="0" tIns="0" rIns="0" bIns="0" rtlCol="0" anchor="t">
              <a:spAutoFit/>
            </a:bodyPr>
            <a:lstStyle/>
            <a:p>
              <a:pPr>
                <a:lnSpc>
                  <a:spcPts val="3520"/>
                </a:lnSpc>
              </a:pPr>
              <a:endParaRPr lang="en-US" sz="2200">
                <a:solidFill>
                  <a:srgbClr val="007074"/>
                </a:solidFill>
                <a:latin typeface="Myriad Pro" panose="020B0503030403020204" pitchFamily="34" charset="0"/>
              </a:endParaRPr>
            </a:p>
          </p:txBody>
        </p:sp>
        <p:sp>
          <p:nvSpPr>
            <p:cNvPr id="10" name="TextBox 10"/>
            <p:cNvSpPr txBox="1"/>
            <p:nvPr/>
          </p:nvSpPr>
          <p:spPr>
            <a:xfrm>
              <a:off x="11135629" y="4484801"/>
              <a:ext cx="18949718" cy="1312104"/>
            </a:xfrm>
            <a:prstGeom prst="rect">
              <a:avLst/>
            </a:prstGeom>
          </p:spPr>
          <p:txBody>
            <a:bodyPr wrap="square" lIns="0" tIns="0" rIns="0" bIns="0" rtlCol="0" anchor="t">
              <a:spAutoFit/>
            </a:bodyPr>
            <a:lstStyle/>
            <a:p>
              <a:pPr>
                <a:lnSpc>
                  <a:spcPts val="6250"/>
                </a:lnSpc>
              </a:pPr>
              <a:r>
                <a:rPr lang="en-US" sz="5850">
                  <a:solidFill>
                    <a:schemeClr val="bg1"/>
                  </a:solidFill>
                  <a:latin typeface="Myriad Pro"/>
                </a:rPr>
                <a:t>N2-Verwertung</a:t>
              </a:r>
              <a:endParaRPr lang="en-US" sz="5896" err="1">
                <a:solidFill>
                  <a:schemeClr val="bg1"/>
                </a:solidFill>
                <a:latin typeface="Myriad Pro" panose="020B0503030403020204" pitchFamily="34" charset="0"/>
              </a:endParaRPr>
            </a:p>
          </p:txBody>
        </p:sp>
      </p:grpSp>
      <p:graphicFrame>
        <p:nvGraphicFramePr>
          <p:cNvPr id="19" name="Diagram 18">
            <a:extLst>
              <a:ext uri="{FF2B5EF4-FFF2-40B4-BE49-F238E27FC236}">
                <a16:creationId xmlns:a16="http://schemas.microsoft.com/office/drawing/2014/main" id="{56C44500-C139-32D9-70B1-631FFF1A07BD}"/>
              </a:ext>
            </a:extLst>
          </p:cNvPr>
          <p:cNvGraphicFramePr/>
          <p:nvPr>
            <p:extLst>
              <p:ext uri="{D42A27DB-BD31-4B8C-83A1-F6EECF244321}">
                <p14:modId xmlns:p14="http://schemas.microsoft.com/office/powerpoint/2010/main" val="1859947572"/>
              </p:ext>
            </p:extLst>
          </p:nvPr>
        </p:nvGraphicFramePr>
        <p:xfrm>
          <a:off x="633831" y="589553"/>
          <a:ext cx="4304981" cy="567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821384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A0EE3195-F35F-2899-3995-F59F5C27B858}"/>
              </a:ext>
            </a:extLst>
          </p:cNvPr>
          <p:cNvSpPr/>
          <p:nvPr/>
        </p:nvSpPr>
        <p:spPr>
          <a:xfrm>
            <a:off x="6096000" y="-19050"/>
            <a:ext cx="6093866" cy="6877050"/>
          </a:xfrm>
          <a:prstGeom prst="rect">
            <a:avLst/>
          </a:prstGeom>
          <a:solidFill>
            <a:srgbClr val="007075"/>
          </a:solidFill>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grpSp>
        <p:nvGrpSpPr>
          <p:cNvPr id="7" name="Group 7"/>
          <p:cNvGrpSpPr/>
          <p:nvPr/>
        </p:nvGrpSpPr>
        <p:grpSpPr>
          <a:xfrm>
            <a:off x="351781" y="201041"/>
            <a:ext cx="11248189" cy="1009616"/>
            <a:chOff x="-668038" y="-1863130"/>
            <a:chExt cx="22496378" cy="6505717"/>
          </a:xfrm>
        </p:grpSpPr>
        <p:sp>
          <p:nvSpPr>
            <p:cNvPr id="8" name="TextBox 8"/>
            <p:cNvSpPr txBox="1"/>
            <p:nvPr/>
          </p:nvSpPr>
          <p:spPr>
            <a:xfrm>
              <a:off x="50800" y="3800049"/>
              <a:ext cx="10529352" cy="842538"/>
            </a:xfrm>
            <a:prstGeom prst="rect">
              <a:avLst/>
            </a:prstGeom>
          </p:spPr>
          <p:txBody>
            <a:bodyPr lIns="0" tIns="0" rIns="0" bIns="0" rtlCol="0" anchor="t">
              <a:spAutoFit/>
            </a:bodyPr>
            <a:lstStyle/>
            <a:p>
              <a:pPr>
                <a:lnSpc>
                  <a:spcPts val="3520"/>
                </a:lnSpc>
              </a:pPr>
              <a:endParaRPr lang="en-US" sz="2200">
                <a:solidFill>
                  <a:srgbClr val="007074"/>
                </a:solidFill>
                <a:latin typeface="Myriad Pro" panose="020B0503030403020204" pitchFamily="34" charset="0"/>
              </a:endParaRPr>
            </a:p>
          </p:txBody>
        </p:sp>
        <p:sp>
          <p:nvSpPr>
            <p:cNvPr id="9" name="TextBox 9"/>
            <p:cNvSpPr txBox="1"/>
            <p:nvPr/>
          </p:nvSpPr>
          <p:spPr>
            <a:xfrm>
              <a:off x="11111448" y="3800049"/>
              <a:ext cx="10529352" cy="842538"/>
            </a:xfrm>
            <a:prstGeom prst="rect">
              <a:avLst/>
            </a:prstGeom>
          </p:spPr>
          <p:txBody>
            <a:bodyPr lIns="0" tIns="0" rIns="0" bIns="0" rtlCol="0" anchor="t">
              <a:spAutoFit/>
            </a:bodyPr>
            <a:lstStyle/>
            <a:p>
              <a:pPr>
                <a:lnSpc>
                  <a:spcPts val="3520"/>
                </a:lnSpc>
              </a:pPr>
              <a:endParaRPr lang="en-US" sz="2200">
                <a:solidFill>
                  <a:srgbClr val="007074"/>
                </a:solidFill>
                <a:latin typeface="Myriad Pro" panose="020B0503030403020204" pitchFamily="34" charset="0"/>
              </a:endParaRPr>
            </a:p>
          </p:txBody>
        </p:sp>
        <p:sp>
          <p:nvSpPr>
            <p:cNvPr id="10" name="TextBox 10"/>
            <p:cNvSpPr txBox="1"/>
            <p:nvPr/>
          </p:nvSpPr>
          <p:spPr>
            <a:xfrm>
              <a:off x="-668038" y="-1863130"/>
              <a:ext cx="22496378" cy="5243180"/>
            </a:xfrm>
            <a:prstGeom prst="rect">
              <a:avLst/>
            </a:prstGeom>
          </p:spPr>
          <p:txBody>
            <a:bodyPr wrap="square" lIns="0" tIns="0" rIns="0" bIns="0" rtlCol="0" anchor="t">
              <a:spAutoFit/>
            </a:bodyPr>
            <a:lstStyle/>
            <a:p>
              <a:pPr>
                <a:lnSpc>
                  <a:spcPts val="6250"/>
                </a:lnSpc>
              </a:pPr>
              <a:r>
                <a:rPr lang="en-US" sz="5400" err="1">
                  <a:solidFill>
                    <a:srgbClr val="007074"/>
                  </a:solidFill>
                  <a:latin typeface="Myriad Pro"/>
                </a:rPr>
                <a:t>Struvit</a:t>
              </a:r>
              <a:r>
                <a:rPr lang="en-US" sz="5400">
                  <a:solidFill>
                    <a:srgbClr val="007074"/>
                  </a:solidFill>
                  <a:latin typeface="Myriad Pro"/>
                </a:rPr>
                <a:t> </a:t>
              </a:r>
              <a:r>
                <a:rPr lang="en-US" sz="5400" err="1">
                  <a:solidFill>
                    <a:srgbClr val="007074"/>
                  </a:solidFill>
                  <a:latin typeface="Myriad Pro"/>
                </a:rPr>
                <a:t>Extraktion</a:t>
              </a:r>
              <a:endParaRPr lang="en-US" sz="5400" err="1">
                <a:solidFill>
                  <a:srgbClr val="E0EEED"/>
                </a:solidFill>
                <a:latin typeface="Myriad Pro" panose="020B0503030403020204" pitchFamily="34" charset="0"/>
              </a:endParaRPr>
            </a:p>
          </p:txBody>
        </p:sp>
      </p:grpSp>
      <p:grpSp>
        <p:nvGrpSpPr>
          <p:cNvPr id="13" name="Gruppe 12">
            <a:extLst>
              <a:ext uri="{FF2B5EF4-FFF2-40B4-BE49-F238E27FC236}">
                <a16:creationId xmlns:a16="http://schemas.microsoft.com/office/drawing/2014/main" id="{694B5233-8D6F-F2F7-73F9-B900BD745E5D}"/>
              </a:ext>
            </a:extLst>
          </p:cNvPr>
          <p:cNvGrpSpPr/>
          <p:nvPr/>
        </p:nvGrpSpPr>
        <p:grpSpPr>
          <a:xfrm>
            <a:off x="7173307" y="1597424"/>
            <a:ext cx="4307493" cy="4099760"/>
            <a:chOff x="6663847" y="2520531"/>
            <a:chExt cx="3419606" cy="3254692"/>
          </a:xfrm>
        </p:grpSpPr>
        <p:pic>
          <p:nvPicPr>
            <p:cNvPr id="19" name="Bilde 18" descr="Et bilde som inneholder husplante, blomsterpotte, plante, vindu&#10;&#10;Automatisk generert beskrivelse">
              <a:extLst>
                <a:ext uri="{FF2B5EF4-FFF2-40B4-BE49-F238E27FC236}">
                  <a16:creationId xmlns:a16="http://schemas.microsoft.com/office/drawing/2014/main" id="{AA680651-A39B-4177-38E7-2F3BB56E72D5}"/>
                </a:ext>
              </a:extLst>
            </p:cNvPr>
            <p:cNvPicPr>
              <a:picLocks noChangeAspect="1"/>
            </p:cNvPicPr>
            <p:nvPr/>
          </p:nvPicPr>
          <p:blipFill rotWithShape="1">
            <a:blip r:embed="rId3">
              <a:extLst>
                <a:ext uri="{28A0092B-C50C-407E-A947-70E740481C1C}">
                  <a14:useLocalDpi xmlns:a14="http://schemas.microsoft.com/office/drawing/2010/main" val="0"/>
                </a:ext>
              </a:extLst>
            </a:blip>
            <a:srcRect l="54733" r="12390"/>
            <a:stretch/>
          </p:blipFill>
          <p:spPr>
            <a:xfrm>
              <a:off x="8379913" y="2520531"/>
              <a:ext cx="1703540" cy="3254692"/>
            </a:xfrm>
            <a:prstGeom prst="rect">
              <a:avLst/>
            </a:prstGeom>
          </p:spPr>
        </p:pic>
        <p:pic>
          <p:nvPicPr>
            <p:cNvPr id="2" name="Bilde 1" descr="Et bilde som inneholder husplante, blomsterpotte, plante, vindu&#10;&#10;Automatisk generert beskrivelse">
              <a:extLst>
                <a:ext uri="{FF2B5EF4-FFF2-40B4-BE49-F238E27FC236}">
                  <a16:creationId xmlns:a16="http://schemas.microsoft.com/office/drawing/2014/main" id="{93889A73-1310-6BAC-EAC3-2A776E138953}"/>
                </a:ext>
              </a:extLst>
            </p:cNvPr>
            <p:cNvPicPr>
              <a:picLocks noChangeAspect="1"/>
            </p:cNvPicPr>
            <p:nvPr/>
          </p:nvPicPr>
          <p:blipFill rotWithShape="1">
            <a:blip r:embed="rId3">
              <a:extLst>
                <a:ext uri="{28A0092B-C50C-407E-A947-70E740481C1C}">
                  <a14:useLocalDpi xmlns:a14="http://schemas.microsoft.com/office/drawing/2010/main" val="0"/>
                </a:ext>
              </a:extLst>
            </a:blip>
            <a:srcRect l="6189" r="65820"/>
            <a:stretch/>
          </p:blipFill>
          <p:spPr>
            <a:xfrm>
              <a:off x="6663847" y="2520531"/>
              <a:ext cx="1450418" cy="3254692"/>
            </a:xfrm>
            <a:prstGeom prst="rect">
              <a:avLst/>
            </a:prstGeom>
          </p:spPr>
        </p:pic>
      </p:grpSp>
      <p:sp>
        <p:nvSpPr>
          <p:cNvPr id="16" name="TextBox 10">
            <a:extLst>
              <a:ext uri="{FF2B5EF4-FFF2-40B4-BE49-F238E27FC236}">
                <a16:creationId xmlns:a16="http://schemas.microsoft.com/office/drawing/2014/main" id="{715588A8-DD28-8F84-C7FD-81BD879D1CFC}"/>
              </a:ext>
            </a:extLst>
          </p:cNvPr>
          <p:cNvSpPr txBox="1"/>
          <p:nvPr/>
        </p:nvSpPr>
        <p:spPr>
          <a:xfrm>
            <a:off x="8206936" y="5543677"/>
            <a:ext cx="3188773" cy="675634"/>
          </a:xfrm>
          <a:prstGeom prst="rect">
            <a:avLst/>
          </a:prstGeom>
        </p:spPr>
        <p:txBody>
          <a:bodyPr wrap="square" lIns="0" tIns="0" rIns="0" bIns="0" rtlCol="0" anchor="t">
            <a:spAutoFit/>
          </a:bodyPr>
          <a:lstStyle/>
          <a:p>
            <a:pPr>
              <a:lnSpc>
                <a:spcPts val="6250"/>
              </a:lnSpc>
            </a:pPr>
            <a:r>
              <a:rPr lang="en-US" sz="2400">
                <a:solidFill>
                  <a:srgbClr val="F4FBFB"/>
                </a:solidFill>
                <a:latin typeface="Myriad Pro" panose="020B0503030403020204" pitchFamily="34" charset="0"/>
              </a:rPr>
              <a:t>Phosphorus deficiency</a:t>
            </a:r>
          </a:p>
        </p:txBody>
      </p:sp>
      <p:sp>
        <p:nvSpPr>
          <p:cNvPr id="5" name="Avrundet rektangel 4">
            <a:extLst>
              <a:ext uri="{FF2B5EF4-FFF2-40B4-BE49-F238E27FC236}">
                <a16:creationId xmlns:a16="http://schemas.microsoft.com/office/drawing/2014/main" id="{E5559721-36A7-DE28-5D59-B7F745E34875}"/>
              </a:ext>
            </a:extLst>
          </p:cNvPr>
          <p:cNvSpPr/>
          <p:nvPr/>
        </p:nvSpPr>
        <p:spPr>
          <a:xfrm>
            <a:off x="1194276" y="1553808"/>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400" err="1">
                <a:solidFill>
                  <a:schemeClr val="bg1"/>
                </a:solidFill>
                <a:latin typeface="Myriad Pro"/>
              </a:rPr>
              <a:t>Struvit</a:t>
            </a:r>
            <a:endParaRPr lang="nb-NO" sz="2400" err="1">
              <a:solidFill>
                <a:schemeClr val="bg1"/>
              </a:solidFill>
              <a:latin typeface="Myriad Pro" panose="020B0503030403020204" pitchFamily="34" charset="0"/>
            </a:endParaRPr>
          </a:p>
        </p:txBody>
      </p:sp>
      <p:sp>
        <p:nvSpPr>
          <p:cNvPr id="11" name="Avrundet rektangel 10">
            <a:extLst>
              <a:ext uri="{FF2B5EF4-FFF2-40B4-BE49-F238E27FC236}">
                <a16:creationId xmlns:a16="http://schemas.microsoft.com/office/drawing/2014/main" id="{857CC02C-2FC0-8488-C149-00798E54C666}"/>
              </a:ext>
            </a:extLst>
          </p:cNvPr>
          <p:cNvSpPr/>
          <p:nvPr/>
        </p:nvSpPr>
        <p:spPr>
          <a:xfrm>
            <a:off x="1205610" y="2825776"/>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a:solidFill>
                  <a:schemeClr val="bg1"/>
                </a:solidFill>
                <a:latin typeface="Myriad Pro" panose="020B0503030403020204" pitchFamily="34" charset="0"/>
              </a:rPr>
              <a:t>Problem</a:t>
            </a:r>
          </a:p>
        </p:txBody>
      </p:sp>
      <p:sp>
        <p:nvSpPr>
          <p:cNvPr id="12" name="Avrundet rektangel 11">
            <a:extLst>
              <a:ext uri="{FF2B5EF4-FFF2-40B4-BE49-F238E27FC236}">
                <a16:creationId xmlns:a16="http://schemas.microsoft.com/office/drawing/2014/main" id="{B16A72DC-F7C7-DDE2-F651-954BFBCEF4C8}"/>
              </a:ext>
            </a:extLst>
          </p:cNvPr>
          <p:cNvSpPr/>
          <p:nvPr/>
        </p:nvSpPr>
        <p:spPr>
          <a:xfrm>
            <a:off x="1194276" y="4173049"/>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400" err="1">
                <a:solidFill>
                  <a:schemeClr val="bg1"/>
                </a:solidFill>
                <a:latin typeface="Myriad Pro"/>
              </a:rPr>
              <a:t>Struvite</a:t>
            </a:r>
            <a:r>
              <a:rPr lang="nb-NO" sz="2400">
                <a:solidFill>
                  <a:schemeClr val="bg1"/>
                </a:solidFill>
                <a:latin typeface="Myriad Pro"/>
              </a:rPr>
              <a:t> </a:t>
            </a:r>
            <a:r>
              <a:rPr lang="nb-NO" sz="2400" err="1">
                <a:solidFill>
                  <a:schemeClr val="bg1"/>
                </a:solidFill>
                <a:latin typeface="Myriad Pro"/>
              </a:rPr>
              <a:t>Extraktion</a:t>
            </a:r>
            <a:r>
              <a:rPr lang="nb-NO" sz="2400">
                <a:solidFill>
                  <a:schemeClr val="bg1"/>
                </a:solidFill>
                <a:latin typeface="Myriad Pro"/>
              </a:rPr>
              <a:t> </a:t>
            </a:r>
          </a:p>
        </p:txBody>
      </p:sp>
      <p:sp>
        <p:nvSpPr>
          <p:cNvPr id="15" name="Avrundet rektangel 14">
            <a:extLst>
              <a:ext uri="{FF2B5EF4-FFF2-40B4-BE49-F238E27FC236}">
                <a16:creationId xmlns:a16="http://schemas.microsoft.com/office/drawing/2014/main" id="{20A4AE93-DE82-3A2F-0D62-15E8A1B13DC9}"/>
              </a:ext>
            </a:extLst>
          </p:cNvPr>
          <p:cNvSpPr/>
          <p:nvPr/>
        </p:nvSpPr>
        <p:spPr>
          <a:xfrm>
            <a:off x="1205610" y="5569885"/>
            <a:ext cx="4343400" cy="720000"/>
          </a:xfrm>
          <a:prstGeom prst="roundRect">
            <a:avLst>
              <a:gd name="adj" fmla="val 50000"/>
            </a:avLst>
          </a:prstGeom>
          <a:solidFill>
            <a:srgbClr val="00707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400" err="1">
                <a:solidFill>
                  <a:schemeClr val="bg1"/>
                </a:solidFill>
                <a:latin typeface="Myriad Pro"/>
              </a:rPr>
              <a:t>Düngemittel</a:t>
            </a:r>
            <a:endParaRPr lang="nb-NO" sz="2400" err="1">
              <a:solidFill>
                <a:schemeClr val="bg1"/>
              </a:solidFill>
              <a:latin typeface="Myriad Pro" panose="020B0503030403020204" pitchFamily="34" charset="0"/>
            </a:endParaRPr>
          </a:p>
        </p:txBody>
      </p:sp>
      <p:pic>
        <p:nvPicPr>
          <p:cNvPr id="18" name="Bilde 17" descr="Et bilde som inneholder skjermbilde, Grafikk, grafisk design, design&#10;&#10;Automatisk generert beskrivelse">
            <a:extLst>
              <a:ext uri="{FF2B5EF4-FFF2-40B4-BE49-F238E27FC236}">
                <a16:creationId xmlns:a16="http://schemas.microsoft.com/office/drawing/2014/main" id="{09546E6C-BC7F-86FA-5015-DA52A66FF8E5}"/>
              </a:ext>
            </a:extLst>
          </p:cNvPr>
          <p:cNvPicPr>
            <a:picLocks noChangeAspect="1"/>
          </p:cNvPicPr>
          <p:nvPr/>
        </p:nvPicPr>
        <p:blipFill>
          <a:blip r:embed="rId4"/>
          <a:stretch>
            <a:fillRect/>
          </a:stretch>
        </p:blipFill>
        <p:spPr>
          <a:xfrm>
            <a:off x="85723" y="3754042"/>
            <a:ext cx="1467223" cy="1453763"/>
          </a:xfrm>
          <a:prstGeom prst="rect">
            <a:avLst/>
          </a:prstGeom>
        </p:spPr>
      </p:pic>
      <p:pic>
        <p:nvPicPr>
          <p:cNvPr id="21" name="Bilde 20" descr="Et bilde som inneholder Barnekunst, flaske, plast, illustrasjon&#10;&#10;Automatisk generert beskrivelse">
            <a:extLst>
              <a:ext uri="{FF2B5EF4-FFF2-40B4-BE49-F238E27FC236}">
                <a16:creationId xmlns:a16="http://schemas.microsoft.com/office/drawing/2014/main" id="{46AD635E-52B8-C26E-1A84-1D0E1B0C6632}"/>
              </a:ext>
            </a:extLst>
          </p:cNvPr>
          <p:cNvPicPr>
            <a:picLocks noChangeAspect="1"/>
          </p:cNvPicPr>
          <p:nvPr/>
        </p:nvPicPr>
        <p:blipFill>
          <a:blip r:embed="rId5"/>
          <a:stretch>
            <a:fillRect/>
          </a:stretch>
        </p:blipFill>
        <p:spPr>
          <a:xfrm>
            <a:off x="530601" y="5373106"/>
            <a:ext cx="1039160" cy="1219883"/>
          </a:xfrm>
          <a:prstGeom prst="rect">
            <a:avLst/>
          </a:prstGeom>
        </p:spPr>
      </p:pic>
      <p:pic>
        <p:nvPicPr>
          <p:cNvPr id="23" name="Bilde 22" descr="Et bilde som inneholder kunst, Kunstpapir, Kreativ kunst, Origamipapir&#10;&#10;Automatisk generert beskrivelse">
            <a:extLst>
              <a:ext uri="{FF2B5EF4-FFF2-40B4-BE49-F238E27FC236}">
                <a16:creationId xmlns:a16="http://schemas.microsoft.com/office/drawing/2014/main" id="{6904A87A-44AB-26AD-F5F6-756C446E19E2}"/>
              </a:ext>
            </a:extLst>
          </p:cNvPr>
          <p:cNvPicPr>
            <a:picLocks noChangeAspect="1"/>
          </p:cNvPicPr>
          <p:nvPr/>
        </p:nvPicPr>
        <p:blipFill>
          <a:blip r:embed="rId6"/>
          <a:stretch>
            <a:fillRect/>
          </a:stretch>
        </p:blipFill>
        <p:spPr>
          <a:xfrm>
            <a:off x="329034" y="1097375"/>
            <a:ext cx="1223912" cy="1287492"/>
          </a:xfrm>
          <a:prstGeom prst="rect">
            <a:avLst/>
          </a:prstGeom>
        </p:spPr>
      </p:pic>
      <p:pic>
        <p:nvPicPr>
          <p:cNvPr id="25" name="Bilde 24" descr="Et bilde som inneholder logo, Grafikk, symbol, grafisk design&#10;&#10;Automatisk generert beskrivelse">
            <a:extLst>
              <a:ext uri="{FF2B5EF4-FFF2-40B4-BE49-F238E27FC236}">
                <a16:creationId xmlns:a16="http://schemas.microsoft.com/office/drawing/2014/main" id="{ADA47AF1-A415-D46B-8CD7-AD1FB301653A}"/>
              </a:ext>
            </a:extLst>
          </p:cNvPr>
          <p:cNvPicPr>
            <a:picLocks noChangeAspect="1"/>
          </p:cNvPicPr>
          <p:nvPr/>
        </p:nvPicPr>
        <p:blipFill>
          <a:blip r:embed="rId7"/>
          <a:stretch>
            <a:fillRect/>
          </a:stretch>
        </p:blipFill>
        <p:spPr>
          <a:xfrm>
            <a:off x="711200" y="2494575"/>
            <a:ext cx="1069950" cy="1069950"/>
          </a:xfrm>
          <a:prstGeom prst="rect">
            <a:avLst/>
          </a:prstGeom>
        </p:spPr>
      </p:pic>
    </p:spTree>
    <p:extLst>
      <p:ext uri="{BB962C8B-B14F-4D97-AF65-F5344CB8AC3E}">
        <p14:creationId xmlns:p14="http://schemas.microsoft.com/office/powerpoint/2010/main" val="4258173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F7F7"/>
        </a:solidFill>
        <a:effectLst/>
      </p:bgPr>
    </p:bg>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p>
        </p:txBody>
      </p:sp>
      <p:sp>
        <p:nvSpPr>
          <p:cNvPr id="2" name="Rektangel: rundade hörn 1">
            <a:extLst>
              <a:ext uri="{FF2B5EF4-FFF2-40B4-BE49-F238E27FC236}">
                <a16:creationId xmlns:a16="http://schemas.microsoft.com/office/drawing/2014/main" id="{CCA8E7C3-0E2A-6288-87FE-37D8FF8D9CC0}"/>
              </a:ext>
            </a:extLst>
          </p:cNvPr>
          <p:cNvSpPr/>
          <p:nvPr/>
        </p:nvSpPr>
        <p:spPr>
          <a:xfrm>
            <a:off x="3219450" y="1645921"/>
            <a:ext cx="5753100" cy="4105010"/>
          </a:xfrm>
          <a:prstGeom prst="roundRect">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u="sng">
                <a:solidFill>
                  <a:schemeClr val="bg1"/>
                </a:solidFill>
                <a:latin typeface="Calibri Light"/>
                <a:ea typeface="Calibri Light"/>
                <a:cs typeface="Calibri Light"/>
              </a:rPr>
              <a:t>Was </a:t>
            </a:r>
            <a:r>
              <a:rPr lang="en-US" sz="4000" u="sng" err="1">
                <a:solidFill>
                  <a:schemeClr val="bg1"/>
                </a:solidFill>
                <a:latin typeface="Calibri Light"/>
                <a:ea typeface="Calibri Light"/>
                <a:cs typeface="Calibri Light"/>
              </a:rPr>
              <a:t>kommt</a:t>
            </a:r>
            <a:r>
              <a:rPr lang="en-US" sz="4000" u="sng">
                <a:solidFill>
                  <a:schemeClr val="bg1"/>
                </a:solidFill>
                <a:latin typeface="Calibri Light"/>
                <a:ea typeface="Calibri Light"/>
                <a:cs typeface="Calibri Light"/>
              </a:rPr>
              <a:t> Ihnen in den Sinn, </a:t>
            </a:r>
            <a:r>
              <a:rPr lang="en-US" sz="4000" u="sng" err="1">
                <a:solidFill>
                  <a:schemeClr val="bg1"/>
                </a:solidFill>
                <a:latin typeface="Calibri Light"/>
                <a:ea typeface="Calibri Light"/>
                <a:cs typeface="Calibri Light"/>
              </a:rPr>
              <a:t>wenn</a:t>
            </a:r>
            <a:r>
              <a:rPr lang="en-US" sz="4000" u="sng">
                <a:solidFill>
                  <a:schemeClr val="bg1"/>
                </a:solidFill>
                <a:latin typeface="Calibri Light"/>
                <a:ea typeface="Calibri Light"/>
                <a:cs typeface="Calibri Light"/>
              </a:rPr>
              <a:t> Sie „</a:t>
            </a:r>
            <a:r>
              <a:rPr lang="en-US" sz="4000" u="sng" err="1">
                <a:solidFill>
                  <a:schemeClr val="bg1"/>
                </a:solidFill>
                <a:latin typeface="Calibri Light"/>
                <a:ea typeface="Calibri Light"/>
                <a:cs typeface="Calibri Light"/>
              </a:rPr>
              <a:t>zirkulare</a:t>
            </a:r>
            <a:r>
              <a:rPr lang="en-US" sz="4000" u="sng">
                <a:solidFill>
                  <a:schemeClr val="bg1"/>
                </a:solidFill>
                <a:latin typeface="Calibri Light"/>
                <a:ea typeface="Calibri Light"/>
                <a:cs typeface="Calibri Light"/>
              </a:rPr>
              <a:t> </a:t>
            </a:r>
            <a:r>
              <a:rPr lang="en-US" sz="4000" u="sng" err="1">
                <a:solidFill>
                  <a:schemeClr val="bg1"/>
                </a:solidFill>
                <a:latin typeface="Calibri Light"/>
                <a:ea typeface="Calibri Light"/>
                <a:cs typeface="Calibri Light"/>
              </a:rPr>
              <a:t>Bioökonomie</a:t>
            </a:r>
            <a:r>
              <a:rPr lang="en-US" sz="4000" u="sng">
                <a:solidFill>
                  <a:schemeClr val="bg1"/>
                </a:solidFill>
                <a:latin typeface="Calibri Light"/>
                <a:ea typeface="Calibri Light"/>
                <a:cs typeface="Calibri Light"/>
              </a:rPr>
              <a:t>“ </a:t>
            </a:r>
            <a:r>
              <a:rPr lang="en-US" sz="4000" u="sng" err="1">
                <a:solidFill>
                  <a:schemeClr val="bg1"/>
                </a:solidFill>
                <a:latin typeface="Calibri Light"/>
                <a:ea typeface="Calibri Light"/>
                <a:cs typeface="Calibri Light"/>
              </a:rPr>
              <a:t>hören</a:t>
            </a:r>
            <a:r>
              <a:rPr lang="en-US" sz="4000" u="sng">
                <a:solidFill>
                  <a:schemeClr val="bg1"/>
                </a:solidFill>
                <a:latin typeface="Calibri Light"/>
                <a:ea typeface="Calibri Light"/>
                <a:cs typeface="Calibri Light"/>
              </a:rPr>
              <a:t>?</a:t>
            </a:r>
          </a:p>
        </p:txBody>
      </p:sp>
    </p:spTree>
    <p:extLst>
      <p:ext uri="{BB962C8B-B14F-4D97-AF65-F5344CB8AC3E}">
        <p14:creationId xmlns:p14="http://schemas.microsoft.com/office/powerpoint/2010/main" val="3952691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F2E23E6-7028-340E-62BF-B654A73F5B7A}"/>
              </a:ext>
            </a:extLst>
          </p:cNvPr>
          <p:cNvPicPr>
            <a:picLocks noChangeAspect="1"/>
          </p:cNvPicPr>
          <p:nvPr/>
        </p:nvPicPr>
        <p:blipFill rotWithShape="1">
          <a:blip r:embed="rId3"/>
          <a:srcRect l="46133" t="9769" r="-1" b="21027"/>
          <a:stretch/>
        </p:blipFill>
        <p:spPr>
          <a:xfrm>
            <a:off x="-7315242" y="-19050"/>
            <a:ext cx="12192001" cy="6877050"/>
          </a:xfrm>
          <a:prstGeom prst="rect">
            <a:avLst/>
          </a:prstGeom>
        </p:spPr>
      </p:pic>
      <p:grpSp>
        <p:nvGrpSpPr>
          <p:cNvPr id="7" name="Group 7"/>
          <p:cNvGrpSpPr/>
          <p:nvPr/>
        </p:nvGrpSpPr>
        <p:grpSpPr>
          <a:xfrm>
            <a:off x="6384204" y="643625"/>
            <a:ext cx="5602015" cy="1040656"/>
            <a:chOff x="-4" y="123825"/>
            <a:chExt cx="21640804" cy="6176559"/>
          </a:xfrm>
        </p:grpSpPr>
        <p:sp>
          <p:nvSpPr>
            <p:cNvPr id="8" name="TextBox 8"/>
            <p:cNvSpPr txBox="1"/>
            <p:nvPr/>
          </p:nvSpPr>
          <p:spPr>
            <a:xfrm>
              <a:off x="50798" y="3800045"/>
              <a:ext cx="10529351" cy="2500339"/>
            </a:xfrm>
            <a:prstGeom prst="rect">
              <a:avLst/>
            </a:prstGeom>
          </p:spPr>
          <p:txBody>
            <a:bodyPr lIns="0" tIns="0" rIns="0" bIns="0" rtlCol="0" anchor="t">
              <a:spAutoFit/>
            </a:bodyPr>
            <a:lstStyle/>
            <a:p>
              <a:pPr>
                <a:lnSpc>
                  <a:spcPts val="3520"/>
                </a:lnSpc>
              </a:pPr>
              <a:endParaRPr lang="en-US" sz="2200">
                <a:solidFill>
                  <a:srgbClr val="007074"/>
                </a:solidFill>
                <a:latin typeface="Myriad Pro" panose="020B0503030403020204" pitchFamily="34" charset="0"/>
              </a:endParaRPr>
            </a:p>
          </p:txBody>
        </p:sp>
        <p:sp>
          <p:nvSpPr>
            <p:cNvPr id="9" name="TextBox 9"/>
            <p:cNvSpPr txBox="1"/>
            <p:nvPr/>
          </p:nvSpPr>
          <p:spPr>
            <a:xfrm>
              <a:off x="11111449" y="3800045"/>
              <a:ext cx="10529351" cy="2500339"/>
            </a:xfrm>
            <a:prstGeom prst="rect">
              <a:avLst/>
            </a:prstGeom>
          </p:spPr>
          <p:txBody>
            <a:bodyPr lIns="0" tIns="0" rIns="0" bIns="0" rtlCol="0" anchor="t">
              <a:spAutoFit/>
            </a:bodyPr>
            <a:lstStyle/>
            <a:p>
              <a:pPr>
                <a:lnSpc>
                  <a:spcPts val="3520"/>
                </a:lnSpc>
              </a:pPr>
              <a:endParaRPr lang="en-US" sz="2200">
                <a:solidFill>
                  <a:srgbClr val="007074"/>
                </a:solidFill>
                <a:latin typeface="Myriad Pro" panose="020B0503030403020204" pitchFamily="34" charset="0"/>
              </a:endParaRPr>
            </a:p>
          </p:txBody>
        </p:sp>
        <p:sp>
          <p:nvSpPr>
            <p:cNvPr id="10" name="TextBox 10"/>
            <p:cNvSpPr txBox="1"/>
            <p:nvPr/>
          </p:nvSpPr>
          <p:spPr>
            <a:xfrm>
              <a:off x="-4" y="123825"/>
              <a:ext cx="18510892" cy="4903257"/>
            </a:xfrm>
            <a:prstGeom prst="rect">
              <a:avLst/>
            </a:prstGeom>
          </p:spPr>
          <p:txBody>
            <a:bodyPr wrap="square" lIns="0" tIns="0" rIns="0" bIns="0" rtlCol="0" anchor="t">
              <a:spAutoFit/>
            </a:bodyPr>
            <a:lstStyle/>
            <a:p>
              <a:pPr>
                <a:lnSpc>
                  <a:spcPts val="6250"/>
                </a:lnSpc>
              </a:pPr>
              <a:r>
                <a:rPr lang="en-US" sz="5850">
                  <a:solidFill>
                    <a:srgbClr val="007074"/>
                  </a:solidFill>
                  <a:latin typeface="Myriad Pro"/>
                </a:rPr>
                <a:t>Easy mining</a:t>
              </a:r>
              <a:endParaRPr lang="en-US" sz="5896">
                <a:solidFill>
                  <a:srgbClr val="007074"/>
                </a:solidFill>
                <a:latin typeface="Myriad Pro" panose="020B0503030403020204" pitchFamily="34" charset="0"/>
              </a:endParaRPr>
            </a:p>
          </p:txBody>
        </p:sp>
      </p:grpSp>
      <p:graphicFrame>
        <p:nvGraphicFramePr>
          <p:cNvPr id="4" name="Diagram 3">
            <a:extLst>
              <a:ext uri="{FF2B5EF4-FFF2-40B4-BE49-F238E27FC236}">
                <a16:creationId xmlns:a16="http://schemas.microsoft.com/office/drawing/2014/main" id="{66AFB28B-5EC6-1805-A360-CFBA21335BDA}"/>
              </a:ext>
            </a:extLst>
          </p:cNvPr>
          <p:cNvGraphicFramePr/>
          <p:nvPr>
            <p:extLst>
              <p:ext uri="{D42A27DB-BD31-4B8C-83A1-F6EECF244321}">
                <p14:modId xmlns:p14="http://schemas.microsoft.com/office/powerpoint/2010/main" val="1143912166"/>
              </p:ext>
            </p:extLst>
          </p:nvPr>
        </p:nvGraphicFramePr>
        <p:xfrm>
          <a:off x="-440799" y="535660"/>
          <a:ext cx="5916577" cy="5786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uppe 10">
            <a:extLst>
              <a:ext uri="{FF2B5EF4-FFF2-40B4-BE49-F238E27FC236}">
                <a16:creationId xmlns:a16="http://schemas.microsoft.com/office/drawing/2014/main" id="{545A3C02-D4E7-C832-5305-2B030AE76C86}"/>
              </a:ext>
            </a:extLst>
          </p:cNvPr>
          <p:cNvGrpSpPr/>
          <p:nvPr/>
        </p:nvGrpSpPr>
        <p:grpSpPr>
          <a:xfrm>
            <a:off x="4876759" y="1675931"/>
            <a:ext cx="9104476" cy="4538444"/>
            <a:chOff x="5171065" y="2179798"/>
            <a:chExt cx="8431785" cy="3828395"/>
          </a:xfrm>
        </p:grpSpPr>
        <p:pic>
          <p:nvPicPr>
            <p:cNvPr id="2050" name="Picture 2" descr="Ash2Phos technical details">
              <a:extLst>
                <a:ext uri="{FF2B5EF4-FFF2-40B4-BE49-F238E27FC236}">
                  <a16:creationId xmlns:a16="http://schemas.microsoft.com/office/drawing/2014/main" id="{121A6763-B4B0-4F26-C9B0-BFB5C403383F}"/>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14828" r="15862"/>
            <a:stretch/>
          </p:blipFill>
          <p:spPr bwMode="auto">
            <a:xfrm>
              <a:off x="5171065" y="2179798"/>
              <a:ext cx="6278792" cy="351424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TekstSylinder 5">
              <a:extLst>
                <a:ext uri="{FF2B5EF4-FFF2-40B4-BE49-F238E27FC236}">
                  <a16:creationId xmlns:a16="http://schemas.microsoft.com/office/drawing/2014/main" id="{4CEB4C89-9E5A-09E7-322F-94EECA5E61F9}"/>
                </a:ext>
              </a:extLst>
            </p:cNvPr>
            <p:cNvSpPr txBox="1"/>
            <p:nvPr/>
          </p:nvSpPr>
          <p:spPr>
            <a:xfrm>
              <a:off x="7004982" y="5608083"/>
              <a:ext cx="6597868" cy="400110"/>
            </a:xfrm>
            <a:prstGeom prst="rect">
              <a:avLst/>
            </a:prstGeom>
            <a:noFill/>
          </p:spPr>
          <p:txBody>
            <a:bodyPr wrap="square">
              <a:spAutoFit/>
            </a:bodyPr>
            <a:lstStyle/>
            <a:p>
              <a:r>
                <a:rPr lang="en-US" sz="2000">
                  <a:solidFill>
                    <a:srgbClr val="007074"/>
                  </a:solidFill>
                  <a:latin typeface="Myriad Pro" panose="020B0503030403020204" pitchFamily="34" charset="0"/>
                </a:rPr>
                <a:t>Ash2®Phos technology </a:t>
              </a:r>
              <a:endParaRPr lang="nb-NO" sz="2000"/>
            </a:p>
          </p:txBody>
        </p:sp>
      </p:grpSp>
    </p:spTree>
    <p:extLst>
      <p:ext uri="{BB962C8B-B14F-4D97-AF65-F5344CB8AC3E}">
        <p14:creationId xmlns:p14="http://schemas.microsoft.com/office/powerpoint/2010/main" val="331150369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75"/>
        </a:solidFill>
        <a:effectLst/>
      </p:bgPr>
    </p:bg>
    <p:spTree>
      <p:nvGrpSpPr>
        <p:cNvPr id="1" name=""/>
        <p:cNvGrpSpPr/>
        <p:nvPr/>
      </p:nvGrpSpPr>
      <p:grpSpPr>
        <a:xfrm>
          <a:off x="0" y="0"/>
          <a:ext cx="0" cy="0"/>
          <a:chOff x="0" y="0"/>
          <a:chExt cx="0" cy="0"/>
        </a:xfrm>
      </p:grpSpPr>
      <p:sp>
        <p:nvSpPr>
          <p:cNvPr id="5" name="AutoShape 5"/>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sp>
        <p:nvSpPr>
          <p:cNvPr id="4" name="TekstSylinder 3">
            <a:extLst>
              <a:ext uri="{FF2B5EF4-FFF2-40B4-BE49-F238E27FC236}">
                <a16:creationId xmlns:a16="http://schemas.microsoft.com/office/drawing/2014/main" id="{17849E7B-9BBC-D49A-CA9D-7E29B52FACD5}"/>
              </a:ext>
            </a:extLst>
          </p:cNvPr>
          <p:cNvSpPr txBox="1"/>
          <p:nvPr/>
        </p:nvSpPr>
        <p:spPr>
          <a:xfrm>
            <a:off x="5363739" y="4195183"/>
            <a:ext cx="1349296" cy="276999"/>
          </a:xfrm>
          <a:prstGeom prst="rect">
            <a:avLst/>
          </a:prstGeom>
          <a:solidFill>
            <a:srgbClr val="007075"/>
          </a:solidFill>
        </p:spPr>
        <p:txBody>
          <a:bodyPr wrap="square" rtlCol="0">
            <a:spAutoFit/>
          </a:bodyPr>
          <a:lstStyle/>
          <a:p>
            <a:r>
              <a:rPr lang="nb-NO" sz="1200">
                <a:solidFill>
                  <a:srgbClr val="007075"/>
                </a:solidFill>
              </a:rPr>
              <a:t>BIOØKONOMI</a:t>
            </a:r>
          </a:p>
        </p:txBody>
      </p:sp>
      <p:sp>
        <p:nvSpPr>
          <p:cNvPr id="20" name="Rektangel 19">
            <a:extLst>
              <a:ext uri="{FF2B5EF4-FFF2-40B4-BE49-F238E27FC236}">
                <a16:creationId xmlns:a16="http://schemas.microsoft.com/office/drawing/2014/main" id="{1C302AEB-2480-4917-2F65-B67EB07A1B41}"/>
              </a:ext>
            </a:extLst>
          </p:cNvPr>
          <p:cNvSpPr/>
          <p:nvPr/>
        </p:nvSpPr>
        <p:spPr>
          <a:xfrm>
            <a:off x="981074" y="1540960"/>
            <a:ext cx="7591426" cy="1366650"/>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solidFill>
                  <a:srgbClr val="007075"/>
                </a:solidFill>
                <a:ea typeface="+mn-lt"/>
                <a:cs typeface="+mn-lt"/>
              </a:rPr>
              <a:t>Nachhaltiges</a:t>
            </a:r>
            <a:r>
              <a:rPr lang="en-US">
                <a:solidFill>
                  <a:srgbClr val="007075"/>
                </a:solidFill>
                <a:ea typeface="+mn-lt"/>
                <a:cs typeface="+mn-lt"/>
              </a:rPr>
              <a:t> </a:t>
            </a:r>
            <a:r>
              <a:rPr lang="en-US" err="1">
                <a:solidFill>
                  <a:srgbClr val="007075"/>
                </a:solidFill>
                <a:ea typeface="+mn-lt"/>
                <a:cs typeface="+mn-lt"/>
              </a:rPr>
              <a:t>Tierfutter</a:t>
            </a:r>
            <a:endParaRPr lang="en-US" err="1"/>
          </a:p>
          <a:p>
            <a:pPr algn="ctr"/>
            <a:r>
              <a:rPr lang="en-US" err="1">
                <a:ea typeface="+mn-lt"/>
                <a:cs typeface="+mn-lt"/>
              </a:rPr>
              <a:t>Grasproteinkonzentrat</a:t>
            </a:r>
            <a:r>
              <a:rPr lang="en-US">
                <a:ea typeface="+mn-lt"/>
                <a:cs typeface="+mn-lt"/>
              </a:rPr>
              <a:t> </a:t>
            </a:r>
            <a:r>
              <a:rPr lang="en-US" err="1">
                <a:ea typeface="+mn-lt"/>
                <a:cs typeface="+mn-lt"/>
              </a:rPr>
              <a:t>wird</a:t>
            </a:r>
            <a:r>
              <a:rPr lang="en-US">
                <a:ea typeface="+mn-lt"/>
                <a:cs typeface="+mn-lt"/>
              </a:rPr>
              <a:t> </a:t>
            </a:r>
            <a:r>
              <a:rPr lang="en-US" err="1">
                <a:ea typeface="+mn-lt"/>
                <a:cs typeface="+mn-lt"/>
              </a:rPr>
              <a:t>als</a:t>
            </a:r>
            <a:r>
              <a:rPr lang="en-US">
                <a:ea typeface="+mn-lt"/>
                <a:cs typeface="+mn-lt"/>
              </a:rPr>
              <a:t> </a:t>
            </a:r>
            <a:r>
              <a:rPr lang="en-US" err="1">
                <a:ea typeface="+mn-lt"/>
                <a:cs typeface="+mn-lt"/>
              </a:rPr>
              <a:t>Zutat</a:t>
            </a:r>
            <a:r>
              <a:rPr lang="en-US">
                <a:ea typeface="+mn-lt"/>
                <a:cs typeface="+mn-lt"/>
              </a:rPr>
              <a:t> </a:t>
            </a:r>
            <a:r>
              <a:rPr lang="en-US" sz="1800">
                <a:effectLst/>
                <a:ea typeface="+mn-lt"/>
                <a:cs typeface="+mn-lt"/>
              </a:rPr>
              <a:t>in </a:t>
            </a:r>
            <a:r>
              <a:rPr lang="en-US">
                <a:ea typeface="+mn-lt"/>
                <a:cs typeface="+mn-lt"/>
              </a:rPr>
              <a:t>Nass- und </a:t>
            </a:r>
            <a:r>
              <a:rPr lang="en-US" err="1">
                <a:ea typeface="+mn-lt"/>
                <a:cs typeface="+mn-lt"/>
              </a:rPr>
              <a:t>Trockenfutter</a:t>
            </a:r>
            <a:r>
              <a:rPr lang="en-US">
                <a:ea typeface="+mn-lt"/>
                <a:cs typeface="+mn-lt"/>
              </a:rPr>
              <a:t> </a:t>
            </a:r>
            <a:r>
              <a:rPr lang="en-US" err="1">
                <a:ea typeface="+mn-lt"/>
                <a:cs typeface="+mn-lt"/>
              </a:rPr>
              <a:t>verwendet</a:t>
            </a:r>
            <a:r>
              <a:rPr lang="en-US" sz="1800">
                <a:effectLst/>
                <a:ea typeface="+mn-lt"/>
                <a:cs typeface="+mn-lt"/>
              </a:rPr>
              <a:t>.</a:t>
            </a:r>
            <a:r>
              <a:rPr lang="en-US">
                <a:ea typeface="+mn-lt"/>
                <a:cs typeface="+mn-lt"/>
              </a:rPr>
              <a:t> Es </a:t>
            </a:r>
            <a:r>
              <a:rPr lang="en-US" err="1">
                <a:ea typeface="+mn-lt"/>
                <a:cs typeface="+mn-lt"/>
              </a:rPr>
              <a:t>ersetzt</a:t>
            </a:r>
            <a:r>
              <a:rPr lang="en-US">
                <a:ea typeface="+mn-lt"/>
                <a:cs typeface="+mn-lt"/>
              </a:rPr>
              <a:t> Soja und </a:t>
            </a:r>
            <a:r>
              <a:rPr lang="en-US" err="1">
                <a:ea typeface="+mn-lt"/>
                <a:cs typeface="+mn-lt"/>
              </a:rPr>
              <a:t>trägt</a:t>
            </a:r>
            <a:r>
              <a:rPr lang="en-US">
                <a:ea typeface="+mn-lt"/>
                <a:cs typeface="+mn-lt"/>
              </a:rPr>
              <a:t> </a:t>
            </a:r>
            <a:r>
              <a:rPr lang="en-US" err="1">
                <a:ea typeface="+mn-lt"/>
                <a:cs typeface="+mn-lt"/>
              </a:rPr>
              <a:t>zur</a:t>
            </a:r>
            <a:r>
              <a:rPr lang="en-US">
                <a:ea typeface="+mn-lt"/>
                <a:cs typeface="+mn-lt"/>
              </a:rPr>
              <a:t> </a:t>
            </a:r>
            <a:r>
              <a:rPr lang="en-US" err="1">
                <a:ea typeface="+mn-lt"/>
                <a:cs typeface="+mn-lt"/>
              </a:rPr>
              <a:t>regionalen</a:t>
            </a:r>
            <a:r>
              <a:rPr lang="en-US">
                <a:ea typeface="+mn-lt"/>
                <a:cs typeface="+mn-lt"/>
              </a:rPr>
              <a:t> </a:t>
            </a:r>
            <a:r>
              <a:rPr lang="en-US" err="1">
                <a:ea typeface="+mn-lt"/>
                <a:cs typeface="+mn-lt"/>
              </a:rPr>
              <a:t>Nachhaltigkeit</a:t>
            </a:r>
            <a:r>
              <a:rPr lang="en-US">
                <a:ea typeface="+mn-lt"/>
                <a:cs typeface="+mn-lt"/>
              </a:rPr>
              <a:t> </a:t>
            </a:r>
            <a:r>
              <a:rPr lang="en-US" err="1">
                <a:ea typeface="+mn-lt"/>
                <a:cs typeface="+mn-lt"/>
              </a:rPr>
              <a:t>bei</a:t>
            </a:r>
            <a:r>
              <a:rPr lang="en-US" sz="1800">
                <a:effectLst/>
                <a:ea typeface="+mn-lt"/>
                <a:cs typeface="+mn-lt"/>
              </a:rPr>
              <a:t>. </a:t>
            </a:r>
            <a:r>
              <a:rPr lang="en-US">
                <a:ea typeface="+mn-lt"/>
                <a:cs typeface="+mn-lt"/>
              </a:rPr>
              <a:t> </a:t>
            </a:r>
            <a:endParaRPr lang="sv-SE"/>
          </a:p>
        </p:txBody>
      </p:sp>
      <p:sp>
        <p:nvSpPr>
          <p:cNvPr id="23" name="Rektangel 22">
            <a:extLst>
              <a:ext uri="{FF2B5EF4-FFF2-40B4-BE49-F238E27FC236}">
                <a16:creationId xmlns:a16="http://schemas.microsoft.com/office/drawing/2014/main" id="{BE35EE11-7DCF-9EDD-F692-9DA52A652DBB}"/>
              </a:ext>
            </a:extLst>
          </p:cNvPr>
          <p:cNvSpPr/>
          <p:nvPr/>
        </p:nvSpPr>
        <p:spPr>
          <a:xfrm>
            <a:off x="981074" y="3082778"/>
            <a:ext cx="7591426" cy="136665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err="1">
                <a:solidFill>
                  <a:srgbClr val="007075"/>
                </a:solidFill>
                <a:latin typeface="Times New Roman"/>
                <a:ea typeface="Calibri"/>
                <a:cs typeface="Times New Roman"/>
              </a:rPr>
              <a:t>Faserstoff</a:t>
            </a:r>
            <a:endParaRPr lang="en-US" sz="1800" b="1" err="1">
              <a:solidFill>
                <a:srgbClr val="007075"/>
              </a:solidFill>
              <a:effectLst/>
              <a:latin typeface="Times New Roman" panose="02020603050405020304" pitchFamily="18" charset="0"/>
              <a:ea typeface="Calibri" panose="020F0502020204030204" pitchFamily="34" charset="0"/>
            </a:endParaRPr>
          </a:p>
          <a:p>
            <a:pPr algn="ctr"/>
            <a:r>
              <a:rPr lang="en-US" err="1">
                <a:ea typeface="+mn-lt"/>
                <a:cs typeface="+mn-lt"/>
              </a:rPr>
              <a:t>Ernterückstände</a:t>
            </a:r>
            <a:r>
              <a:rPr lang="en-US">
                <a:ea typeface="+mn-lt"/>
                <a:cs typeface="+mn-lt"/>
              </a:rPr>
              <a:t> </a:t>
            </a:r>
            <a:r>
              <a:rPr lang="en-US" err="1">
                <a:ea typeface="+mn-lt"/>
                <a:cs typeface="+mn-lt"/>
              </a:rPr>
              <a:t>wie</a:t>
            </a:r>
            <a:r>
              <a:rPr lang="en-US">
                <a:ea typeface="+mn-lt"/>
                <a:cs typeface="+mn-lt"/>
              </a:rPr>
              <a:t> Stroh</a:t>
            </a:r>
            <a:r>
              <a:rPr lang="en-US" sz="1800">
                <a:effectLst/>
                <a:ea typeface="+mn-lt"/>
                <a:cs typeface="+mn-lt"/>
              </a:rPr>
              <a:t>, </a:t>
            </a:r>
            <a:r>
              <a:rPr lang="en-US" err="1">
                <a:ea typeface="+mn-lt"/>
                <a:cs typeface="+mn-lt"/>
              </a:rPr>
              <a:t>Spelzen</a:t>
            </a:r>
            <a:r>
              <a:rPr lang="en-US">
                <a:ea typeface="+mn-lt"/>
                <a:cs typeface="+mn-lt"/>
              </a:rPr>
              <a:t> und </a:t>
            </a:r>
            <a:r>
              <a:rPr lang="en-US" err="1">
                <a:ea typeface="+mn-lt"/>
                <a:cs typeface="+mn-lt"/>
              </a:rPr>
              <a:t>Stängel</a:t>
            </a:r>
            <a:r>
              <a:rPr lang="en-US">
                <a:ea typeface="+mn-lt"/>
                <a:cs typeface="+mn-lt"/>
              </a:rPr>
              <a:t> </a:t>
            </a:r>
            <a:r>
              <a:rPr lang="en-US" err="1">
                <a:ea typeface="+mn-lt"/>
                <a:cs typeface="+mn-lt"/>
              </a:rPr>
              <a:t>sind</a:t>
            </a:r>
            <a:r>
              <a:rPr lang="en-US">
                <a:ea typeface="+mn-lt"/>
                <a:cs typeface="+mn-lt"/>
              </a:rPr>
              <a:t> </a:t>
            </a:r>
            <a:r>
              <a:rPr lang="en-US" err="1">
                <a:ea typeface="+mn-lt"/>
                <a:cs typeface="+mn-lt"/>
              </a:rPr>
              <a:t>reich</a:t>
            </a:r>
            <a:r>
              <a:rPr lang="en-US">
                <a:ea typeface="+mn-lt"/>
                <a:cs typeface="+mn-lt"/>
              </a:rPr>
              <a:t> an </a:t>
            </a:r>
            <a:r>
              <a:rPr lang="en-US" err="1">
                <a:ea typeface="+mn-lt"/>
                <a:cs typeface="+mn-lt"/>
              </a:rPr>
              <a:t>Zellulose</a:t>
            </a:r>
            <a:r>
              <a:rPr lang="en-US">
                <a:ea typeface="+mn-lt"/>
                <a:cs typeface="+mn-lt"/>
              </a:rPr>
              <a:t> und </a:t>
            </a:r>
            <a:r>
              <a:rPr lang="en-US" err="1">
                <a:ea typeface="+mn-lt"/>
                <a:cs typeface="+mn-lt"/>
              </a:rPr>
              <a:t>können</a:t>
            </a:r>
            <a:r>
              <a:rPr lang="en-US">
                <a:ea typeface="+mn-lt"/>
                <a:cs typeface="+mn-lt"/>
              </a:rPr>
              <a:t> </a:t>
            </a:r>
            <a:r>
              <a:rPr lang="en-US" err="1">
                <a:ea typeface="+mn-lt"/>
                <a:cs typeface="+mn-lt"/>
              </a:rPr>
              <a:t>daher</a:t>
            </a:r>
            <a:r>
              <a:rPr lang="en-US">
                <a:ea typeface="+mn-lt"/>
                <a:cs typeface="+mn-lt"/>
              </a:rPr>
              <a:t> </a:t>
            </a:r>
            <a:r>
              <a:rPr lang="en-US" err="1">
                <a:ea typeface="+mn-lt"/>
                <a:cs typeface="+mn-lt"/>
              </a:rPr>
              <a:t>zur</a:t>
            </a:r>
            <a:r>
              <a:rPr lang="en-US">
                <a:ea typeface="+mn-lt"/>
                <a:cs typeface="+mn-lt"/>
              </a:rPr>
              <a:t> </a:t>
            </a:r>
            <a:r>
              <a:rPr lang="en-US" err="1">
                <a:ea typeface="+mn-lt"/>
                <a:cs typeface="+mn-lt"/>
              </a:rPr>
              <a:t>Herstellung</a:t>
            </a:r>
            <a:r>
              <a:rPr lang="en-US">
                <a:ea typeface="+mn-lt"/>
                <a:cs typeface="+mn-lt"/>
              </a:rPr>
              <a:t> von </a:t>
            </a:r>
            <a:r>
              <a:rPr lang="en-US" err="1">
                <a:ea typeface="+mn-lt"/>
                <a:cs typeface="+mn-lt"/>
              </a:rPr>
              <a:t>Fasern</a:t>
            </a:r>
            <a:r>
              <a:rPr lang="en-US" sz="1800">
                <a:effectLst/>
                <a:ea typeface="+mn-lt"/>
                <a:cs typeface="+mn-lt"/>
              </a:rPr>
              <a:t>, </a:t>
            </a:r>
            <a:r>
              <a:rPr lang="en-US" err="1">
                <a:ea typeface="+mn-lt"/>
                <a:cs typeface="+mn-lt"/>
              </a:rPr>
              <a:t>beispielsweise</a:t>
            </a:r>
            <a:r>
              <a:rPr lang="en-US">
                <a:ea typeface="+mn-lt"/>
                <a:cs typeface="+mn-lt"/>
              </a:rPr>
              <a:t> für </a:t>
            </a:r>
            <a:r>
              <a:rPr lang="en-US" err="1">
                <a:ea typeface="+mn-lt"/>
                <a:cs typeface="+mn-lt"/>
              </a:rPr>
              <a:t>Textilien</a:t>
            </a:r>
            <a:r>
              <a:rPr lang="en-US" sz="1800">
                <a:effectLst/>
                <a:ea typeface="+mn-lt"/>
                <a:cs typeface="+mn-lt"/>
              </a:rPr>
              <a:t>, </a:t>
            </a:r>
            <a:r>
              <a:rPr lang="en-US" err="1">
                <a:ea typeface="+mn-lt"/>
                <a:cs typeface="+mn-lt"/>
              </a:rPr>
              <a:t>verwendet</a:t>
            </a:r>
            <a:r>
              <a:rPr lang="en-US">
                <a:ea typeface="+mn-lt"/>
                <a:cs typeface="+mn-lt"/>
              </a:rPr>
              <a:t> </a:t>
            </a:r>
            <a:r>
              <a:rPr lang="en-US" err="1">
                <a:ea typeface="+mn-lt"/>
                <a:cs typeface="+mn-lt"/>
              </a:rPr>
              <a:t>werden</a:t>
            </a:r>
            <a:r>
              <a:rPr lang="en-US" sz="1800">
                <a:effectLst/>
                <a:ea typeface="+mn-lt"/>
                <a:cs typeface="+mn-lt"/>
              </a:rPr>
              <a:t>. </a:t>
            </a:r>
            <a:endParaRPr lang="sv-SE">
              <a:ea typeface="+mn-lt"/>
              <a:cs typeface="+mn-lt"/>
            </a:endParaRPr>
          </a:p>
        </p:txBody>
      </p:sp>
      <p:sp>
        <p:nvSpPr>
          <p:cNvPr id="24" name="Rektangel 23">
            <a:extLst>
              <a:ext uri="{FF2B5EF4-FFF2-40B4-BE49-F238E27FC236}">
                <a16:creationId xmlns:a16="http://schemas.microsoft.com/office/drawing/2014/main" id="{18ED5C15-822E-A9CE-EFD5-2BDE2569336F}"/>
              </a:ext>
            </a:extLst>
          </p:cNvPr>
          <p:cNvSpPr/>
          <p:nvPr/>
        </p:nvSpPr>
        <p:spPr>
          <a:xfrm>
            <a:off x="9224036" y="542544"/>
            <a:ext cx="2743174" cy="5958841"/>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b="1">
                <a:solidFill>
                  <a:srgbClr val="007075"/>
                </a:solidFill>
              </a:rPr>
              <a:t>Bioplastik</a:t>
            </a:r>
          </a:p>
          <a:p>
            <a:pPr algn="ctr"/>
            <a:r>
              <a:rPr lang="en-US" err="1">
                <a:ea typeface="+mn-lt"/>
                <a:cs typeface="+mn-lt"/>
              </a:rPr>
              <a:t>Stärke</a:t>
            </a:r>
            <a:r>
              <a:rPr lang="en-US" sz="1800">
                <a:effectLst/>
                <a:ea typeface="+mn-lt"/>
                <a:cs typeface="+mn-lt"/>
              </a:rPr>
              <a:t>, </a:t>
            </a:r>
            <a:r>
              <a:rPr lang="en-US" err="1">
                <a:ea typeface="+mn-lt"/>
                <a:cs typeface="+mn-lt"/>
              </a:rPr>
              <a:t>ein</a:t>
            </a:r>
            <a:r>
              <a:rPr lang="en-US">
                <a:ea typeface="+mn-lt"/>
                <a:cs typeface="+mn-lt"/>
              </a:rPr>
              <a:t> </a:t>
            </a:r>
            <a:r>
              <a:rPr lang="en-US" err="1">
                <a:ea typeface="+mn-lt"/>
                <a:cs typeface="+mn-lt"/>
              </a:rPr>
              <a:t>üblicher</a:t>
            </a:r>
            <a:r>
              <a:rPr lang="en-US">
                <a:ea typeface="+mn-lt"/>
                <a:cs typeface="+mn-lt"/>
              </a:rPr>
              <a:t> </a:t>
            </a:r>
            <a:r>
              <a:rPr lang="en-US" err="1">
                <a:ea typeface="+mn-lt"/>
                <a:cs typeface="+mn-lt"/>
              </a:rPr>
              <a:t>Bestandteil</a:t>
            </a:r>
            <a:r>
              <a:rPr lang="en-US">
                <a:ea typeface="+mn-lt"/>
                <a:cs typeface="+mn-lt"/>
              </a:rPr>
              <a:t> </a:t>
            </a:r>
            <a:r>
              <a:rPr lang="en-US" err="1">
                <a:ea typeface="+mn-lt"/>
                <a:cs typeface="+mn-lt"/>
              </a:rPr>
              <a:t>vieler</a:t>
            </a:r>
            <a:r>
              <a:rPr lang="en-US">
                <a:ea typeface="+mn-lt"/>
                <a:cs typeface="+mn-lt"/>
              </a:rPr>
              <a:t> </a:t>
            </a:r>
            <a:r>
              <a:rPr lang="en-US" err="1">
                <a:ea typeface="+mn-lt"/>
                <a:cs typeface="+mn-lt"/>
              </a:rPr>
              <a:t>landwirtschaftlicher</a:t>
            </a:r>
            <a:r>
              <a:rPr lang="en-US">
                <a:ea typeface="+mn-lt"/>
                <a:cs typeface="+mn-lt"/>
              </a:rPr>
              <a:t> </a:t>
            </a:r>
            <a:r>
              <a:rPr lang="en-US" err="1">
                <a:ea typeface="+mn-lt"/>
                <a:cs typeface="+mn-lt"/>
              </a:rPr>
              <a:t>Reststoffe</a:t>
            </a:r>
            <a:r>
              <a:rPr lang="en-US" sz="1800">
                <a:effectLst/>
                <a:ea typeface="+mn-lt"/>
                <a:cs typeface="+mn-lt"/>
              </a:rPr>
              <a:t>, </a:t>
            </a:r>
            <a:r>
              <a:rPr lang="en-US" err="1">
                <a:ea typeface="+mn-lt"/>
                <a:cs typeface="+mn-lt"/>
              </a:rPr>
              <a:t>kann</a:t>
            </a:r>
            <a:r>
              <a:rPr lang="en-US">
                <a:ea typeface="+mn-lt"/>
                <a:cs typeface="+mn-lt"/>
              </a:rPr>
              <a:t> </a:t>
            </a:r>
            <a:r>
              <a:rPr lang="en-US" err="1">
                <a:ea typeface="+mn-lt"/>
                <a:cs typeface="+mn-lt"/>
              </a:rPr>
              <a:t>extrahiert</a:t>
            </a:r>
            <a:r>
              <a:rPr lang="en-US">
                <a:ea typeface="+mn-lt"/>
                <a:cs typeface="+mn-lt"/>
              </a:rPr>
              <a:t> und </a:t>
            </a:r>
            <a:r>
              <a:rPr lang="en-US" err="1">
                <a:ea typeface="+mn-lt"/>
                <a:cs typeface="+mn-lt"/>
              </a:rPr>
              <a:t>zur</a:t>
            </a:r>
            <a:r>
              <a:rPr lang="en-US">
                <a:ea typeface="+mn-lt"/>
                <a:cs typeface="+mn-lt"/>
              </a:rPr>
              <a:t> </a:t>
            </a:r>
            <a:r>
              <a:rPr lang="en-US" err="1">
                <a:ea typeface="+mn-lt"/>
                <a:cs typeface="+mn-lt"/>
              </a:rPr>
              <a:t>Herstellung</a:t>
            </a:r>
            <a:r>
              <a:rPr lang="en-US">
                <a:ea typeface="+mn-lt"/>
                <a:cs typeface="+mn-lt"/>
              </a:rPr>
              <a:t> </a:t>
            </a:r>
            <a:r>
              <a:rPr lang="en-US" err="1">
                <a:ea typeface="+mn-lt"/>
                <a:cs typeface="+mn-lt"/>
              </a:rPr>
              <a:t>biologisch</a:t>
            </a:r>
            <a:r>
              <a:rPr lang="en-US">
                <a:ea typeface="+mn-lt"/>
                <a:cs typeface="+mn-lt"/>
              </a:rPr>
              <a:t> </a:t>
            </a:r>
            <a:r>
              <a:rPr lang="en-US" err="1">
                <a:ea typeface="+mn-lt"/>
                <a:cs typeface="+mn-lt"/>
              </a:rPr>
              <a:t>abbaubarer</a:t>
            </a:r>
            <a:r>
              <a:rPr lang="en-US">
                <a:ea typeface="+mn-lt"/>
                <a:cs typeface="+mn-lt"/>
              </a:rPr>
              <a:t> </a:t>
            </a:r>
            <a:r>
              <a:rPr lang="en-US" err="1">
                <a:ea typeface="+mn-lt"/>
                <a:cs typeface="+mn-lt"/>
              </a:rPr>
              <a:t>Kunststoffe</a:t>
            </a:r>
            <a:r>
              <a:rPr lang="en-US">
                <a:ea typeface="+mn-lt"/>
                <a:cs typeface="+mn-lt"/>
              </a:rPr>
              <a:t> </a:t>
            </a:r>
            <a:r>
              <a:rPr lang="en-US" err="1">
                <a:ea typeface="+mn-lt"/>
                <a:cs typeface="+mn-lt"/>
              </a:rPr>
              <a:t>verarbeitet</a:t>
            </a:r>
            <a:r>
              <a:rPr lang="en-US">
                <a:ea typeface="+mn-lt"/>
                <a:cs typeface="+mn-lt"/>
              </a:rPr>
              <a:t> </a:t>
            </a:r>
            <a:r>
              <a:rPr lang="en-US" err="1">
                <a:ea typeface="+mn-lt"/>
                <a:cs typeface="+mn-lt"/>
              </a:rPr>
              <a:t>werden</a:t>
            </a:r>
            <a:r>
              <a:rPr lang="en-US" sz="1800">
                <a:effectLst/>
                <a:ea typeface="+mn-lt"/>
                <a:cs typeface="+mn-lt"/>
              </a:rPr>
              <a:t>. </a:t>
            </a:r>
            <a:r>
              <a:rPr lang="en-US">
                <a:ea typeface="+mn-lt"/>
                <a:cs typeface="+mn-lt"/>
              </a:rPr>
              <a:t>Der </a:t>
            </a:r>
            <a:r>
              <a:rPr lang="en-US" err="1">
                <a:ea typeface="+mn-lt"/>
                <a:cs typeface="+mn-lt"/>
              </a:rPr>
              <a:t>daraus</a:t>
            </a:r>
            <a:r>
              <a:rPr lang="en-US">
                <a:ea typeface="+mn-lt"/>
                <a:cs typeface="+mn-lt"/>
              </a:rPr>
              <a:t> </a:t>
            </a:r>
            <a:r>
              <a:rPr lang="en-US" err="1">
                <a:ea typeface="+mn-lt"/>
                <a:cs typeface="+mn-lt"/>
              </a:rPr>
              <a:t>entstehende</a:t>
            </a:r>
            <a:r>
              <a:rPr lang="en-US">
                <a:ea typeface="+mn-lt"/>
                <a:cs typeface="+mn-lt"/>
              </a:rPr>
              <a:t> </a:t>
            </a:r>
            <a:r>
              <a:rPr lang="en-US" err="1">
                <a:ea typeface="+mn-lt"/>
                <a:cs typeface="+mn-lt"/>
              </a:rPr>
              <a:t>Biokunststoff</a:t>
            </a:r>
            <a:r>
              <a:rPr lang="en-US">
                <a:ea typeface="+mn-lt"/>
                <a:cs typeface="+mn-lt"/>
              </a:rPr>
              <a:t> </a:t>
            </a:r>
            <a:r>
              <a:rPr lang="en-US" err="1">
                <a:ea typeface="+mn-lt"/>
                <a:cs typeface="+mn-lt"/>
              </a:rPr>
              <a:t>ist</a:t>
            </a:r>
            <a:r>
              <a:rPr lang="en-US">
                <a:ea typeface="+mn-lt"/>
                <a:cs typeface="+mn-lt"/>
              </a:rPr>
              <a:t> </a:t>
            </a:r>
            <a:r>
              <a:rPr lang="en-US" err="1">
                <a:ea typeface="+mn-lt"/>
                <a:cs typeface="+mn-lt"/>
              </a:rPr>
              <a:t>nicht</a:t>
            </a:r>
            <a:r>
              <a:rPr lang="en-US">
                <a:ea typeface="+mn-lt"/>
                <a:cs typeface="+mn-lt"/>
              </a:rPr>
              <a:t> </a:t>
            </a:r>
            <a:r>
              <a:rPr lang="en-US" err="1">
                <a:ea typeface="+mn-lt"/>
                <a:cs typeface="+mn-lt"/>
              </a:rPr>
              <a:t>nur</a:t>
            </a:r>
            <a:r>
              <a:rPr lang="en-US">
                <a:ea typeface="+mn-lt"/>
                <a:cs typeface="+mn-lt"/>
              </a:rPr>
              <a:t> </a:t>
            </a:r>
            <a:r>
              <a:rPr lang="en-US" err="1">
                <a:ea typeface="+mn-lt"/>
                <a:cs typeface="+mn-lt"/>
              </a:rPr>
              <a:t>biologisch</a:t>
            </a:r>
            <a:r>
              <a:rPr lang="en-US">
                <a:ea typeface="+mn-lt"/>
                <a:cs typeface="+mn-lt"/>
              </a:rPr>
              <a:t> </a:t>
            </a:r>
            <a:r>
              <a:rPr lang="en-US" err="1">
                <a:ea typeface="+mn-lt"/>
                <a:cs typeface="+mn-lt"/>
              </a:rPr>
              <a:t>abbaubar</a:t>
            </a:r>
            <a:r>
              <a:rPr lang="en-US">
                <a:ea typeface="+mn-lt"/>
                <a:cs typeface="+mn-lt"/>
              </a:rPr>
              <a:t>, </a:t>
            </a:r>
            <a:r>
              <a:rPr lang="en-US" err="1">
                <a:ea typeface="+mn-lt"/>
                <a:cs typeface="+mn-lt"/>
              </a:rPr>
              <a:t>sondern</a:t>
            </a:r>
            <a:r>
              <a:rPr lang="en-US">
                <a:ea typeface="+mn-lt"/>
                <a:cs typeface="+mn-lt"/>
              </a:rPr>
              <a:t> hat </a:t>
            </a:r>
            <a:r>
              <a:rPr lang="en-US" err="1">
                <a:ea typeface="+mn-lt"/>
                <a:cs typeface="+mn-lt"/>
              </a:rPr>
              <a:t>auch</a:t>
            </a:r>
            <a:r>
              <a:rPr lang="en-US">
                <a:ea typeface="+mn-lt"/>
                <a:cs typeface="+mn-lt"/>
              </a:rPr>
              <a:t> </a:t>
            </a:r>
            <a:r>
              <a:rPr lang="en-US" err="1">
                <a:ea typeface="+mn-lt"/>
                <a:cs typeface="+mn-lt"/>
              </a:rPr>
              <a:t>eine</a:t>
            </a:r>
            <a:r>
              <a:rPr lang="en-US">
                <a:ea typeface="+mn-lt"/>
                <a:cs typeface="+mn-lt"/>
              </a:rPr>
              <a:t> </a:t>
            </a:r>
            <a:r>
              <a:rPr lang="en-US" err="1">
                <a:ea typeface="+mn-lt"/>
                <a:cs typeface="+mn-lt"/>
              </a:rPr>
              <a:t>deutlich</a:t>
            </a:r>
            <a:r>
              <a:rPr lang="en-US">
                <a:ea typeface="+mn-lt"/>
                <a:cs typeface="+mn-lt"/>
              </a:rPr>
              <a:t> </a:t>
            </a:r>
            <a:r>
              <a:rPr lang="en-US" err="1">
                <a:ea typeface="+mn-lt"/>
                <a:cs typeface="+mn-lt"/>
              </a:rPr>
              <a:t>geringere</a:t>
            </a:r>
            <a:r>
              <a:rPr lang="en-US">
                <a:ea typeface="+mn-lt"/>
                <a:cs typeface="+mn-lt"/>
              </a:rPr>
              <a:t> CO2-Bilanz </a:t>
            </a:r>
            <a:r>
              <a:rPr lang="en-US" err="1">
                <a:ea typeface="+mn-lt"/>
                <a:cs typeface="+mn-lt"/>
              </a:rPr>
              <a:t>als</a:t>
            </a:r>
            <a:r>
              <a:rPr lang="en-US">
                <a:ea typeface="+mn-lt"/>
                <a:cs typeface="+mn-lt"/>
              </a:rPr>
              <a:t> </a:t>
            </a:r>
            <a:r>
              <a:rPr lang="en-US" err="1">
                <a:ea typeface="+mn-lt"/>
                <a:cs typeface="+mn-lt"/>
              </a:rPr>
              <a:t>herkömmliche</a:t>
            </a:r>
            <a:r>
              <a:rPr lang="en-US">
                <a:ea typeface="+mn-lt"/>
                <a:cs typeface="+mn-lt"/>
              </a:rPr>
              <a:t> </a:t>
            </a:r>
            <a:r>
              <a:rPr lang="en-US" err="1">
                <a:ea typeface="+mn-lt"/>
                <a:cs typeface="+mn-lt"/>
              </a:rPr>
              <a:t>Kunststoffe</a:t>
            </a:r>
            <a:r>
              <a:rPr lang="en-US" sz="1800">
                <a:effectLst/>
                <a:ea typeface="+mn-lt"/>
                <a:cs typeface="+mn-lt"/>
              </a:rPr>
              <a:t>.</a:t>
            </a:r>
            <a:r>
              <a:rPr lang="en-US">
                <a:ea typeface="+mn-lt"/>
                <a:cs typeface="+mn-lt"/>
              </a:rPr>
              <a:t> </a:t>
            </a:r>
            <a:endParaRPr lang="sv-SE"/>
          </a:p>
        </p:txBody>
      </p:sp>
      <p:sp>
        <p:nvSpPr>
          <p:cNvPr id="25" name="textruta 24">
            <a:extLst>
              <a:ext uri="{FF2B5EF4-FFF2-40B4-BE49-F238E27FC236}">
                <a16:creationId xmlns:a16="http://schemas.microsoft.com/office/drawing/2014/main" id="{C5B75B3B-8035-990E-9B48-FF96ED3F54F0}"/>
              </a:ext>
            </a:extLst>
          </p:cNvPr>
          <p:cNvSpPr txBox="1"/>
          <p:nvPr/>
        </p:nvSpPr>
        <p:spPr>
          <a:xfrm>
            <a:off x="2968202" y="325906"/>
            <a:ext cx="4791074" cy="769441"/>
          </a:xfrm>
          <a:prstGeom prst="rect">
            <a:avLst/>
          </a:prstGeom>
          <a:noFill/>
        </p:spPr>
        <p:txBody>
          <a:bodyPr wrap="square" lIns="91440" tIns="45720" rIns="91440" bIns="45720" rtlCol="0" anchor="t">
            <a:spAutoFit/>
          </a:bodyPr>
          <a:lstStyle/>
          <a:p>
            <a:r>
              <a:rPr lang="sv-SE" sz="4400" err="1">
                <a:solidFill>
                  <a:srgbClr val="B1E2D6"/>
                </a:solidFill>
              </a:rPr>
              <a:t>Weitere</a:t>
            </a:r>
            <a:r>
              <a:rPr lang="sv-SE" sz="4400">
                <a:solidFill>
                  <a:srgbClr val="B1E2D6"/>
                </a:solidFill>
              </a:rPr>
              <a:t> </a:t>
            </a:r>
            <a:r>
              <a:rPr lang="sv-SE" sz="4400" err="1">
                <a:solidFill>
                  <a:srgbClr val="B1E2D6"/>
                </a:solidFill>
              </a:rPr>
              <a:t>Produkte</a:t>
            </a:r>
          </a:p>
        </p:txBody>
      </p:sp>
      <p:sp>
        <p:nvSpPr>
          <p:cNvPr id="2" name="Rektangel 1">
            <a:extLst>
              <a:ext uri="{FF2B5EF4-FFF2-40B4-BE49-F238E27FC236}">
                <a16:creationId xmlns:a16="http://schemas.microsoft.com/office/drawing/2014/main" id="{136CEEED-03A6-6481-2188-98E0C4A1EFCC}"/>
              </a:ext>
            </a:extLst>
          </p:cNvPr>
          <p:cNvSpPr/>
          <p:nvPr/>
        </p:nvSpPr>
        <p:spPr>
          <a:xfrm>
            <a:off x="981074" y="4689665"/>
            <a:ext cx="7591426" cy="1571984"/>
          </a:xfrm>
          <a:prstGeom prst="rect">
            <a:avLst/>
          </a:prstGeom>
          <a:solidFill>
            <a:srgbClr val="74C0C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ea typeface="+mn-lt"/>
                <a:cs typeface="+mn-lt"/>
              </a:rPr>
              <a:t>Pharmazeutische</a:t>
            </a:r>
            <a:r>
              <a:rPr lang="en-US">
                <a:ea typeface="+mn-lt"/>
                <a:cs typeface="+mn-lt"/>
              </a:rPr>
              <a:t> </a:t>
            </a:r>
            <a:r>
              <a:rPr lang="en-US" err="1">
                <a:ea typeface="+mn-lt"/>
                <a:cs typeface="+mn-lt"/>
              </a:rPr>
              <a:t>Erzeugnisse</a:t>
            </a:r>
            <a:endParaRPr lang="en-US" err="1"/>
          </a:p>
          <a:p>
            <a:pPr algn="ctr"/>
            <a:r>
              <a:rPr lang="en-US">
                <a:ea typeface="+mn-lt"/>
                <a:cs typeface="+mn-lt"/>
              </a:rPr>
              <a:t>Viele </a:t>
            </a:r>
            <a:r>
              <a:rPr lang="en-US" err="1">
                <a:ea typeface="+mn-lt"/>
                <a:cs typeface="+mn-lt"/>
              </a:rPr>
              <a:t>Arten</a:t>
            </a:r>
            <a:r>
              <a:rPr lang="en-US">
                <a:ea typeface="+mn-lt"/>
                <a:cs typeface="+mn-lt"/>
              </a:rPr>
              <a:t> von </a:t>
            </a:r>
            <a:r>
              <a:rPr lang="en-US" err="1">
                <a:ea typeface="+mn-lt"/>
                <a:cs typeface="+mn-lt"/>
              </a:rPr>
              <a:t>landwirtschaftlichen</a:t>
            </a:r>
            <a:r>
              <a:rPr lang="en-US">
                <a:ea typeface="+mn-lt"/>
                <a:cs typeface="+mn-lt"/>
              </a:rPr>
              <a:t> </a:t>
            </a:r>
            <a:r>
              <a:rPr lang="en-US" err="1">
                <a:ea typeface="+mn-lt"/>
                <a:cs typeface="+mn-lt"/>
              </a:rPr>
              <a:t>Abfällen</a:t>
            </a:r>
            <a:r>
              <a:rPr lang="en-US" sz="1800">
                <a:effectLst/>
                <a:ea typeface="+mn-lt"/>
                <a:cs typeface="+mn-lt"/>
              </a:rPr>
              <a:t>, </a:t>
            </a:r>
            <a:r>
              <a:rPr lang="en-US" err="1">
                <a:ea typeface="+mn-lt"/>
                <a:cs typeface="+mn-lt"/>
              </a:rPr>
              <a:t>wie</a:t>
            </a:r>
            <a:r>
              <a:rPr lang="en-US">
                <a:ea typeface="+mn-lt"/>
                <a:cs typeface="+mn-lt"/>
              </a:rPr>
              <a:t> z. B. </a:t>
            </a:r>
            <a:r>
              <a:rPr lang="en-US" err="1">
                <a:ea typeface="+mn-lt"/>
                <a:cs typeface="+mn-lt"/>
              </a:rPr>
              <a:t>Fruchtschalen</a:t>
            </a:r>
            <a:r>
              <a:rPr lang="en-US" sz="1800">
                <a:effectLst/>
                <a:ea typeface="+mn-lt"/>
                <a:cs typeface="+mn-lt"/>
              </a:rPr>
              <a:t>, </a:t>
            </a:r>
            <a:r>
              <a:rPr lang="en-US" err="1">
                <a:ea typeface="+mn-lt"/>
                <a:cs typeface="+mn-lt"/>
              </a:rPr>
              <a:t>Samenschalen</a:t>
            </a:r>
            <a:r>
              <a:rPr lang="en-US">
                <a:ea typeface="+mn-lt"/>
                <a:cs typeface="+mn-lt"/>
              </a:rPr>
              <a:t> und </a:t>
            </a:r>
            <a:r>
              <a:rPr lang="en-US" err="1">
                <a:ea typeface="+mn-lt"/>
                <a:cs typeface="+mn-lt"/>
              </a:rPr>
              <a:t>Ernterückstände</a:t>
            </a:r>
            <a:r>
              <a:rPr lang="en-US" sz="1800">
                <a:effectLst/>
                <a:ea typeface="+mn-lt"/>
                <a:cs typeface="+mn-lt"/>
              </a:rPr>
              <a:t>, </a:t>
            </a:r>
            <a:r>
              <a:rPr lang="en-US" err="1">
                <a:ea typeface="+mn-lt"/>
                <a:cs typeface="+mn-lt"/>
              </a:rPr>
              <a:t>enthalten</a:t>
            </a:r>
            <a:r>
              <a:rPr lang="en-US">
                <a:ea typeface="+mn-lt"/>
                <a:cs typeface="+mn-lt"/>
              </a:rPr>
              <a:t> </a:t>
            </a:r>
            <a:r>
              <a:rPr lang="en-US" err="1">
                <a:ea typeface="+mn-lt"/>
                <a:cs typeface="+mn-lt"/>
              </a:rPr>
              <a:t>bioaktive</a:t>
            </a:r>
            <a:r>
              <a:rPr lang="en-US">
                <a:ea typeface="+mn-lt"/>
                <a:cs typeface="+mn-lt"/>
              </a:rPr>
              <a:t> </a:t>
            </a:r>
            <a:r>
              <a:rPr lang="en-US" err="1">
                <a:ea typeface="+mn-lt"/>
                <a:cs typeface="+mn-lt"/>
              </a:rPr>
              <a:t>Verbindungen</a:t>
            </a:r>
            <a:r>
              <a:rPr lang="en-US" sz="1800">
                <a:effectLst/>
                <a:ea typeface="+mn-lt"/>
                <a:cs typeface="+mn-lt"/>
              </a:rPr>
              <a:t>, </a:t>
            </a:r>
            <a:r>
              <a:rPr lang="en-US">
                <a:ea typeface="+mn-lt"/>
                <a:cs typeface="+mn-lt"/>
              </a:rPr>
              <a:t>die </a:t>
            </a:r>
            <a:r>
              <a:rPr lang="en-US" sz="1800">
                <a:effectLst/>
                <a:ea typeface="+mn-lt"/>
                <a:cs typeface="+mn-lt"/>
              </a:rPr>
              <a:t>in </a:t>
            </a:r>
            <a:r>
              <a:rPr lang="en-US" err="1">
                <a:ea typeface="+mn-lt"/>
                <a:cs typeface="+mn-lt"/>
              </a:rPr>
              <a:t>pharmazeutischen</a:t>
            </a:r>
            <a:r>
              <a:rPr lang="en-US">
                <a:ea typeface="+mn-lt"/>
                <a:cs typeface="+mn-lt"/>
              </a:rPr>
              <a:t> und </a:t>
            </a:r>
            <a:r>
              <a:rPr lang="en-US" err="1">
                <a:ea typeface="+mn-lt"/>
                <a:cs typeface="+mn-lt"/>
              </a:rPr>
              <a:t>nutrazeutischen</a:t>
            </a:r>
            <a:r>
              <a:rPr lang="en-US">
                <a:ea typeface="+mn-lt"/>
                <a:cs typeface="+mn-lt"/>
              </a:rPr>
              <a:t> </a:t>
            </a:r>
            <a:r>
              <a:rPr lang="en-US" err="1">
                <a:ea typeface="+mn-lt"/>
                <a:cs typeface="+mn-lt"/>
              </a:rPr>
              <a:t>Produkten</a:t>
            </a:r>
            <a:r>
              <a:rPr lang="en-US">
                <a:ea typeface="+mn-lt"/>
                <a:cs typeface="+mn-lt"/>
              </a:rPr>
              <a:t> </a:t>
            </a:r>
            <a:r>
              <a:rPr lang="en-US" err="1">
                <a:ea typeface="+mn-lt"/>
                <a:cs typeface="+mn-lt"/>
              </a:rPr>
              <a:t>verwendet</a:t>
            </a:r>
            <a:r>
              <a:rPr lang="en-US">
                <a:ea typeface="+mn-lt"/>
                <a:cs typeface="+mn-lt"/>
              </a:rPr>
              <a:t> </a:t>
            </a:r>
            <a:r>
              <a:rPr lang="en-US" err="1">
                <a:ea typeface="+mn-lt"/>
                <a:cs typeface="+mn-lt"/>
              </a:rPr>
              <a:t>werden</a:t>
            </a:r>
            <a:r>
              <a:rPr lang="en-US">
                <a:ea typeface="+mn-lt"/>
                <a:cs typeface="+mn-lt"/>
              </a:rPr>
              <a:t> </a:t>
            </a:r>
            <a:r>
              <a:rPr lang="en-US" err="1">
                <a:ea typeface="+mn-lt"/>
                <a:cs typeface="+mn-lt"/>
              </a:rPr>
              <a:t>können</a:t>
            </a:r>
            <a:r>
              <a:rPr lang="en-US" sz="1800">
                <a:effectLst/>
                <a:ea typeface="+mn-lt"/>
                <a:cs typeface="+mn-lt"/>
              </a:rPr>
              <a:t>.</a:t>
            </a:r>
            <a:endParaRPr lang="sv-SE">
              <a:ea typeface="+mn-lt"/>
              <a:cs typeface="+mn-lt"/>
            </a:endParaRPr>
          </a:p>
        </p:txBody>
      </p:sp>
    </p:spTree>
    <p:extLst>
      <p:ext uri="{BB962C8B-B14F-4D97-AF65-F5344CB8AC3E}">
        <p14:creationId xmlns:p14="http://schemas.microsoft.com/office/powerpoint/2010/main" val="2041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lIns="91440" tIns="45720" rIns="91440" bIns="45720" rtlCol="0" anchor="ctr"/>
          <a:lstStyle/>
          <a:p>
            <a:pPr algn="ctr"/>
            <a:r>
              <a:rPr lang="en-US">
                <a:ea typeface="+mn-lt"/>
                <a:cs typeface="+mn-lt"/>
              </a:rPr>
              <a:t>Der EU Green Deal - was </a:t>
            </a:r>
            <a:r>
              <a:rPr lang="en-US" err="1">
                <a:ea typeface="+mn-lt"/>
                <a:cs typeface="+mn-lt"/>
              </a:rPr>
              <a:t>ist</a:t>
            </a:r>
            <a:r>
              <a:rPr lang="en-US">
                <a:ea typeface="+mn-lt"/>
                <a:cs typeface="+mn-lt"/>
              </a:rPr>
              <a:t> das?</a:t>
            </a:r>
            <a:r>
              <a:rPr lang="en-US"/>
              <a:t> </a:t>
            </a:r>
            <a:endParaRPr lang="sv-SE">
              <a:ea typeface="Calibri"/>
              <a:cs typeface="Calibri"/>
            </a:endParaRPr>
          </a:p>
          <a:p>
            <a:r>
              <a:rPr lang="en-US" u="sng">
                <a:hlinkClick r:id="rId3"/>
              </a:rPr>
              <a:t>Lassen Sie und dazu ein beispielhaftes Video schauen</a:t>
            </a:r>
            <a:r>
              <a:rPr lang="en-US"/>
              <a:t> </a:t>
            </a:r>
          </a:p>
          <a:p>
            <a:pPr algn="ctr"/>
            <a:endParaRPr lang="sv-SE" sz="1800">
              <a:solidFill>
                <a:srgbClr val="F3FFFA"/>
              </a:solidFill>
              <a:effectLst/>
              <a:latin typeface="Times New Roman" panose="02020603050405020304" pitchFamily="18" charset="0"/>
              <a:ea typeface="Calibri" panose="020F0502020204030204" pitchFamily="34" charset="0"/>
            </a:endParaRPr>
          </a:p>
          <a:p>
            <a:pPr algn="ctr"/>
            <a:endParaRPr lang="nb-NO" sz="120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95237" y="458488"/>
            <a:ext cx="5090323" cy="826124"/>
          </a:xfrm>
          <a:prstGeom prst="rect">
            <a:avLst/>
          </a:prstGeom>
        </p:spPr>
        <p:txBody>
          <a:bodyPr wrap="square" lIns="0" tIns="0" rIns="0" bIns="0" rtlCol="0" anchor="t">
            <a:spAutoFit/>
          </a:bodyPr>
          <a:lstStyle/>
          <a:p>
            <a:pPr>
              <a:lnSpc>
                <a:spcPts val="6250"/>
              </a:lnSpc>
            </a:pPr>
            <a:r>
              <a:rPr lang="en-US" sz="5850" err="1">
                <a:solidFill>
                  <a:srgbClr val="D0E7DE"/>
                </a:solidFill>
                <a:latin typeface="Myriad Pro"/>
              </a:rPr>
              <a:t>Bioökonomie</a:t>
            </a:r>
            <a:r>
              <a:rPr lang="en-US" sz="5850">
                <a:solidFill>
                  <a:srgbClr val="D0E7DE"/>
                </a:solidFill>
                <a:latin typeface="Myriad Pro"/>
              </a:rPr>
              <a:t> </a:t>
            </a:r>
          </a:p>
        </p:txBody>
      </p:sp>
      <p:sp>
        <p:nvSpPr>
          <p:cNvPr id="2" name="TextBox 10">
            <a:extLst>
              <a:ext uri="{FF2B5EF4-FFF2-40B4-BE49-F238E27FC236}">
                <a16:creationId xmlns:a16="http://schemas.microsoft.com/office/drawing/2014/main" id="{245FE2A8-57A0-D952-3CBE-316E6BFBA4D1}"/>
              </a:ext>
            </a:extLst>
          </p:cNvPr>
          <p:cNvSpPr txBox="1"/>
          <p:nvPr/>
        </p:nvSpPr>
        <p:spPr>
          <a:xfrm>
            <a:off x="5548873" y="458488"/>
            <a:ext cx="5564775" cy="807913"/>
          </a:xfrm>
          <a:prstGeom prst="rect">
            <a:avLst/>
          </a:prstGeom>
        </p:spPr>
        <p:txBody>
          <a:bodyPr wrap="square" lIns="0" tIns="0" rIns="0" bIns="0" rtlCol="0" anchor="t">
            <a:spAutoFit/>
          </a:bodyPr>
          <a:lstStyle/>
          <a:p>
            <a:pPr>
              <a:lnSpc>
                <a:spcPts val="6250"/>
              </a:lnSpc>
            </a:pPr>
            <a:r>
              <a:rPr lang="en-US" sz="5850">
                <a:solidFill>
                  <a:srgbClr val="D0E7DE"/>
                </a:solidFill>
                <a:latin typeface="Myriad Pro"/>
              </a:rPr>
              <a:t>und Gesellschaft </a:t>
            </a:r>
          </a:p>
        </p:txBody>
      </p:sp>
      <p:sp>
        <p:nvSpPr>
          <p:cNvPr id="4" name="textruta 3">
            <a:extLst>
              <a:ext uri="{FF2B5EF4-FFF2-40B4-BE49-F238E27FC236}">
                <a16:creationId xmlns:a16="http://schemas.microsoft.com/office/drawing/2014/main" id="{CF5FA270-F55E-17F7-43A0-0ACF3C21C4CD}"/>
              </a:ext>
            </a:extLst>
          </p:cNvPr>
          <p:cNvSpPr txBox="1"/>
          <p:nvPr/>
        </p:nvSpPr>
        <p:spPr>
          <a:xfrm>
            <a:off x="201619" y="2075360"/>
            <a:ext cx="6686550" cy="3261277"/>
          </a:xfrm>
          <a:prstGeom prst="rect">
            <a:avLst/>
          </a:prstGeom>
          <a:noFill/>
        </p:spPr>
        <p:txBody>
          <a:bodyPr wrap="square" lIns="91440" tIns="45720" rIns="91440" bIns="45720" rtlCol="0" anchor="t">
            <a:spAutoFit/>
          </a:bodyPr>
          <a:lstStyle/>
          <a:p>
            <a:pPr indent="457200">
              <a:lnSpc>
                <a:spcPct val="107000"/>
              </a:lnSpc>
              <a:spcAft>
                <a:spcPts val="800"/>
              </a:spcAft>
            </a:pPr>
            <a:r>
              <a:rPr lang="en-US">
                <a:solidFill>
                  <a:srgbClr val="F3FFFA"/>
                </a:solidFill>
                <a:latin typeface="Times New Roman"/>
                <a:ea typeface="Calibri"/>
                <a:cs typeface="Times New Roman"/>
              </a:rPr>
              <a:t>Das Pariser </a:t>
            </a:r>
            <a:r>
              <a:rPr lang="en-US" err="1">
                <a:solidFill>
                  <a:srgbClr val="F3FFFA"/>
                </a:solidFill>
                <a:latin typeface="Times New Roman"/>
                <a:ea typeface="Calibri"/>
                <a:cs typeface="Times New Roman"/>
              </a:rPr>
              <a:t>Abkommen</a:t>
            </a:r>
            <a:r>
              <a:rPr lang="en-US" sz="1800">
                <a:solidFill>
                  <a:srgbClr val="F3FFFA"/>
                </a:solidFill>
                <a:effectLst/>
                <a:latin typeface="Times New Roman"/>
                <a:ea typeface="Calibri"/>
                <a:cs typeface="Times New Roman"/>
              </a:rPr>
              <a:t>: </a:t>
            </a:r>
            <a:endParaRPr lang="sv-SE" sz="1800">
              <a:solidFill>
                <a:srgbClr val="F3FFFA"/>
              </a:solidFill>
              <a:effectLst/>
              <a:latin typeface="Times New Roman"/>
              <a:ea typeface="Calibri"/>
              <a:cs typeface="Times New Roman"/>
            </a:endParaRPr>
          </a:p>
          <a:p>
            <a:r>
              <a:rPr lang="en-US">
                <a:solidFill>
                  <a:srgbClr val="F3FFFA"/>
                </a:solidFill>
                <a:ea typeface="+mn-lt"/>
                <a:cs typeface="+mn-lt"/>
              </a:rPr>
              <a:t>Ein </a:t>
            </a:r>
            <a:r>
              <a:rPr lang="en-US" err="1">
                <a:solidFill>
                  <a:srgbClr val="F3FFFA"/>
                </a:solidFill>
                <a:ea typeface="+mn-lt"/>
                <a:cs typeface="+mn-lt"/>
              </a:rPr>
              <a:t>Vertrag</a:t>
            </a:r>
            <a:r>
              <a:rPr lang="en-US">
                <a:solidFill>
                  <a:srgbClr val="F3FFFA"/>
                </a:solidFill>
                <a:ea typeface="+mn-lt"/>
                <a:cs typeface="+mn-lt"/>
              </a:rPr>
              <a:t> </a:t>
            </a:r>
            <a:r>
              <a:rPr lang="en-US" err="1">
                <a:solidFill>
                  <a:srgbClr val="F3FFFA"/>
                </a:solidFill>
                <a:ea typeface="+mn-lt"/>
                <a:cs typeface="+mn-lt"/>
              </a:rPr>
              <a:t>zur</a:t>
            </a:r>
            <a:r>
              <a:rPr lang="en-US">
                <a:solidFill>
                  <a:srgbClr val="F3FFFA"/>
                </a:solidFill>
                <a:ea typeface="+mn-lt"/>
                <a:cs typeface="+mn-lt"/>
              </a:rPr>
              <a:t> Bekämpfung des Klimawandels</a:t>
            </a:r>
            <a:r>
              <a:rPr lang="en-US" sz="1800">
                <a:solidFill>
                  <a:srgbClr val="F3FFFA"/>
                </a:solidFill>
                <a:effectLst/>
                <a:ea typeface="+mn-lt"/>
                <a:cs typeface="+mn-lt"/>
              </a:rPr>
              <a:t>.</a:t>
            </a:r>
            <a:r>
              <a:rPr lang="en-US">
                <a:solidFill>
                  <a:srgbClr val="F3FFFA"/>
                </a:solidFill>
                <a:ea typeface="+mn-lt"/>
                <a:cs typeface="+mn-lt"/>
              </a:rPr>
              <a:t> Er zielt darauf ab, den globalen Temperaturanstieg auf deutlich unter </a:t>
            </a:r>
            <a:r>
              <a:rPr lang="en-US" sz="1800">
                <a:solidFill>
                  <a:srgbClr val="F3FFFA"/>
                </a:solidFill>
                <a:effectLst/>
                <a:ea typeface="+mn-lt"/>
                <a:cs typeface="+mn-lt"/>
              </a:rPr>
              <a:t>2°C </a:t>
            </a:r>
            <a:r>
              <a:rPr lang="en-US">
                <a:solidFill>
                  <a:srgbClr val="F3FFFA"/>
                </a:solidFill>
                <a:ea typeface="+mn-lt"/>
                <a:cs typeface="+mn-lt"/>
              </a:rPr>
              <a:t>über dem vorindustriellen Niveau zu begrenzen</a:t>
            </a:r>
            <a:r>
              <a:rPr lang="en-US" sz="1800">
                <a:solidFill>
                  <a:srgbClr val="F3FFFA"/>
                </a:solidFill>
                <a:effectLst/>
                <a:ea typeface="+mn-lt"/>
                <a:cs typeface="+mn-lt"/>
              </a:rPr>
              <a:t>.</a:t>
            </a:r>
            <a:r>
              <a:rPr lang="en-US">
                <a:solidFill>
                  <a:srgbClr val="F3FFFA"/>
                </a:solidFill>
                <a:ea typeface="+mn-lt"/>
                <a:cs typeface="+mn-lt"/>
              </a:rPr>
              <a:t> </a:t>
            </a:r>
            <a:endParaRPr lang="en-US"/>
          </a:p>
          <a:p>
            <a:endParaRPr lang="en-US"/>
          </a:p>
          <a:p>
            <a:r>
              <a:rPr lang="en-US" err="1">
                <a:solidFill>
                  <a:srgbClr val="F3FFFA"/>
                </a:solidFill>
                <a:ea typeface="+mn-lt"/>
                <a:cs typeface="+mn-lt"/>
              </a:rPr>
              <a:t>Jedes</a:t>
            </a:r>
            <a:r>
              <a:rPr lang="en-US">
                <a:solidFill>
                  <a:srgbClr val="F3FFFA"/>
                </a:solidFill>
                <a:ea typeface="+mn-lt"/>
                <a:cs typeface="+mn-lt"/>
              </a:rPr>
              <a:t> </a:t>
            </a:r>
            <a:r>
              <a:rPr lang="en-US" err="1">
                <a:solidFill>
                  <a:srgbClr val="F3FFFA"/>
                </a:solidFill>
                <a:ea typeface="+mn-lt"/>
                <a:cs typeface="+mn-lt"/>
              </a:rPr>
              <a:t>Unterzeichnerland</a:t>
            </a:r>
            <a:r>
              <a:rPr lang="en-US">
                <a:solidFill>
                  <a:srgbClr val="F3FFFA"/>
                </a:solidFill>
                <a:ea typeface="+mn-lt"/>
                <a:cs typeface="+mn-lt"/>
              </a:rPr>
              <a:t> </a:t>
            </a:r>
            <a:r>
              <a:rPr lang="en-US" err="1">
                <a:solidFill>
                  <a:srgbClr val="F3FFFA"/>
                </a:solidFill>
                <a:ea typeface="+mn-lt"/>
                <a:cs typeface="+mn-lt"/>
              </a:rPr>
              <a:t>arbeitet</a:t>
            </a:r>
            <a:r>
              <a:rPr lang="en-US">
                <a:solidFill>
                  <a:srgbClr val="F3FFFA"/>
                </a:solidFill>
                <a:ea typeface="+mn-lt"/>
                <a:cs typeface="+mn-lt"/>
              </a:rPr>
              <a:t> auf </a:t>
            </a:r>
            <a:r>
              <a:rPr lang="en-US" err="1">
                <a:solidFill>
                  <a:srgbClr val="F3FFFA"/>
                </a:solidFill>
                <a:ea typeface="+mn-lt"/>
                <a:cs typeface="+mn-lt"/>
              </a:rPr>
              <a:t>vereinbarte</a:t>
            </a:r>
            <a:r>
              <a:rPr lang="en-US">
                <a:solidFill>
                  <a:srgbClr val="F3FFFA"/>
                </a:solidFill>
                <a:ea typeface="+mn-lt"/>
                <a:cs typeface="+mn-lt"/>
              </a:rPr>
              <a:t> </a:t>
            </a:r>
            <a:r>
              <a:rPr lang="en-US" err="1">
                <a:solidFill>
                  <a:srgbClr val="F3FFFA"/>
                </a:solidFill>
                <a:ea typeface="+mn-lt"/>
                <a:cs typeface="+mn-lt"/>
              </a:rPr>
              <a:t>Ziele</a:t>
            </a:r>
            <a:r>
              <a:rPr lang="en-US">
                <a:solidFill>
                  <a:srgbClr val="F3FFFA"/>
                </a:solidFill>
                <a:ea typeface="+mn-lt"/>
                <a:cs typeface="+mn-lt"/>
              </a:rPr>
              <a:t> </a:t>
            </a:r>
            <a:r>
              <a:rPr lang="en-US" err="1">
                <a:solidFill>
                  <a:srgbClr val="F3FFFA"/>
                </a:solidFill>
                <a:ea typeface="+mn-lt"/>
                <a:cs typeface="+mn-lt"/>
              </a:rPr>
              <a:t>hin</a:t>
            </a:r>
            <a:r>
              <a:rPr lang="en-US" sz="1800">
                <a:solidFill>
                  <a:srgbClr val="F3FFFA"/>
                </a:solidFill>
                <a:effectLst/>
                <a:ea typeface="+mn-lt"/>
                <a:cs typeface="+mn-lt"/>
              </a:rPr>
              <a:t>.</a:t>
            </a:r>
            <a:r>
              <a:rPr lang="en-US">
                <a:solidFill>
                  <a:srgbClr val="F3FFFA"/>
                </a:solidFill>
                <a:ea typeface="+mn-lt"/>
                <a:cs typeface="+mn-lt"/>
              </a:rPr>
              <a:t> Schweden </a:t>
            </a:r>
            <a:r>
              <a:rPr lang="en-US" err="1">
                <a:solidFill>
                  <a:srgbClr val="F3FFFA"/>
                </a:solidFill>
                <a:ea typeface="+mn-lt"/>
                <a:cs typeface="+mn-lt"/>
              </a:rPr>
              <a:t>zum</a:t>
            </a:r>
            <a:r>
              <a:rPr lang="en-US">
                <a:solidFill>
                  <a:srgbClr val="F3FFFA"/>
                </a:solidFill>
                <a:ea typeface="+mn-lt"/>
                <a:cs typeface="+mn-lt"/>
              </a:rPr>
              <a:t> </a:t>
            </a:r>
            <a:r>
              <a:rPr lang="en-US" err="1">
                <a:solidFill>
                  <a:srgbClr val="F3FFFA"/>
                </a:solidFill>
                <a:ea typeface="+mn-lt"/>
                <a:cs typeface="+mn-lt"/>
              </a:rPr>
              <a:t>Beispiel</a:t>
            </a:r>
            <a:r>
              <a:rPr lang="en-US">
                <a:solidFill>
                  <a:srgbClr val="F3FFFA"/>
                </a:solidFill>
                <a:ea typeface="+mn-lt"/>
                <a:cs typeface="+mn-lt"/>
              </a:rPr>
              <a:t> hat </a:t>
            </a:r>
            <a:r>
              <a:rPr lang="en-US" err="1">
                <a:solidFill>
                  <a:srgbClr val="F3FFFA"/>
                </a:solidFill>
                <a:ea typeface="+mn-lt"/>
                <a:cs typeface="+mn-lt"/>
              </a:rPr>
              <a:t>sich</a:t>
            </a:r>
            <a:r>
              <a:rPr lang="en-US">
                <a:solidFill>
                  <a:srgbClr val="F3FFFA"/>
                </a:solidFill>
                <a:ea typeface="+mn-lt"/>
                <a:cs typeface="+mn-lt"/>
              </a:rPr>
              <a:t> </a:t>
            </a:r>
            <a:r>
              <a:rPr lang="en-US" err="1">
                <a:solidFill>
                  <a:srgbClr val="F3FFFA"/>
                </a:solidFill>
                <a:ea typeface="+mn-lt"/>
                <a:cs typeface="+mn-lt"/>
              </a:rPr>
              <a:t>verpflichtet</a:t>
            </a:r>
            <a:r>
              <a:rPr lang="en-US" sz="1800">
                <a:solidFill>
                  <a:srgbClr val="F3FFFA"/>
                </a:solidFill>
                <a:effectLst/>
                <a:ea typeface="+mn-lt"/>
                <a:cs typeface="+mn-lt"/>
              </a:rPr>
              <a:t>, </a:t>
            </a:r>
            <a:r>
              <a:rPr lang="en-US">
                <a:solidFill>
                  <a:srgbClr val="F3FFFA"/>
                </a:solidFill>
                <a:ea typeface="+mn-lt"/>
                <a:cs typeface="+mn-lt"/>
              </a:rPr>
              <a:t>bis </a:t>
            </a:r>
            <a:r>
              <a:rPr lang="en-US" sz="1800">
                <a:solidFill>
                  <a:srgbClr val="F3FFFA"/>
                </a:solidFill>
                <a:effectLst/>
                <a:ea typeface="+mn-lt"/>
                <a:cs typeface="+mn-lt"/>
              </a:rPr>
              <a:t>2045</a:t>
            </a:r>
            <a:r>
              <a:rPr lang="en-US">
                <a:solidFill>
                  <a:srgbClr val="F3FFFA"/>
                </a:solidFill>
                <a:ea typeface="+mn-lt"/>
                <a:cs typeface="+mn-lt"/>
              </a:rPr>
              <a:t> </a:t>
            </a:r>
            <a:r>
              <a:rPr lang="en-US" err="1">
                <a:solidFill>
                  <a:srgbClr val="F3FFFA"/>
                </a:solidFill>
                <a:ea typeface="+mn-lt"/>
                <a:cs typeface="+mn-lt"/>
              </a:rPr>
              <a:t>kohlenstoffneutral</a:t>
            </a:r>
            <a:r>
              <a:rPr lang="en-US">
                <a:solidFill>
                  <a:srgbClr val="F3FFFA"/>
                </a:solidFill>
                <a:ea typeface="+mn-lt"/>
                <a:cs typeface="+mn-lt"/>
              </a:rPr>
              <a:t> </a:t>
            </a:r>
            <a:r>
              <a:rPr lang="en-US" err="1">
                <a:solidFill>
                  <a:srgbClr val="F3FFFA"/>
                </a:solidFill>
                <a:ea typeface="+mn-lt"/>
                <a:cs typeface="+mn-lt"/>
              </a:rPr>
              <a:t>zu</a:t>
            </a:r>
            <a:r>
              <a:rPr lang="en-US">
                <a:solidFill>
                  <a:srgbClr val="F3FFFA"/>
                </a:solidFill>
                <a:ea typeface="+mn-lt"/>
                <a:cs typeface="+mn-lt"/>
              </a:rPr>
              <a:t> </a:t>
            </a:r>
            <a:r>
              <a:rPr lang="en-US" err="1">
                <a:solidFill>
                  <a:srgbClr val="F3FFFA"/>
                </a:solidFill>
                <a:ea typeface="+mn-lt"/>
                <a:cs typeface="+mn-lt"/>
              </a:rPr>
              <a:t>werden</a:t>
            </a:r>
            <a:r>
              <a:rPr lang="en-US">
                <a:solidFill>
                  <a:srgbClr val="F3FFFA"/>
                </a:solidFill>
                <a:ea typeface="+mn-lt"/>
                <a:cs typeface="+mn-lt"/>
              </a:rPr>
              <a:t> (Netto-Null-</a:t>
            </a:r>
            <a:r>
              <a:rPr lang="en-US" err="1">
                <a:solidFill>
                  <a:srgbClr val="F3FFFA"/>
                </a:solidFill>
                <a:ea typeface="+mn-lt"/>
                <a:cs typeface="+mn-lt"/>
              </a:rPr>
              <a:t>Emissionen</a:t>
            </a:r>
            <a:r>
              <a:rPr lang="en-US">
                <a:solidFill>
                  <a:srgbClr val="F3FFFA"/>
                </a:solidFill>
                <a:ea typeface="+mn-lt"/>
                <a:cs typeface="+mn-lt"/>
              </a:rPr>
              <a:t>). </a:t>
            </a:r>
            <a:r>
              <a:rPr lang="en-US" err="1">
                <a:solidFill>
                  <a:srgbClr val="F3FFFA"/>
                </a:solidFill>
                <a:ea typeface="+mn-lt"/>
                <a:cs typeface="+mn-lt"/>
              </a:rPr>
              <a:t>Finnland</a:t>
            </a:r>
            <a:r>
              <a:rPr lang="en-US">
                <a:solidFill>
                  <a:srgbClr val="F3FFFA"/>
                </a:solidFill>
                <a:ea typeface="+mn-lt"/>
                <a:cs typeface="+mn-lt"/>
              </a:rPr>
              <a:t> </a:t>
            </a:r>
            <a:r>
              <a:rPr lang="en-US" err="1">
                <a:solidFill>
                  <a:srgbClr val="F3FFFA"/>
                </a:solidFill>
                <a:ea typeface="+mn-lt"/>
                <a:cs typeface="+mn-lt"/>
              </a:rPr>
              <a:t>ist</a:t>
            </a:r>
            <a:r>
              <a:rPr lang="en-US">
                <a:solidFill>
                  <a:srgbClr val="F3FFFA"/>
                </a:solidFill>
                <a:ea typeface="+mn-lt"/>
                <a:cs typeface="+mn-lt"/>
              </a:rPr>
              <a:t> </a:t>
            </a:r>
            <a:r>
              <a:rPr lang="en-US" err="1">
                <a:solidFill>
                  <a:srgbClr val="F3FFFA"/>
                </a:solidFill>
                <a:ea typeface="+mn-lt"/>
                <a:cs typeface="+mn-lt"/>
              </a:rPr>
              <a:t>eines</a:t>
            </a:r>
            <a:r>
              <a:rPr lang="en-US">
                <a:solidFill>
                  <a:srgbClr val="F3FFFA"/>
                </a:solidFill>
                <a:ea typeface="+mn-lt"/>
                <a:cs typeface="+mn-lt"/>
              </a:rPr>
              <a:t> der </a:t>
            </a:r>
            <a:r>
              <a:rPr lang="en-US" err="1">
                <a:solidFill>
                  <a:srgbClr val="F3FFFA"/>
                </a:solidFill>
                <a:ea typeface="+mn-lt"/>
                <a:cs typeface="+mn-lt"/>
              </a:rPr>
              <a:t>ehrgeizigsten</a:t>
            </a:r>
            <a:r>
              <a:rPr lang="en-US">
                <a:solidFill>
                  <a:srgbClr val="F3FFFA"/>
                </a:solidFill>
                <a:ea typeface="+mn-lt"/>
                <a:cs typeface="+mn-lt"/>
              </a:rPr>
              <a:t> Länder </a:t>
            </a:r>
            <a:r>
              <a:rPr lang="en-US" err="1">
                <a:solidFill>
                  <a:srgbClr val="F3FFFA"/>
                </a:solidFill>
                <a:ea typeface="+mn-lt"/>
                <a:cs typeface="+mn-lt"/>
              </a:rPr>
              <a:t>Europas</a:t>
            </a:r>
            <a:r>
              <a:rPr lang="en-US" sz="1800">
                <a:solidFill>
                  <a:srgbClr val="F3FFFA"/>
                </a:solidFill>
                <a:effectLst/>
                <a:ea typeface="+mn-lt"/>
                <a:cs typeface="+mn-lt"/>
              </a:rPr>
              <a:t>, </a:t>
            </a:r>
            <a:r>
              <a:rPr lang="en-US">
                <a:solidFill>
                  <a:srgbClr val="F3FFFA"/>
                </a:solidFill>
                <a:ea typeface="+mn-lt"/>
                <a:cs typeface="+mn-lt"/>
              </a:rPr>
              <a:t>das bis </a:t>
            </a:r>
            <a:r>
              <a:rPr lang="en-US" sz="1800">
                <a:solidFill>
                  <a:srgbClr val="F3FFFA"/>
                </a:solidFill>
                <a:effectLst/>
                <a:ea typeface="+mn-lt"/>
                <a:cs typeface="+mn-lt"/>
              </a:rPr>
              <a:t>2035</a:t>
            </a:r>
            <a:r>
              <a:rPr lang="en-US">
                <a:solidFill>
                  <a:srgbClr val="F3FFFA"/>
                </a:solidFill>
                <a:ea typeface="+mn-lt"/>
                <a:cs typeface="+mn-lt"/>
              </a:rPr>
              <a:t> </a:t>
            </a:r>
            <a:r>
              <a:rPr lang="en-US" err="1">
                <a:solidFill>
                  <a:srgbClr val="F3FFFA"/>
                </a:solidFill>
                <a:ea typeface="+mn-lt"/>
                <a:cs typeface="+mn-lt"/>
              </a:rPr>
              <a:t>Klimaneutralität</a:t>
            </a:r>
            <a:r>
              <a:rPr lang="en-US">
                <a:solidFill>
                  <a:srgbClr val="F3FFFA"/>
                </a:solidFill>
                <a:ea typeface="+mn-lt"/>
                <a:cs typeface="+mn-lt"/>
              </a:rPr>
              <a:t> </a:t>
            </a:r>
            <a:r>
              <a:rPr lang="en-US" err="1">
                <a:solidFill>
                  <a:srgbClr val="F3FFFA"/>
                </a:solidFill>
                <a:ea typeface="+mn-lt"/>
                <a:cs typeface="+mn-lt"/>
              </a:rPr>
              <a:t>erreichen</a:t>
            </a:r>
            <a:r>
              <a:rPr lang="en-US">
                <a:solidFill>
                  <a:srgbClr val="F3FFFA"/>
                </a:solidFill>
                <a:ea typeface="+mn-lt"/>
                <a:cs typeface="+mn-lt"/>
              </a:rPr>
              <a:t> will</a:t>
            </a:r>
            <a:r>
              <a:rPr lang="en-US" sz="1800">
                <a:solidFill>
                  <a:srgbClr val="F3FFFA"/>
                </a:solidFill>
                <a:effectLst/>
                <a:ea typeface="+mn-lt"/>
                <a:cs typeface="+mn-lt"/>
              </a:rPr>
              <a:t>. (</a:t>
            </a:r>
            <a:r>
              <a:rPr lang="en-US">
                <a:solidFill>
                  <a:srgbClr val="F3FFFA"/>
                </a:solidFill>
                <a:ea typeface="+mn-lt"/>
                <a:cs typeface="+mn-lt"/>
              </a:rPr>
              <a:t>Ministerium für </a:t>
            </a:r>
            <a:r>
              <a:rPr lang="en-US" err="1">
                <a:solidFill>
                  <a:srgbClr val="F3FFFA"/>
                </a:solidFill>
                <a:ea typeface="+mn-lt"/>
                <a:cs typeface="+mn-lt"/>
              </a:rPr>
              <a:t>auswärtige</a:t>
            </a:r>
            <a:r>
              <a:rPr lang="en-US">
                <a:solidFill>
                  <a:srgbClr val="F3FFFA"/>
                </a:solidFill>
                <a:ea typeface="+mn-lt"/>
                <a:cs typeface="+mn-lt"/>
              </a:rPr>
              <a:t> </a:t>
            </a:r>
            <a:r>
              <a:rPr lang="en-US" err="1">
                <a:solidFill>
                  <a:srgbClr val="F3FFFA"/>
                </a:solidFill>
                <a:ea typeface="+mn-lt"/>
                <a:cs typeface="+mn-lt"/>
              </a:rPr>
              <a:t>Angelegenheiten</a:t>
            </a:r>
            <a:r>
              <a:rPr lang="en-US">
                <a:solidFill>
                  <a:srgbClr val="F3FFFA"/>
                </a:solidFill>
                <a:ea typeface="+mn-lt"/>
                <a:cs typeface="+mn-lt"/>
              </a:rPr>
              <a:t> </a:t>
            </a:r>
            <a:r>
              <a:rPr lang="en-US" sz="1800">
                <a:solidFill>
                  <a:srgbClr val="F3FFFA"/>
                </a:solidFill>
                <a:effectLst/>
                <a:ea typeface="+mn-lt"/>
                <a:cs typeface="+mn-lt"/>
              </a:rPr>
              <a:t>in </a:t>
            </a:r>
            <a:r>
              <a:rPr lang="en-US" err="1">
                <a:solidFill>
                  <a:srgbClr val="F3FFFA"/>
                </a:solidFill>
                <a:ea typeface="+mn-lt"/>
                <a:cs typeface="+mn-lt"/>
              </a:rPr>
              <a:t>Finnland</a:t>
            </a:r>
            <a:r>
              <a:rPr lang="en-US" sz="1800">
                <a:solidFill>
                  <a:srgbClr val="F3FFFA"/>
                </a:solidFill>
                <a:effectLst/>
                <a:ea typeface="+mn-lt"/>
                <a:cs typeface="+mn-lt"/>
              </a:rPr>
              <a:t>). </a:t>
            </a:r>
            <a:r>
              <a:rPr lang="en-US">
                <a:solidFill>
                  <a:srgbClr val="F3FFFA"/>
                </a:solidFill>
                <a:ea typeface="+mn-lt"/>
                <a:cs typeface="+mn-lt"/>
              </a:rPr>
              <a:t>Fast die </a:t>
            </a:r>
            <a:r>
              <a:rPr lang="en-US" err="1">
                <a:solidFill>
                  <a:srgbClr val="F3FFFA"/>
                </a:solidFill>
                <a:ea typeface="+mn-lt"/>
                <a:cs typeface="+mn-lt"/>
              </a:rPr>
              <a:t>ganze</a:t>
            </a:r>
            <a:r>
              <a:rPr lang="en-US">
                <a:solidFill>
                  <a:srgbClr val="F3FFFA"/>
                </a:solidFill>
                <a:ea typeface="+mn-lt"/>
                <a:cs typeface="+mn-lt"/>
              </a:rPr>
              <a:t> Welt </a:t>
            </a:r>
            <a:r>
              <a:rPr lang="en-US" err="1">
                <a:solidFill>
                  <a:srgbClr val="F3FFFA"/>
                </a:solidFill>
                <a:ea typeface="+mn-lt"/>
                <a:cs typeface="+mn-lt"/>
              </a:rPr>
              <a:t>arbeitet</a:t>
            </a:r>
            <a:r>
              <a:rPr lang="en-US">
                <a:solidFill>
                  <a:srgbClr val="F3FFFA"/>
                </a:solidFill>
                <a:ea typeface="+mn-lt"/>
                <a:cs typeface="+mn-lt"/>
              </a:rPr>
              <a:t> </a:t>
            </a:r>
            <a:r>
              <a:rPr lang="en-US" err="1">
                <a:solidFill>
                  <a:srgbClr val="F3FFFA"/>
                </a:solidFill>
                <a:ea typeface="+mn-lt"/>
                <a:cs typeface="+mn-lt"/>
              </a:rPr>
              <a:t>daran</a:t>
            </a:r>
            <a:r>
              <a:rPr lang="en-US">
                <a:solidFill>
                  <a:srgbClr val="F3FFFA"/>
                </a:solidFill>
                <a:ea typeface="+mn-lt"/>
                <a:cs typeface="+mn-lt"/>
              </a:rPr>
              <a:t>, bis </a:t>
            </a:r>
            <a:r>
              <a:rPr lang="en-US" sz="1800">
                <a:solidFill>
                  <a:srgbClr val="F3FFFA"/>
                </a:solidFill>
                <a:effectLst/>
                <a:ea typeface="+mn-lt"/>
                <a:cs typeface="+mn-lt"/>
              </a:rPr>
              <a:t>2050</a:t>
            </a:r>
            <a:r>
              <a:rPr lang="en-US">
                <a:solidFill>
                  <a:srgbClr val="F3FFFA"/>
                </a:solidFill>
                <a:ea typeface="+mn-lt"/>
                <a:cs typeface="+mn-lt"/>
              </a:rPr>
              <a:t> </a:t>
            </a:r>
            <a:r>
              <a:rPr lang="en-US" err="1">
                <a:solidFill>
                  <a:srgbClr val="F3FFFA"/>
                </a:solidFill>
                <a:ea typeface="+mn-lt"/>
                <a:cs typeface="+mn-lt"/>
              </a:rPr>
              <a:t>klimaneutral</a:t>
            </a:r>
            <a:r>
              <a:rPr lang="en-US">
                <a:solidFill>
                  <a:srgbClr val="F3FFFA"/>
                </a:solidFill>
                <a:ea typeface="+mn-lt"/>
                <a:cs typeface="+mn-lt"/>
              </a:rPr>
              <a:t> </a:t>
            </a:r>
            <a:r>
              <a:rPr lang="en-US" err="1">
                <a:solidFill>
                  <a:srgbClr val="F3FFFA"/>
                </a:solidFill>
                <a:ea typeface="+mn-lt"/>
                <a:cs typeface="+mn-lt"/>
              </a:rPr>
              <a:t>zu</a:t>
            </a:r>
            <a:r>
              <a:rPr lang="en-US">
                <a:solidFill>
                  <a:srgbClr val="F3FFFA"/>
                </a:solidFill>
                <a:ea typeface="+mn-lt"/>
                <a:cs typeface="+mn-lt"/>
              </a:rPr>
              <a:t> </a:t>
            </a:r>
            <a:r>
              <a:rPr lang="en-US" err="1">
                <a:solidFill>
                  <a:srgbClr val="F3FFFA"/>
                </a:solidFill>
                <a:ea typeface="+mn-lt"/>
                <a:cs typeface="+mn-lt"/>
              </a:rPr>
              <a:t>werden</a:t>
            </a:r>
            <a:r>
              <a:rPr lang="en-US">
                <a:solidFill>
                  <a:srgbClr val="F3FFFA"/>
                </a:solidFill>
                <a:ea typeface="+mn-lt"/>
                <a:cs typeface="+mn-lt"/>
              </a:rPr>
              <a:t>.</a:t>
            </a:r>
            <a:endParaRPr lang="sv-SE"/>
          </a:p>
        </p:txBody>
      </p:sp>
    </p:spTree>
    <p:extLst>
      <p:ext uri="{BB962C8B-B14F-4D97-AF65-F5344CB8AC3E}">
        <p14:creationId xmlns:p14="http://schemas.microsoft.com/office/powerpoint/2010/main" val="3190079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48587"/>
        </a:solidFill>
        <a:effectLst/>
      </p:bgPr>
    </p:bg>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2772C97F-D0DD-1C40-8A2E-94404BF2407A}"/>
              </a:ext>
            </a:extLst>
          </p:cNvPr>
          <p:cNvSpPr/>
          <p:nvPr/>
        </p:nvSpPr>
        <p:spPr>
          <a:xfrm>
            <a:off x="7427824" y="-1200"/>
            <a:ext cx="4215536" cy="6859200"/>
          </a:xfrm>
          <a:prstGeom prst="rect">
            <a:avLst/>
          </a:prstGeom>
          <a:solidFill>
            <a:srgbClr val="007075"/>
          </a:solidFill>
        </p:spPr>
        <p:txBody>
          <a:bodyPr lIns="91440" tIns="45720" rIns="91440" bIns="45720" rtlCol="0" anchor="ctr"/>
          <a:lstStyle/>
          <a:p>
            <a:pPr algn="ctr"/>
            <a:r>
              <a:rPr lang="sv-SE">
                <a:solidFill>
                  <a:srgbClr val="F3FFFA"/>
                </a:solidFill>
                <a:ea typeface="+mn-lt"/>
                <a:cs typeface="+mn-lt"/>
              </a:rPr>
              <a:t>Wussten Sie, dass unsere Schulen auch mit anderen Partnern in der EU zusammenarbeiten, um eine kreislauforientierte Bioökonomie für die Zukunft aufzubauen?</a:t>
            </a:r>
            <a:endParaRPr lang="en-US">
              <a:ea typeface="+mn-lt"/>
              <a:cs typeface="+mn-lt"/>
            </a:endParaRPr>
          </a:p>
          <a:p>
            <a:pPr algn="ctr"/>
            <a:endParaRPr lang="sv-SE" sz="1800">
              <a:solidFill>
                <a:srgbClr val="F3FFFA"/>
              </a:solidFill>
              <a:effectLst/>
              <a:latin typeface="Times New Roman" panose="02020603050405020304" pitchFamily="18" charset="0"/>
              <a:ea typeface="Calibri" panose="020F0502020204030204" pitchFamily="34" charset="0"/>
            </a:endParaRPr>
          </a:p>
          <a:p>
            <a:pPr algn="ctr"/>
            <a:r>
              <a:rPr lang="sv-SE">
                <a:solidFill>
                  <a:srgbClr val="F3FFFA"/>
                </a:solidFill>
                <a:latin typeface="Times New Roman" panose="02020603050405020304" pitchFamily="18" charset="0"/>
                <a:ea typeface="Calibri" panose="020F0502020204030204" pitchFamily="34" charset="0"/>
              </a:rPr>
              <a:t>Find out more: </a:t>
            </a:r>
          </a:p>
          <a:p>
            <a:pPr algn="ctr"/>
            <a:endParaRPr lang="sv-SE" sz="1800">
              <a:solidFill>
                <a:srgbClr val="F3FFFA"/>
              </a:solidFill>
              <a:effectLst/>
              <a:latin typeface="Times New Roman" panose="02020603050405020304" pitchFamily="18" charset="0"/>
              <a:ea typeface="Calibri" panose="020F0502020204030204" pitchFamily="34" charset="0"/>
            </a:endParaRPr>
          </a:p>
          <a:p>
            <a:pPr algn="ctr"/>
            <a:r>
              <a:rPr lang="sv-SE">
                <a:solidFill>
                  <a:srgbClr val="F3FFFA"/>
                </a:solidFill>
                <a:latin typeface="Times New Roman" panose="02020603050405020304" pitchFamily="18" charset="0"/>
                <a:ea typeface="Calibri" panose="020F0502020204030204" pitchFamily="34" charset="0"/>
              </a:rPr>
              <a:t>Green Valleys- </a:t>
            </a:r>
            <a:r>
              <a:rPr lang="sv-SE" err="1">
                <a:solidFill>
                  <a:srgbClr val="F3FFFA"/>
                </a:solidFill>
                <a:latin typeface="Times New Roman" panose="02020603050405020304" pitchFamily="18" charset="0"/>
                <a:ea typeface="Calibri" panose="020F0502020204030204" pitchFamily="34" charset="0"/>
              </a:rPr>
              <a:t>extracting</a:t>
            </a:r>
            <a:r>
              <a:rPr lang="sv-SE">
                <a:solidFill>
                  <a:srgbClr val="F3FFFA"/>
                </a:solidFill>
                <a:latin typeface="Times New Roman" panose="02020603050405020304" pitchFamily="18" charset="0"/>
                <a:ea typeface="Calibri" panose="020F0502020204030204" pitchFamily="34" charset="0"/>
              </a:rPr>
              <a:t> green protein for animal </a:t>
            </a:r>
            <a:r>
              <a:rPr lang="sv-SE" err="1">
                <a:solidFill>
                  <a:srgbClr val="F3FFFA"/>
                </a:solidFill>
                <a:latin typeface="Times New Roman" panose="02020603050405020304" pitchFamily="18" charset="0"/>
                <a:ea typeface="Calibri" panose="020F0502020204030204" pitchFamily="34" charset="0"/>
              </a:rPr>
              <a:t>feed</a:t>
            </a:r>
            <a:r>
              <a:rPr lang="sv-SE">
                <a:solidFill>
                  <a:srgbClr val="F3FFFA"/>
                </a:solidFill>
                <a:latin typeface="Times New Roman" panose="02020603050405020304" pitchFamily="18" charset="0"/>
                <a:ea typeface="Calibri" panose="020F0502020204030204" pitchFamily="34" charset="0"/>
              </a:rPr>
              <a:t> </a:t>
            </a:r>
          </a:p>
          <a:p>
            <a:pPr algn="ctr"/>
            <a:r>
              <a:rPr lang="sv-SE" sz="1800">
                <a:solidFill>
                  <a:srgbClr val="F3FFFA"/>
                </a:solidFill>
                <a:effectLst/>
                <a:latin typeface="Times New Roman" panose="02020603050405020304" pitchFamily="18" charset="0"/>
                <a:ea typeface="Calibri" panose="020F0502020204030204" pitchFamily="34" charset="0"/>
              </a:rPr>
              <a:t>Biogas </a:t>
            </a:r>
          </a:p>
          <a:p>
            <a:pPr algn="ctr"/>
            <a:r>
              <a:rPr lang="sv-SE">
                <a:solidFill>
                  <a:srgbClr val="F3FFFA"/>
                </a:solidFill>
                <a:latin typeface="Times New Roman" panose="02020603050405020304" pitchFamily="18" charset="0"/>
                <a:ea typeface="Calibri" panose="020F0502020204030204" pitchFamily="34" charset="0"/>
              </a:rPr>
              <a:t>BREC </a:t>
            </a:r>
            <a:endParaRPr lang="sv-SE" sz="1800">
              <a:solidFill>
                <a:srgbClr val="F3FFFA"/>
              </a:solidFill>
              <a:effectLst/>
              <a:latin typeface="Times New Roman" panose="02020603050405020304" pitchFamily="18" charset="0"/>
              <a:ea typeface="Calibri" panose="020F0502020204030204" pitchFamily="34" charset="0"/>
            </a:endParaRPr>
          </a:p>
          <a:p>
            <a:pPr algn="ctr"/>
            <a:endParaRPr lang="nb-NO" sz="1200">
              <a:ln>
                <a:solidFill>
                  <a:sysClr val="windowText" lastClr="000000"/>
                </a:solidFill>
              </a:ln>
              <a:solidFill>
                <a:srgbClr val="196873"/>
              </a:solidFill>
              <a:latin typeface="Myriad Pro" panose="020B0503030403020204" pitchFamily="34" charset="0"/>
            </a:endParaRPr>
          </a:p>
        </p:txBody>
      </p:sp>
      <p:sp>
        <p:nvSpPr>
          <p:cNvPr id="18" name="TextBox 10">
            <a:extLst>
              <a:ext uri="{FF2B5EF4-FFF2-40B4-BE49-F238E27FC236}">
                <a16:creationId xmlns:a16="http://schemas.microsoft.com/office/drawing/2014/main" id="{7ABD4681-B5DD-F36B-22F5-762779115D7E}"/>
              </a:ext>
            </a:extLst>
          </p:cNvPr>
          <p:cNvSpPr txBox="1"/>
          <p:nvPr/>
        </p:nvSpPr>
        <p:spPr>
          <a:xfrm>
            <a:off x="1295237" y="458488"/>
            <a:ext cx="5090323" cy="826124"/>
          </a:xfrm>
          <a:prstGeom prst="rect">
            <a:avLst/>
          </a:prstGeom>
        </p:spPr>
        <p:txBody>
          <a:bodyPr wrap="square" lIns="0" tIns="0" rIns="0" bIns="0" rtlCol="0" anchor="t">
            <a:spAutoFit/>
          </a:bodyPr>
          <a:lstStyle/>
          <a:p>
            <a:pPr>
              <a:lnSpc>
                <a:spcPts val="6250"/>
              </a:lnSpc>
            </a:pPr>
            <a:r>
              <a:rPr lang="en-US" sz="5850" err="1">
                <a:solidFill>
                  <a:srgbClr val="D0E7DE"/>
                </a:solidFill>
                <a:latin typeface="Myriad Pro"/>
              </a:rPr>
              <a:t>Bioökonomie</a:t>
            </a:r>
            <a:endParaRPr lang="en-US" sz="5896" err="1">
              <a:solidFill>
                <a:srgbClr val="D0E7DE"/>
              </a:solidFill>
              <a:latin typeface="Myriad Pro" panose="020B0503030403020204" pitchFamily="34" charset="0"/>
            </a:endParaRPr>
          </a:p>
        </p:txBody>
      </p:sp>
      <p:sp>
        <p:nvSpPr>
          <p:cNvPr id="2" name="TextBox 10">
            <a:extLst>
              <a:ext uri="{FF2B5EF4-FFF2-40B4-BE49-F238E27FC236}">
                <a16:creationId xmlns:a16="http://schemas.microsoft.com/office/drawing/2014/main" id="{245FE2A8-57A0-D952-3CBE-316E6BFBA4D1}"/>
              </a:ext>
            </a:extLst>
          </p:cNvPr>
          <p:cNvSpPr txBox="1"/>
          <p:nvPr/>
        </p:nvSpPr>
        <p:spPr>
          <a:xfrm>
            <a:off x="5548873" y="458488"/>
            <a:ext cx="5794813" cy="807913"/>
          </a:xfrm>
          <a:prstGeom prst="rect">
            <a:avLst/>
          </a:prstGeom>
        </p:spPr>
        <p:txBody>
          <a:bodyPr wrap="square" lIns="0" tIns="0" rIns="0" bIns="0" rtlCol="0" anchor="t">
            <a:spAutoFit/>
          </a:bodyPr>
          <a:lstStyle/>
          <a:p>
            <a:pPr>
              <a:lnSpc>
                <a:spcPts val="6250"/>
              </a:lnSpc>
            </a:pPr>
            <a:r>
              <a:rPr lang="en-US" sz="5850">
                <a:solidFill>
                  <a:srgbClr val="D0E7DE"/>
                </a:solidFill>
                <a:latin typeface="Myriad Pro"/>
              </a:rPr>
              <a:t>und Gesellschaft </a:t>
            </a:r>
          </a:p>
        </p:txBody>
      </p:sp>
      <p:sp>
        <p:nvSpPr>
          <p:cNvPr id="4" name="textruta 3">
            <a:extLst>
              <a:ext uri="{FF2B5EF4-FFF2-40B4-BE49-F238E27FC236}">
                <a16:creationId xmlns:a16="http://schemas.microsoft.com/office/drawing/2014/main" id="{CF5FA270-F55E-17F7-43A0-0ACF3C21C4CD}"/>
              </a:ext>
            </a:extLst>
          </p:cNvPr>
          <p:cNvSpPr txBox="1"/>
          <p:nvPr/>
        </p:nvSpPr>
        <p:spPr>
          <a:xfrm>
            <a:off x="394254" y="2841170"/>
            <a:ext cx="6686550" cy="3416320"/>
          </a:xfrm>
          <a:prstGeom prst="rect">
            <a:avLst/>
          </a:prstGeom>
          <a:noFill/>
        </p:spPr>
        <p:txBody>
          <a:bodyPr wrap="square" lIns="91440" tIns="45720" rIns="91440" bIns="45720" rtlCol="0" anchor="t">
            <a:spAutoFit/>
          </a:bodyPr>
          <a:lstStyle/>
          <a:p>
            <a:pPr algn="ctr"/>
            <a:r>
              <a:rPr lang="en-US" err="1">
                <a:solidFill>
                  <a:srgbClr val="F3FFFA"/>
                </a:solidFill>
                <a:ea typeface="+mn-lt"/>
                <a:cs typeface="+mn-lt"/>
              </a:rPr>
              <a:t>Stellen</a:t>
            </a:r>
            <a:r>
              <a:rPr lang="en-US">
                <a:solidFill>
                  <a:srgbClr val="F3FFFA"/>
                </a:solidFill>
                <a:ea typeface="+mn-lt"/>
                <a:cs typeface="+mn-lt"/>
              </a:rPr>
              <a:t> Sie </a:t>
            </a:r>
            <a:r>
              <a:rPr lang="en-US" err="1">
                <a:solidFill>
                  <a:srgbClr val="F3FFFA"/>
                </a:solidFill>
                <a:ea typeface="+mn-lt"/>
                <a:cs typeface="+mn-lt"/>
              </a:rPr>
              <a:t>sich</a:t>
            </a:r>
            <a:r>
              <a:rPr lang="en-US">
                <a:solidFill>
                  <a:srgbClr val="F3FFFA"/>
                </a:solidFill>
                <a:ea typeface="+mn-lt"/>
                <a:cs typeface="+mn-lt"/>
              </a:rPr>
              <a:t> </a:t>
            </a:r>
            <a:r>
              <a:rPr lang="en-US" err="1">
                <a:solidFill>
                  <a:srgbClr val="F3FFFA"/>
                </a:solidFill>
                <a:ea typeface="+mn-lt"/>
                <a:cs typeface="+mn-lt"/>
              </a:rPr>
              <a:t>vor</a:t>
            </a:r>
            <a:r>
              <a:rPr lang="en-US">
                <a:solidFill>
                  <a:srgbClr val="F3FFFA"/>
                </a:solidFill>
                <a:ea typeface="+mn-lt"/>
                <a:cs typeface="+mn-lt"/>
              </a:rPr>
              <a:t>, </a:t>
            </a:r>
            <a:r>
              <a:rPr lang="en-US" err="1">
                <a:solidFill>
                  <a:srgbClr val="F3FFFA"/>
                </a:solidFill>
                <a:ea typeface="+mn-lt"/>
                <a:cs typeface="+mn-lt"/>
              </a:rPr>
              <a:t>wir</a:t>
            </a:r>
            <a:r>
              <a:rPr lang="en-US">
                <a:solidFill>
                  <a:srgbClr val="F3FFFA"/>
                </a:solidFill>
                <a:ea typeface="+mn-lt"/>
                <a:cs typeface="+mn-lt"/>
              </a:rPr>
              <a:t> </a:t>
            </a:r>
            <a:r>
              <a:rPr lang="en-US" err="1">
                <a:solidFill>
                  <a:srgbClr val="F3FFFA"/>
                </a:solidFill>
                <a:ea typeface="+mn-lt"/>
                <a:cs typeface="+mn-lt"/>
              </a:rPr>
              <a:t>schreiben</a:t>
            </a:r>
            <a:r>
              <a:rPr lang="en-US">
                <a:solidFill>
                  <a:srgbClr val="F3FFFA"/>
                </a:solidFill>
                <a:ea typeface="+mn-lt"/>
                <a:cs typeface="+mn-lt"/>
              </a:rPr>
              <a:t> das Jahr 2030 und Sie </a:t>
            </a:r>
            <a:r>
              <a:rPr lang="en-US" err="1">
                <a:solidFill>
                  <a:srgbClr val="F3FFFA"/>
                </a:solidFill>
                <a:ea typeface="+mn-lt"/>
                <a:cs typeface="+mn-lt"/>
              </a:rPr>
              <a:t>haben</a:t>
            </a:r>
            <a:r>
              <a:rPr lang="en-US">
                <a:solidFill>
                  <a:srgbClr val="F3FFFA"/>
                </a:solidFill>
                <a:ea typeface="+mn-lt"/>
                <a:cs typeface="+mn-lt"/>
              </a:rPr>
              <a:t> </a:t>
            </a:r>
            <a:r>
              <a:rPr lang="en-US" err="1">
                <a:solidFill>
                  <a:srgbClr val="F3FFFA"/>
                </a:solidFill>
                <a:ea typeface="+mn-lt"/>
                <a:cs typeface="+mn-lt"/>
              </a:rPr>
              <a:t>Ihr</a:t>
            </a:r>
            <a:r>
              <a:rPr lang="en-US">
                <a:solidFill>
                  <a:srgbClr val="F3FFFA"/>
                </a:solidFill>
                <a:ea typeface="+mn-lt"/>
                <a:cs typeface="+mn-lt"/>
              </a:rPr>
              <a:t> </a:t>
            </a:r>
            <a:r>
              <a:rPr lang="en-US" err="1">
                <a:solidFill>
                  <a:srgbClr val="F3FFFA"/>
                </a:solidFill>
                <a:ea typeface="+mn-lt"/>
                <a:cs typeface="+mn-lt"/>
              </a:rPr>
              <a:t>eigenes</a:t>
            </a:r>
            <a:r>
              <a:rPr lang="en-US">
                <a:solidFill>
                  <a:srgbClr val="F3FFFA"/>
                </a:solidFill>
                <a:ea typeface="+mn-lt"/>
                <a:cs typeface="+mn-lt"/>
              </a:rPr>
              <a:t> </a:t>
            </a:r>
            <a:r>
              <a:rPr lang="en-US" err="1">
                <a:solidFill>
                  <a:srgbClr val="F3FFFA"/>
                </a:solidFill>
                <a:ea typeface="+mn-lt"/>
                <a:cs typeface="+mn-lt"/>
              </a:rPr>
              <a:t>Unternehmen</a:t>
            </a:r>
            <a:r>
              <a:rPr lang="en-US">
                <a:solidFill>
                  <a:srgbClr val="F3FFFA"/>
                </a:solidFill>
                <a:ea typeface="+mn-lt"/>
                <a:cs typeface="+mn-lt"/>
              </a:rPr>
              <a:t> in der </a:t>
            </a:r>
            <a:r>
              <a:rPr lang="en-US" err="1">
                <a:solidFill>
                  <a:srgbClr val="F3FFFA"/>
                </a:solidFill>
                <a:ea typeface="+mn-lt"/>
                <a:cs typeface="+mn-lt"/>
              </a:rPr>
              <a:t>grünen</a:t>
            </a:r>
            <a:r>
              <a:rPr lang="en-US">
                <a:solidFill>
                  <a:srgbClr val="F3FFFA"/>
                </a:solidFill>
                <a:ea typeface="+mn-lt"/>
                <a:cs typeface="+mn-lt"/>
              </a:rPr>
              <a:t> Branche. Was </a:t>
            </a:r>
            <a:r>
              <a:rPr lang="en-US" err="1">
                <a:solidFill>
                  <a:srgbClr val="F3FFFA"/>
                </a:solidFill>
                <a:ea typeface="+mn-lt"/>
                <a:cs typeface="+mn-lt"/>
              </a:rPr>
              <a:t>sind</a:t>
            </a:r>
            <a:r>
              <a:rPr lang="en-US">
                <a:solidFill>
                  <a:srgbClr val="F3FFFA"/>
                </a:solidFill>
                <a:ea typeface="+mn-lt"/>
                <a:cs typeface="+mn-lt"/>
              </a:rPr>
              <a:t> Sie </a:t>
            </a:r>
            <a:r>
              <a:rPr lang="en-US" err="1">
                <a:solidFill>
                  <a:srgbClr val="F3FFFA"/>
                </a:solidFill>
                <a:ea typeface="+mn-lt"/>
                <a:cs typeface="+mn-lt"/>
              </a:rPr>
              <a:t>bereit</a:t>
            </a:r>
            <a:r>
              <a:rPr lang="en-US">
                <a:solidFill>
                  <a:srgbClr val="F3FFFA"/>
                </a:solidFill>
                <a:ea typeface="+mn-lt"/>
                <a:cs typeface="+mn-lt"/>
              </a:rPr>
              <a:t> </a:t>
            </a:r>
            <a:r>
              <a:rPr lang="en-US" err="1">
                <a:solidFill>
                  <a:srgbClr val="F3FFFA"/>
                </a:solidFill>
                <a:ea typeface="+mn-lt"/>
                <a:cs typeface="+mn-lt"/>
              </a:rPr>
              <a:t>zu</a:t>
            </a:r>
            <a:r>
              <a:rPr lang="en-US">
                <a:solidFill>
                  <a:srgbClr val="F3FFFA"/>
                </a:solidFill>
                <a:ea typeface="+mn-lt"/>
                <a:cs typeface="+mn-lt"/>
              </a:rPr>
              <a:t> tun, um </a:t>
            </a:r>
            <a:r>
              <a:rPr lang="en-US" err="1">
                <a:solidFill>
                  <a:srgbClr val="F3FFFA"/>
                </a:solidFill>
                <a:ea typeface="+mn-lt"/>
                <a:cs typeface="+mn-lt"/>
              </a:rPr>
              <a:t>zur</a:t>
            </a:r>
            <a:r>
              <a:rPr lang="en-US">
                <a:solidFill>
                  <a:srgbClr val="F3FFFA"/>
                </a:solidFill>
                <a:ea typeface="+mn-lt"/>
                <a:cs typeface="+mn-lt"/>
              </a:rPr>
              <a:t> </a:t>
            </a:r>
            <a:r>
              <a:rPr lang="en-US" err="1">
                <a:solidFill>
                  <a:srgbClr val="F3FFFA"/>
                </a:solidFill>
                <a:ea typeface="+mn-lt"/>
                <a:cs typeface="+mn-lt"/>
              </a:rPr>
              <a:t>Erreichung</a:t>
            </a:r>
            <a:r>
              <a:rPr lang="en-US">
                <a:solidFill>
                  <a:srgbClr val="F3FFFA"/>
                </a:solidFill>
                <a:ea typeface="+mn-lt"/>
                <a:cs typeface="+mn-lt"/>
              </a:rPr>
              <a:t> der </a:t>
            </a:r>
            <a:r>
              <a:rPr lang="en-US" err="1">
                <a:solidFill>
                  <a:srgbClr val="F3FFFA"/>
                </a:solidFill>
                <a:ea typeface="+mn-lt"/>
                <a:cs typeface="+mn-lt"/>
              </a:rPr>
              <a:t>Ziele</a:t>
            </a:r>
            <a:r>
              <a:rPr lang="en-US">
                <a:solidFill>
                  <a:srgbClr val="F3FFFA"/>
                </a:solidFill>
                <a:ea typeface="+mn-lt"/>
                <a:cs typeface="+mn-lt"/>
              </a:rPr>
              <a:t> </a:t>
            </a:r>
            <a:r>
              <a:rPr lang="en-US" err="1">
                <a:solidFill>
                  <a:srgbClr val="F3FFFA"/>
                </a:solidFill>
                <a:ea typeface="+mn-lt"/>
                <a:cs typeface="+mn-lt"/>
              </a:rPr>
              <a:t>beizutragen</a:t>
            </a:r>
            <a:r>
              <a:rPr lang="en-US">
                <a:solidFill>
                  <a:srgbClr val="F3FFFA"/>
                </a:solidFill>
                <a:ea typeface="+mn-lt"/>
                <a:cs typeface="+mn-lt"/>
              </a:rPr>
              <a:t>? </a:t>
            </a:r>
            <a:r>
              <a:rPr lang="en-US" err="1">
                <a:solidFill>
                  <a:srgbClr val="F3FFFA"/>
                </a:solidFill>
                <a:ea typeface="+mn-lt"/>
                <a:cs typeface="+mn-lt"/>
              </a:rPr>
              <a:t>Vielleicht</a:t>
            </a:r>
            <a:r>
              <a:rPr lang="en-US">
                <a:solidFill>
                  <a:srgbClr val="F3FFFA"/>
                </a:solidFill>
                <a:ea typeface="+mn-lt"/>
                <a:cs typeface="+mn-lt"/>
              </a:rPr>
              <a:t> </a:t>
            </a:r>
            <a:r>
              <a:rPr lang="en-US" err="1">
                <a:solidFill>
                  <a:srgbClr val="F3FFFA"/>
                </a:solidFill>
                <a:ea typeface="+mn-lt"/>
                <a:cs typeface="+mn-lt"/>
              </a:rPr>
              <a:t>erneuerbare</a:t>
            </a:r>
            <a:r>
              <a:rPr lang="en-US">
                <a:solidFill>
                  <a:srgbClr val="F3FFFA"/>
                </a:solidFill>
                <a:ea typeface="+mn-lt"/>
                <a:cs typeface="+mn-lt"/>
              </a:rPr>
              <a:t> Energie </a:t>
            </a:r>
            <a:r>
              <a:rPr lang="en-US" err="1">
                <a:solidFill>
                  <a:srgbClr val="F3FFFA"/>
                </a:solidFill>
                <a:ea typeface="+mn-lt"/>
                <a:cs typeface="+mn-lt"/>
              </a:rPr>
              <a:t>erzeugen</a:t>
            </a:r>
            <a:r>
              <a:rPr lang="en-US">
                <a:solidFill>
                  <a:srgbClr val="F3FFFA"/>
                </a:solidFill>
                <a:ea typeface="+mn-lt"/>
                <a:cs typeface="+mn-lt"/>
              </a:rPr>
              <a:t>? Mit </a:t>
            </a:r>
            <a:r>
              <a:rPr lang="en-US" err="1">
                <a:solidFill>
                  <a:srgbClr val="F3FFFA"/>
                </a:solidFill>
                <a:ea typeface="+mn-lt"/>
                <a:cs typeface="+mn-lt"/>
              </a:rPr>
              <a:t>Forschern</a:t>
            </a:r>
            <a:r>
              <a:rPr lang="en-US">
                <a:solidFill>
                  <a:srgbClr val="F3FFFA"/>
                </a:solidFill>
                <a:ea typeface="+mn-lt"/>
                <a:cs typeface="+mn-lt"/>
              </a:rPr>
              <a:t> </a:t>
            </a:r>
            <a:r>
              <a:rPr lang="en-US" err="1">
                <a:solidFill>
                  <a:srgbClr val="F3FFFA"/>
                </a:solidFill>
                <a:ea typeface="+mn-lt"/>
                <a:cs typeface="+mn-lt"/>
              </a:rPr>
              <a:t>zusammenarbeiten</a:t>
            </a:r>
            <a:r>
              <a:rPr lang="en-US">
                <a:solidFill>
                  <a:srgbClr val="F3FFFA"/>
                </a:solidFill>
                <a:ea typeface="+mn-lt"/>
                <a:cs typeface="+mn-lt"/>
              </a:rPr>
              <a:t>, um </a:t>
            </a:r>
            <a:r>
              <a:rPr lang="en-US" err="1">
                <a:solidFill>
                  <a:srgbClr val="F3FFFA"/>
                </a:solidFill>
                <a:ea typeface="+mn-lt"/>
                <a:cs typeface="+mn-lt"/>
              </a:rPr>
              <a:t>neue</a:t>
            </a:r>
            <a:r>
              <a:rPr lang="en-US">
                <a:solidFill>
                  <a:srgbClr val="F3FFFA"/>
                </a:solidFill>
                <a:ea typeface="+mn-lt"/>
                <a:cs typeface="+mn-lt"/>
              </a:rPr>
              <a:t> innovative </a:t>
            </a:r>
            <a:r>
              <a:rPr lang="en-US" err="1">
                <a:solidFill>
                  <a:srgbClr val="F3FFFA"/>
                </a:solidFill>
                <a:ea typeface="+mn-lt"/>
                <a:cs typeface="+mn-lt"/>
              </a:rPr>
              <a:t>Technologien</a:t>
            </a:r>
            <a:r>
              <a:rPr lang="en-US">
                <a:solidFill>
                  <a:srgbClr val="F3FFFA"/>
                </a:solidFill>
                <a:ea typeface="+mn-lt"/>
                <a:cs typeface="+mn-lt"/>
              </a:rPr>
              <a:t> </a:t>
            </a:r>
            <a:r>
              <a:rPr lang="en-US" err="1">
                <a:solidFill>
                  <a:srgbClr val="F3FFFA"/>
                </a:solidFill>
                <a:ea typeface="+mn-lt"/>
                <a:cs typeface="+mn-lt"/>
              </a:rPr>
              <a:t>zu</a:t>
            </a:r>
            <a:r>
              <a:rPr lang="en-US">
                <a:solidFill>
                  <a:srgbClr val="F3FFFA"/>
                </a:solidFill>
                <a:ea typeface="+mn-lt"/>
                <a:cs typeface="+mn-lt"/>
              </a:rPr>
              <a:t> </a:t>
            </a:r>
            <a:r>
              <a:rPr lang="en-US" err="1">
                <a:solidFill>
                  <a:srgbClr val="F3FFFA"/>
                </a:solidFill>
                <a:ea typeface="+mn-lt"/>
                <a:cs typeface="+mn-lt"/>
              </a:rPr>
              <a:t>testen</a:t>
            </a:r>
            <a:r>
              <a:rPr lang="en-US">
                <a:solidFill>
                  <a:srgbClr val="F3FFFA"/>
                </a:solidFill>
                <a:ea typeface="+mn-lt"/>
                <a:cs typeface="+mn-lt"/>
              </a:rPr>
              <a:t>? </a:t>
            </a:r>
            <a:r>
              <a:rPr lang="en-US" err="1">
                <a:solidFill>
                  <a:srgbClr val="F3FFFA"/>
                </a:solidFill>
                <a:ea typeface="+mn-lt"/>
                <a:cs typeface="+mn-lt"/>
              </a:rPr>
              <a:t>Sammeln</a:t>
            </a:r>
            <a:r>
              <a:rPr lang="en-US">
                <a:solidFill>
                  <a:srgbClr val="F3FFFA"/>
                </a:solidFill>
                <a:ea typeface="+mn-lt"/>
                <a:cs typeface="+mn-lt"/>
              </a:rPr>
              <a:t> Sie </a:t>
            </a:r>
            <a:r>
              <a:rPr lang="en-US" err="1">
                <a:solidFill>
                  <a:srgbClr val="F3FFFA"/>
                </a:solidFill>
                <a:ea typeface="+mn-lt"/>
                <a:cs typeface="+mn-lt"/>
              </a:rPr>
              <a:t>Ihre</a:t>
            </a:r>
            <a:r>
              <a:rPr lang="en-US">
                <a:solidFill>
                  <a:srgbClr val="F3FFFA"/>
                </a:solidFill>
                <a:ea typeface="+mn-lt"/>
                <a:cs typeface="+mn-lt"/>
              </a:rPr>
              <a:t> </a:t>
            </a:r>
            <a:r>
              <a:rPr lang="en-US" err="1">
                <a:solidFill>
                  <a:srgbClr val="F3FFFA"/>
                </a:solidFill>
                <a:ea typeface="+mn-lt"/>
                <a:cs typeface="+mn-lt"/>
              </a:rPr>
              <a:t>Abfälle</a:t>
            </a:r>
            <a:r>
              <a:rPr lang="en-US">
                <a:solidFill>
                  <a:srgbClr val="F3FFFA"/>
                </a:solidFill>
                <a:ea typeface="+mn-lt"/>
                <a:cs typeface="+mn-lt"/>
              </a:rPr>
              <a:t>, um </a:t>
            </a:r>
            <a:r>
              <a:rPr lang="en-US" err="1">
                <a:solidFill>
                  <a:srgbClr val="F3FFFA"/>
                </a:solidFill>
                <a:ea typeface="+mn-lt"/>
                <a:cs typeface="+mn-lt"/>
              </a:rPr>
              <a:t>sie</a:t>
            </a:r>
            <a:r>
              <a:rPr lang="en-US">
                <a:solidFill>
                  <a:srgbClr val="F3FFFA"/>
                </a:solidFill>
                <a:ea typeface="+mn-lt"/>
                <a:cs typeface="+mn-lt"/>
              </a:rPr>
              <a:t> </a:t>
            </a:r>
            <a:r>
              <a:rPr lang="en-US" err="1">
                <a:solidFill>
                  <a:srgbClr val="F3FFFA"/>
                </a:solidFill>
                <a:ea typeface="+mn-lt"/>
                <a:cs typeface="+mn-lt"/>
              </a:rPr>
              <a:t>später</a:t>
            </a:r>
            <a:r>
              <a:rPr lang="en-US">
                <a:solidFill>
                  <a:srgbClr val="F3FFFA"/>
                </a:solidFill>
                <a:ea typeface="+mn-lt"/>
                <a:cs typeface="+mn-lt"/>
              </a:rPr>
              <a:t> in </a:t>
            </a:r>
            <a:r>
              <a:rPr lang="en-US" err="1">
                <a:solidFill>
                  <a:srgbClr val="F3FFFA"/>
                </a:solidFill>
                <a:ea typeface="+mn-lt"/>
                <a:cs typeface="+mn-lt"/>
              </a:rPr>
              <a:t>neue</a:t>
            </a:r>
            <a:r>
              <a:rPr lang="en-US">
                <a:solidFill>
                  <a:srgbClr val="F3FFFA"/>
                </a:solidFill>
                <a:ea typeface="+mn-lt"/>
                <a:cs typeface="+mn-lt"/>
              </a:rPr>
              <a:t> Produkte </a:t>
            </a:r>
            <a:r>
              <a:rPr lang="en-US" err="1">
                <a:solidFill>
                  <a:srgbClr val="F3FFFA"/>
                </a:solidFill>
                <a:ea typeface="+mn-lt"/>
                <a:cs typeface="+mn-lt"/>
              </a:rPr>
              <a:t>umzuwandeln</a:t>
            </a:r>
            <a:r>
              <a:rPr lang="en-US">
                <a:solidFill>
                  <a:srgbClr val="F3FFFA"/>
                </a:solidFill>
                <a:ea typeface="+mn-lt"/>
                <a:cs typeface="+mn-lt"/>
              </a:rPr>
              <a:t>? </a:t>
            </a:r>
            <a:r>
              <a:rPr lang="en-US" err="1">
                <a:solidFill>
                  <a:srgbClr val="F3FFFA"/>
                </a:solidFill>
                <a:ea typeface="+mn-lt"/>
                <a:cs typeface="+mn-lt"/>
              </a:rPr>
              <a:t>Einen</a:t>
            </a:r>
            <a:r>
              <a:rPr lang="en-US">
                <a:solidFill>
                  <a:srgbClr val="F3FFFA"/>
                </a:solidFill>
                <a:ea typeface="+mn-lt"/>
                <a:cs typeface="+mn-lt"/>
              </a:rPr>
              <a:t> Garten </a:t>
            </a:r>
            <a:r>
              <a:rPr lang="en-US" err="1">
                <a:solidFill>
                  <a:srgbClr val="F3FFFA"/>
                </a:solidFill>
                <a:ea typeface="+mn-lt"/>
                <a:cs typeface="+mn-lt"/>
              </a:rPr>
              <a:t>anlegen</a:t>
            </a:r>
            <a:r>
              <a:rPr lang="en-US">
                <a:solidFill>
                  <a:srgbClr val="F3FFFA"/>
                </a:solidFill>
                <a:ea typeface="+mn-lt"/>
                <a:cs typeface="+mn-lt"/>
              </a:rPr>
              <a:t>, der den </a:t>
            </a:r>
            <a:r>
              <a:rPr lang="en-US" err="1">
                <a:solidFill>
                  <a:srgbClr val="F3FFFA"/>
                </a:solidFill>
                <a:ea typeface="+mn-lt"/>
                <a:cs typeface="+mn-lt"/>
              </a:rPr>
              <a:t>Bestäubern</a:t>
            </a:r>
            <a:r>
              <a:rPr lang="en-US">
                <a:solidFill>
                  <a:srgbClr val="F3FFFA"/>
                </a:solidFill>
                <a:ea typeface="+mn-lt"/>
                <a:cs typeface="+mn-lt"/>
              </a:rPr>
              <a:t> Schutz und </a:t>
            </a:r>
            <a:r>
              <a:rPr lang="en-US" err="1">
                <a:solidFill>
                  <a:srgbClr val="F3FFFA"/>
                </a:solidFill>
                <a:ea typeface="+mn-lt"/>
                <a:cs typeface="+mn-lt"/>
              </a:rPr>
              <a:t>Nahrung</a:t>
            </a:r>
            <a:r>
              <a:rPr lang="en-US">
                <a:solidFill>
                  <a:srgbClr val="F3FFFA"/>
                </a:solidFill>
                <a:ea typeface="+mn-lt"/>
                <a:cs typeface="+mn-lt"/>
              </a:rPr>
              <a:t> </a:t>
            </a:r>
            <a:r>
              <a:rPr lang="en-US" err="1">
                <a:solidFill>
                  <a:srgbClr val="F3FFFA"/>
                </a:solidFill>
                <a:ea typeface="+mn-lt"/>
                <a:cs typeface="+mn-lt"/>
              </a:rPr>
              <a:t>bietet</a:t>
            </a:r>
            <a:r>
              <a:rPr lang="en-US">
                <a:solidFill>
                  <a:srgbClr val="F3FFFA"/>
                </a:solidFill>
                <a:ea typeface="+mn-lt"/>
                <a:cs typeface="+mn-lt"/>
              </a:rPr>
              <a:t>? </a:t>
            </a:r>
            <a:endParaRPr lang="en-US">
              <a:ea typeface="+mn-lt"/>
              <a:cs typeface="+mn-lt"/>
            </a:endParaRPr>
          </a:p>
          <a:p>
            <a:endParaRPr lang="en-US"/>
          </a:p>
          <a:p>
            <a:endParaRPr lang="en-US"/>
          </a:p>
          <a:p>
            <a:endParaRPr lang="en-US"/>
          </a:p>
          <a:p>
            <a:endParaRPr lang="en-US"/>
          </a:p>
          <a:p>
            <a:endParaRPr lang="sv-SE"/>
          </a:p>
        </p:txBody>
      </p:sp>
      <p:sp>
        <p:nvSpPr>
          <p:cNvPr id="3" name="textruta 2">
            <a:extLst>
              <a:ext uri="{FF2B5EF4-FFF2-40B4-BE49-F238E27FC236}">
                <a16:creationId xmlns:a16="http://schemas.microsoft.com/office/drawing/2014/main" id="{C8047817-AE5D-8C94-F4DA-D40BE9FFE9FC}"/>
              </a:ext>
            </a:extLst>
          </p:cNvPr>
          <p:cNvSpPr txBox="1"/>
          <p:nvPr/>
        </p:nvSpPr>
        <p:spPr>
          <a:xfrm>
            <a:off x="1463039" y="3059068"/>
            <a:ext cx="10527341" cy="369332"/>
          </a:xfrm>
          <a:prstGeom prst="rect">
            <a:avLst/>
          </a:prstGeom>
          <a:noFill/>
        </p:spPr>
        <p:txBody>
          <a:bodyPr wrap="square" rtlCol="0">
            <a:spAutoFit/>
          </a:bodyPr>
          <a:lstStyle/>
          <a:p>
            <a:r>
              <a:rPr lang="en-US" sz="1800">
                <a:solidFill>
                  <a:srgbClr val="F3FFFA"/>
                </a:solidFill>
                <a:effectLst/>
                <a:latin typeface="Times New Roman" panose="02020603050405020304" pitchFamily="18" charset="0"/>
                <a:ea typeface="Calibri" panose="020F0502020204030204" pitchFamily="34" charset="0"/>
              </a:rPr>
              <a:t> </a:t>
            </a:r>
            <a:endParaRPr lang="sv-SE">
              <a:solidFill>
                <a:srgbClr val="F3FFFA"/>
              </a:solidFill>
            </a:endParaRPr>
          </a:p>
        </p:txBody>
      </p:sp>
    </p:spTree>
    <p:extLst>
      <p:ext uri="{BB962C8B-B14F-4D97-AF65-F5344CB8AC3E}">
        <p14:creationId xmlns:p14="http://schemas.microsoft.com/office/powerpoint/2010/main" val="604413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F3D07E4-A59B-62C2-9726-D654B54618E7}"/>
              </a:ext>
            </a:extLst>
          </p:cNvPr>
          <p:cNvPicPr>
            <a:picLocks noChangeAspect="1"/>
          </p:cNvPicPr>
          <p:nvPr/>
        </p:nvPicPr>
        <p:blipFill rotWithShape="1">
          <a:blip r:embed="rId3"/>
          <a:srcRect l="13632" t="2263" r="12797"/>
          <a:stretch/>
        </p:blipFill>
        <p:spPr>
          <a:xfrm rot="10800000">
            <a:off x="-3" y="-2277944"/>
            <a:ext cx="12192002" cy="9135944"/>
          </a:xfrm>
          <a:prstGeom prst="rect">
            <a:avLst/>
          </a:prstGeom>
        </p:spPr>
      </p:pic>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rotWithShape="1">
          <a:blip r:embed="rId3"/>
          <a:srcRect l="3297" r="9786" b="39853"/>
          <a:stretch/>
        </p:blipFill>
        <p:spPr>
          <a:xfrm rot="9371404">
            <a:off x="-1513897" y="-1809781"/>
            <a:ext cx="12500491" cy="4879467"/>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t="9769" r="-1" b="21027"/>
          <a:stretch/>
        </p:blipFill>
        <p:spPr>
          <a:xfrm>
            <a:off x="0" y="-19050"/>
            <a:ext cx="12192001" cy="6877050"/>
          </a:xfrm>
          <a:prstGeom prst="rect">
            <a:avLst/>
          </a:prstGeom>
        </p:spPr>
      </p:pic>
      <p:sp>
        <p:nvSpPr>
          <p:cNvPr id="9" name="TextBox 9"/>
          <p:cNvSpPr txBox="1"/>
          <p:nvPr/>
        </p:nvSpPr>
        <p:spPr>
          <a:xfrm>
            <a:off x="3095794" y="2324535"/>
            <a:ext cx="6000407" cy="1746323"/>
          </a:xfrm>
          <a:prstGeom prst="rect">
            <a:avLst/>
          </a:prstGeom>
          <a:solidFill>
            <a:schemeClr val="bg1">
              <a:alpha val="76000"/>
            </a:schemeClr>
          </a:solidFill>
          <a:effectLst>
            <a:softEdge rad="258786"/>
          </a:effectLst>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5400">
                <a:solidFill>
                  <a:srgbClr val="007075"/>
                </a:solidFill>
                <a:latin typeface="Myriad Pro" panose="020B0503030403020204" pitchFamily="34" charset="0"/>
                <a:ea typeface="+mj-ea"/>
                <a:cs typeface="+mj-cs"/>
              </a:rPr>
              <a:t>Thank you for your attention and engagement </a:t>
            </a: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pic>
        <p:nvPicPr>
          <p:cNvPr id="6" name="Picture 5" descr="A close-up of a flag&#10;&#10;AI-generated content may be incorrect.">
            <a:extLst>
              <a:ext uri="{FF2B5EF4-FFF2-40B4-BE49-F238E27FC236}">
                <a16:creationId xmlns:a16="http://schemas.microsoft.com/office/drawing/2014/main" id="{ADB65F99-B45F-2655-96A4-79B79A81A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1236" y="5550013"/>
            <a:ext cx="2703064" cy="1143263"/>
          </a:xfrm>
          <a:prstGeom prst="rect">
            <a:avLst/>
          </a:prstGeom>
          <a:ln>
            <a:solidFill>
              <a:schemeClr val="tx1"/>
            </a:solidFill>
          </a:ln>
        </p:spPr>
      </p:pic>
    </p:spTree>
    <p:extLst>
      <p:ext uri="{BB962C8B-B14F-4D97-AF65-F5344CB8AC3E}">
        <p14:creationId xmlns:p14="http://schemas.microsoft.com/office/powerpoint/2010/main" val="379829279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427393" y="-2007100"/>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4744397" y="368814"/>
            <a:ext cx="417922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err="1">
                <a:solidFill>
                  <a:srgbClr val="007075"/>
                </a:solidFill>
                <a:latin typeface="Myriad Pro"/>
                <a:ea typeface="+mj-ea"/>
                <a:cs typeface="+mj-cs"/>
              </a:rPr>
              <a:t>Biomasse</a:t>
            </a:r>
            <a:endParaRPr lang="en-US" err="1">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284402507"/>
              </p:ext>
            </p:extLst>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634165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10152591">
            <a:off x="-555410" y="893526"/>
            <a:ext cx="14152768" cy="6599390"/>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8458200" y="5258217"/>
            <a:ext cx="12192001" cy="9937489"/>
          </a:xfrm>
          <a:prstGeom prst="rect">
            <a:avLst/>
          </a:prstGeom>
        </p:spPr>
      </p:pic>
      <p:sp>
        <p:nvSpPr>
          <p:cNvPr id="9" name="TextBox 9"/>
          <p:cNvSpPr txBox="1"/>
          <p:nvPr/>
        </p:nvSpPr>
        <p:spPr>
          <a:xfrm>
            <a:off x="2388870" y="252214"/>
            <a:ext cx="848105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err="1">
                <a:solidFill>
                  <a:srgbClr val="007075"/>
                </a:solidFill>
                <a:latin typeface="Myriad Pro"/>
                <a:ea typeface="+mj-ea"/>
                <a:cs typeface="+mj-cs"/>
              </a:rPr>
              <a:t>Lineare</a:t>
            </a:r>
            <a:r>
              <a:rPr lang="en-US" sz="4400">
                <a:solidFill>
                  <a:srgbClr val="007075"/>
                </a:solidFill>
                <a:latin typeface="Myriad Pro"/>
                <a:ea typeface="+mj-ea"/>
                <a:cs typeface="+mj-cs"/>
              </a:rPr>
              <a:t> vs </a:t>
            </a:r>
            <a:r>
              <a:rPr lang="en-US" sz="4400" err="1">
                <a:solidFill>
                  <a:srgbClr val="007075"/>
                </a:solidFill>
                <a:latin typeface="Myriad Pro"/>
                <a:ea typeface="+mj-ea"/>
                <a:cs typeface="+mj-cs"/>
              </a:rPr>
              <a:t>zirkulare</a:t>
            </a:r>
            <a:r>
              <a:rPr lang="en-US" sz="4400">
                <a:solidFill>
                  <a:srgbClr val="007075"/>
                </a:solidFill>
                <a:latin typeface="Myriad Pro"/>
                <a:ea typeface="+mj-ea"/>
                <a:cs typeface="+mj-cs"/>
              </a:rPr>
              <a:t> </a:t>
            </a:r>
            <a:r>
              <a:rPr lang="en-US" sz="4400" err="1">
                <a:solidFill>
                  <a:srgbClr val="007075"/>
                </a:solidFill>
                <a:latin typeface="Myriad Pro"/>
                <a:ea typeface="+mj-ea"/>
                <a:cs typeface="+mj-cs"/>
              </a:rPr>
              <a:t>Bioökonomie</a:t>
            </a:r>
            <a:endParaRPr lang="en-US" sz="4400">
              <a:solidFill>
                <a:srgbClr val="007075"/>
              </a:solidFill>
              <a:latin typeface="Myriad Pro"/>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a:latin typeface="Myriad Pro" panose="020B0503030403020204" pitchFamily="34" charset="0"/>
            </a:endParaRPr>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3642640135"/>
              </p:ext>
            </p:extLst>
          </p:nvPr>
        </p:nvGraphicFramePr>
        <p:xfrm>
          <a:off x="838200" y="1825625"/>
          <a:ext cx="10515600" cy="3820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ktangel 1">
            <a:extLst>
              <a:ext uri="{FF2B5EF4-FFF2-40B4-BE49-F238E27FC236}">
                <a16:creationId xmlns:a16="http://schemas.microsoft.com/office/drawing/2014/main" id="{3939B6FE-89CD-6730-ECBA-16572E59BDCE}"/>
              </a:ext>
            </a:extLst>
          </p:cNvPr>
          <p:cNvSpPr/>
          <p:nvPr/>
        </p:nvSpPr>
        <p:spPr>
          <a:xfrm>
            <a:off x="751840" y="1796415"/>
            <a:ext cx="8629650" cy="1325563"/>
          </a:xfrm>
          <a:prstGeom prst="rect">
            <a:avLst/>
          </a:prstGeom>
          <a:solidFill>
            <a:srgbClr val="0099A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ea typeface="+mn-lt"/>
                <a:cs typeface="+mn-lt"/>
              </a:rPr>
              <a:t>Biomasse</a:t>
            </a:r>
            <a:r>
              <a:rPr lang="en-US">
                <a:ea typeface="+mn-lt"/>
                <a:cs typeface="+mn-lt"/>
              </a:rPr>
              <a:t> </a:t>
            </a:r>
            <a:r>
              <a:rPr lang="en-US" err="1">
                <a:ea typeface="+mn-lt"/>
                <a:cs typeface="+mn-lt"/>
              </a:rPr>
              <a:t>wird</a:t>
            </a:r>
            <a:r>
              <a:rPr lang="en-US">
                <a:ea typeface="+mn-lt"/>
                <a:cs typeface="+mn-lt"/>
              </a:rPr>
              <a:t> </a:t>
            </a:r>
            <a:r>
              <a:rPr lang="en-US" err="1">
                <a:ea typeface="+mn-lt"/>
                <a:cs typeface="+mn-lt"/>
              </a:rPr>
              <a:t>als</a:t>
            </a:r>
            <a:r>
              <a:rPr lang="en-US">
                <a:ea typeface="+mn-lt"/>
                <a:cs typeface="+mn-lt"/>
              </a:rPr>
              <a:t> Rohstoff für die </a:t>
            </a:r>
            <a:r>
              <a:rPr lang="en-US" err="1">
                <a:ea typeface="+mn-lt"/>
                <a:cs typeface="+mn-lt"/>
              </a:rPr>
              <a:t>Herstellung</a:t>
            </a:r>
            <a:r>
              <a:rPr lang="en-US">
                <a:ea typeface="+mn-lt"/>
                <a:cs typeface="+mn-lt"/>
              </a:rPr>
              <a:t> von Waren</a:t>
            </a:r>
            <a:r>
              <a:rPr lang="en-US" sz="1800">
                <a:effectLst/>
                <a:ea typeface="+mn-lt"/>
                <a:cs typeface="+mn-lt"/>
              </a:rPr>
              <a:t>, </a:t>
            </a:r>
            <a:r>
              <a:rPr lang="en-US">
                <a:ea typeface="+mn-lt"/>
                <a:cs typeface="+mn-lt"/>
              </a:rPr>
              <a:t>Energie </a:t>
            </a:r>
            <a:r>
              <a:rPr lang="en-US" err="1">
                <a:ea typeface="+mn-lt"/>
                <a:cs typeface="+mn-lt"/>
              </a:rPr>
              <a:t>oder</a:t>
            </a:r>
            <a:r>
              <a:rPr lang="en-US">
                <a:ea typeface="+mn-lt"/>
                <a:cs typeface="+mn-lt"/>
              </a:rPr>
              <a:t> </a:t>
            </a:r>
            <a:r>
              <a:rPr lang="en-US" err="1">
                <a:ea typeface="+mn-lt"/>
                <a:cs typeface="+mn-lt"/>
              </a:rPr>
              <a:t>Chemikalien</a:t>
            </a:r>
            <a:r>
              <a:rPr lang="en-US">
                <a:ea typeface="+mn-lt"/>
                <a:cs typeface="+mn-lt"/>
              </a:rPr>
              <a:t> </a:t>
            </a:r>
            <a:r>
              <a:rPr lang="en-US" err="1">
                <a:ea typeface="+mn-lt"/>
                <a:cs typeface="+mn-lt"/>
              </a:rPr>
              <a:t>verwendet</a:t>
            </a:r>
            <a:r>
              <a:rPr lang="en-US" sz="1800">
                <a:effectLst/>
                <a:ea typeface="+mn-lt"/>
                <a:cs typeface="+mn-lt"/>
              </a:rPr>
              <a:t>. </a:t>
            </a:r>
            <a:r>
              <a:rPr lang="en-US">
                <a:ea typeface="+mn-lt"/>
                <a:cs typeface="+mn-lt"/>
              </a:rPr>
              <a:t>Nach der </a:t>
            </a:r>
            <a:r>
              <a:rPr lang="en-US" err="1">
                <a:ea typeface="+mn-lt"/>
                <a:cs typeface="+mn-lt"/>
              </a:rPr>
              <a:t>Nutzung</a:t>
            </a:r>
            <a:r>
              <a:rPr lang="en-US">
                <a:ea typeface="+mn-lt"/>
                <a:cs typeface="+mn-lt"/>
              </a:rPr>
              <a:t> </a:t>
            </a:r>
            <a:r>
              <a:rPr lang="en-US" err="1">
                <a:ea typeface="+mn-lt"/>
                <a:cs typeface="+mn-lt"/>
              </a:rPr>
              <a:t>wird</a:t>
            </a:r>
            <a:r>
              <a:rPr lang="en-US">
                <a:ea typeface="+mn-lt"/>
                <a:cs typeface="+mn-lt"/>
              </a:rPr>
              <a:t> die </a:t>
            </a:r>
            <a:r>
              <a:rPr lang="en-US" err="1">
                <a:ea typeface="+mn-lt"/>
                <a:cs typeface="+mn-lt"/>
              </a:rPr>
              <a:t>Biomasse</a:t>
            </a:r>
            <a:r>
              <a:rPr lang="en-US">
                <a:ea typeface="+mn-lt"/>
                <a:cs typeface="+mn-lt"/>
              </a:rPr>
              <a:t> </a:t>
            </a:r>
            <a:r>
              <a:rPr lang="en-US" err="1">
                <a:ea typeface="+mn-lt"/>
                <a:cs typeface="+mn-lt"/>
              </a:rPr>
              <a:t>als</a:t>
            </a:r>
            <a:r>
              <a:rPr lang="en-US">
                <a:ea typeface="+mn-lt"/>
                <a:cs typeface="+mn-lt"/>
              </a:rPr>
              <a:t> Abfall </a:t>
            </a:r>
            <a:r>
              <a:rPr lang="en-US" err="1">
                <a:ea typeface="+mn-lt"/>
                <a:cs typeface="+mn-lt"/>
              </a:rPr>
              <a:t>entsorgt</a:t>
            </a:r>
            <a:r>
              <a:rPr lang="en-US" sz="1800">
                <a:effectLst/>
                <a:ea typeface="+mn-lt"/>
                <a:cs typeface="+mn-lt"/>
              </a:rPr>
              <a:t>, </a:t>
            </a:r>
            <a:r>
              <a:rPr lang="en-US" err="1">
                <a:ea typeface="+mn-lt"/>
                <a:cs typeface="+mn-lt"/>
              </a:rPr>
              <a:t>ohne</a:t>
            </a:r>
            <a:r>
              <a:rPr lang="en-US">
                <a:ea typeface="+mn-lt"/>
                <a:cs typeface="+mn-lt"/>
              </a:rPr>
              <a:t> </a:t>
            </a:r>
            <a:r>
              <a:rPr lang="en-US" err="1">
                <a:ea typeface="+mn-lt"/>
                <a:cs typeface="+mn-lt"/>
              </a:rPr>
              <a:t>recycelt</a:t>
            </a:r>
            <a:r>
              <a:rPr lang="en-US">
                <a:ea typeface="+mn-lt"/>
                <a:cs typeface="+mn-lt"/>
              </a:rPr>
              <a:t> </a:t>
            </a:r>
            <a:r>
              <a:rPr lang="en-US" err="1">
                <a:ea typeface="+mn-lt"/>
                <a:cs typeface="+mn-lt"/>
              </a:rPr>
              <a:t>oder</a:t>
            </a:r>
            <a:r>
              <a:rPr lang="en-US">
                <a:ea typeface="+mn-lt"/>
                <a:cs typeface="+mn-lt"/>
              </a:rPr>
              <a:t> </a:t>
            </a:r>
            <a:r>
              <a:rPr lang="en-US" err="1">
                <a:ea typeface="+mn-lt"/>
                <a:cs typeface="+mn-lt"/>
              </a:rPr>
              <a:t>wiederverwendet</a:t>
            </a:r>
            <a:r>
              <a:rPr lang="en-US">
                <a:ea typeface="+mn-lt"/>
                <a:cs typeface="+mn-lt"/>
              </a:rPr>
              <a:t> </a:t>
            </a:r>
            <a:r>
              <a:rPr lang="en-US" err="1">
                <a:ea typeface="+mn-lt"/>
                <a:cs typeface="+mn-lt"/>
              </a:rPr>
              <a:t>zu</a:t>
            </a:r>
            <a:r>
              <a:rPr lang="en-US">
                <a:ea typeface="+mn-lt"/>
                <a:cs typeface="+mn-lt"/>
              </a:rPr>
              <a:t> </a:t>
            </a:r>
            <a:r>
              <a:rPr lang="en-US" err="1">
                <a:ea typeface="+mn-lt"/>
                <a:cs typeface="+mn-lt"/>
              </a:rPr>
              <a:t>werden</a:t>
            </a:r>
            <a:r>
              <a:rPr lang="en-US" sz="1800">
                <a:effectLst/>
                <a:ea typeface="+mn-lt"/>
                <a:cs typeface="+mn-lt"/>
              </a:rPr>
              <a:t>. </a:t>
            </a:r>
            <a:endParaRPr lang="en-US">
              <a:ea typeface="+mn-lt"/>
              <a:cs typeface="+mn-lt"/>
            </a:endParaRPr>
          </a:p>
        </p:txBody>
      </p:sp>
      <p:sp>
        <p:nvSpPr>
          <p:cNvPr id="3" name="Ellips 2">
            <a:extLst>
              <a:ext uri="{FF2B5EF4-FFF2-40B4-BE49-F238E27FC236}">
                <a16:creationId xmlns:a16="http://schemas.microsoft.com/office/drawing/2014/main" id="{1B68F71D-FE67-1D4C-4D6B-2C7BF067E1E4}"/>
              </a:ext>
            </a:extLst>
          </p:cNvPr>
          <p:cNvSpPr/>
          <p:nvPr/>
        </p:nvSpPr>
        <p:spPr>
          <a:xfrm>
            <a:off x="6849175" y="3736022"/>
            <a:ext cx="4464050" cy="2880360"/>
          </a:xfrm>
          <a:prstGeom prst="ellipse">
            <a:avLst/>
          </a:prstGeom>
          <a:solidFill>
            <a:srgbClr val="74C0C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ea typeface="+mn-lt"/>
                <a:cs typeface="+mn-lt"/>
              </a:rPr>
              <a:t>Biomasse</a:t>
            </a:r>
            <a:r>
              <a:rPr lang="en-US">
                <a:ea typeface="+mn-lt"/>
                <a:cs typeface="+mn-lt"/>
              </a:rPr>
              <a:t>, Produkte und </a:t>
            </a:r>
            <a:r>
              <a:rPr lang="en-US" err="1">
                <a:ea typeface="+mn-lt"/>
                <a:cs typeface="+mn-lt"/>
              </a:rPr>
              <a:t>Nährstoffe</a:t>
            </a:r>
            <a:r>
              <a:rPr lang="en-US">
                <a:ea typeface="+mn-lt"/>
                <a:cs typeface="+mn-lt"/>
              </a:rPr>
              <a:t> </a:t>
            </a:r>
            <a:r>
              <a:rPr lang="en-US" err="1">
                <a:ea typeface="+mn-lt"/>
                <a:cs typeface="+mn-lt"/>
              </a:rPr>
              <a:t>werden</a:t>
            </a:r>
            <a:r>
              <a:rPr lang="en-US">
                <a:ea typeface="+mn-lt"/>
                <a:cs typeface="+mn-lt"/>
              </a:rPr>
              <a:t> </a:t>
            </a:r>
            <a:r>
              <a:rPr lang="en-US" err="1">
                <a:ea typeface="+mn-lt"/>
                <a:cs typeface="+mn-lt"/>
              </a:rPr>
              <a:t>genutzt</a:t>
            </a:r>
            <a:r>
              <a:rPr lang="en-US" sz="1800">
                <a:effectLst/>
                <a:ea typeface="+mn-lt"/>
                <a:cs typeface="+mn-lt"/>
              </a:rPr>
              <a:t>, </a:t>
            </a:r>
            <a:r>
              <a:rPr lang="en-US" err="1">
                <a:ea typeface="+mn-lt"/>
                <a:cs typeface="+mn-lt"/>
              </a:rPr>
              <a:t>zurückgewonnen</a:t>
            </a:r>
            <a:r>
              <a:rPr lang="en-US">
                <a:ea typeface="+mn-lt"/>
                <a:cs typeface="+mn-lt"/>
              </a:rPr>
              <a:t> und </a:t>
            </a:r>
            <a:r>
              <a:rPr lang="en-US" err="1">
                <a:ea typeface="+mn-lt"/>
                <a:cs typeface="+mn-lt"/>
              </a:rPr>
              <a:t>recycelt</a:t>
            </a:r>
            <a:r>
              <a:rPr lang="en-US" sz="1800">
                <a:effectLst/>
                <a:ea typeface="+mn-lt"/>
                <a:cs typeface="+mn-lt"/>
              </a:rPr>
              <a:t>, </a:t>
            </a:r>
            <a:r>
              <a:rPr lang="en-US">
                <a:ea typeface="+mn-lt"/>
                <a:cs typeface="+mn-lt"/>
              </a:rPr>
              <a:t>um </a:t>
            </a:r>
            <a:r>
              <a:rPr lang="en-US" err="1">
                <a:ea typeface="+mn-lt"/>
                <a:cs typeface="+mn-lt"/>
              </a:rPr>
              <a:t>einen</a:t>
            </a:r>
            <a:r>
              <a:rPr lang="en-US">
                <a:ea typeface="+mn-lt"/>
                <a:cs typeface="+mn-lt"/>
              </a:rPr>
              <a:t> </a:t>
            </a:r>
            <a:r>
              <a:rPr lang="en-US" err="1">
                <a:ea typeface="+mn-lt"/>
                <a:cs typeface="+mn-lt"/>
              </a:rPr>
              <a:t>geschlossenen</a:t>
            </a:r>
            <a:r>
              <a:rPr lang="en-US">
                <a:ea typeface="+mn-lt"/>
                <a:cs typeface="+mn-lt"/>
              </a:rPr>
              <a:t> </a:t>
            </a:r>
            <a:r>
              <a:rPr lang="en-US" err="1">
                <a:ea typeface="+mn-lt"/>
                <a:cs typeface="+mn-lt"/>
              </a:rPr>
              <a:t>Kreislauf</a:t>
            </a:r>
            <a:r>
              <a:rPr lang="en-US">
                <a:ea typeface="+mn-lt"/>
                <a:cs typeface="+mn-lt"/>
              </a:rPr>
              <a:t> </a:t>
            </a:r>
            <a:r>
              <a:rPr lang="en-US" err="1">
                <a:ea typeface="+mn-lt"/>
                <a:cs typeface="+mn-lt"/>
              </a:rPr>
              <a:t>zu</a:t>
            </a:r>
            <a:r>
              <a:rPr lang="en-US">
                <a:ea typeface="+mn-lt"/>
                <a:cs typeface="+mn-lt"/>
              </a:rPr>
              <a:t> </a:t>
            </a:r>
            <a:r>
              <a:rPr lang="en-US" err="1">
                <a:ea typeface="+mn-lt"/>
                <a:cs typeface="+mn-lt"/>
              </a:rPr>
              <a:t>schaffen</a:t>
            </a:r>
            <a:r>
              <a:rPr lang="en-US" sz="1800">
                <a:effectLst/>
                <a:ea typeface="+mn-lt"/>
                <a:cs typeface="+mn-lt"/>
              </a:rPr>
              <a:t>.</a:t>
            </a:r>
            <a:r>
              <a:rPr lang="en-US">
                <a:latin typeface="Times New Roman"/>
                <a:ea typeface="Calibri"/>
                <a:cs typeface="Times New Roman"/>
              </a:rPr>
              <a:t> </a:t>
            </a:r>
            <a:endParaRPr lang="sv-SE">
              <a:ea typeface="Calibri"/>
              <a:cs typeface="Calibri"/>
            </a:endParaRPr>
          </a:p>
        </p:txBody>
      </p:sp>
    </p:spTree>
    <p:extLst>
      <p:ext uri="{BB962C8B-B14F-4D97-AF65-F5344CB8AC3E}">
        <p14:creationId xmlns:p14="http://schemas.microsoft.com/office/powerpoint/2010/main" val="231061496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10739" y="599956"/>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90913"/>
              </a:xfrm>
              <a:prstGeom prst="rect">
                <a:avLst/>
              </a:prstGeom>
            </p:spPr>
            <p:txBody>
              <a:bodyPr wrap="square" lIns="0" tIns="0" rIns="0" bIns="0" rtlCol="0" anchor="t">
                <a:spAutoFit/>
              </a:bodyPr>
              <a:lstStyle/>
              <a:p>
                <a:pPr>
                  <a:lnSpc>
                    <a:spcPts val="6250"/>
                  </a:lnSpc>
                </a:pPr>
                <a:r>
                  <a:rPr lang="nb-NO" sz="4650" err="1">
                    <a:solidFill>
                      <a:srgbClr val="248587"/>
                    </a:solidFill>
                    <a:latin typeface="Myriad Pro"/>
                  </a:rPr>
                  <a:t>Landwirtschaft</a:t>
                </a:r>
                <a:endParaRPr lang="en-US" err="1"/>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indent="457200">
                  <a:lnSpc>
                    <a:spcPct val="107000"/>
                  </a:lnSpc>
                  <a:spcAft>
                    <a:spcPts val="800"/>
                  </a:spcAft>
                </a:pPr>
                <a:r>
                  <a:rPr lang="en-US">
                    <a:solidFill>
                      <a:srgbClr val="007075"/>
                    </a:solidFill>
                    <a:ea typeface="+mn-lt"/>
                    <a:cs typeface="+mn-lt"/>
                  </a:rPr>
                  <a:t>Die </a:t>
                </a:r>
                <a:r>
                  <a:rPr lang="en-US" err="1">
                    <a:solidFill>
                      <a:srgbClr val="007075"/>
                    </a:solidFill>
                    <a:ea typeface="+mn-lt"/>
                    <a:cs typeface="+mn-lt"/>
                  </a:rPr>
                  <a:t>wichtigsten</a:t>
                </a:r>
                <a:r>
                  <a:rPr lang="en-US">
                    <a:solidFill>
                      <a:srgbClr val="007075"/>
                    </a:solidFill>
                    <a:ea typeface="+mn-lt"/>
                    <a:cs typeface="+mn-lt"/>
                  </a:rPr>
                  <a:t> </a:t>
                </a:r>
                <a:r>
                  <a:rPr lang="en-US" err="1">
                    <a:solidFill>
                      <a:srgbClr val="007075"/>
                    </a:solidFill>
                    <a:ea typeface="+mn-lt"/>
                    <a:cs typeface="+mn-lt"/>
                  </a:rPr>
                  <a:t>Grundsätze</a:t>
                </a:r>
                <a:r>
                  <a:rPr lang="en-US" sz="1800">
                    <a:solidFill>
                      <a:srgbClr val="007075"/>
                    </a:solidFill>
                    <a:effectLst/>
                    <a:ea typeface="+mn-lt"/>
                    <a:cs typeface="+mn-lt"/>
                  </a:rPr>
                  <a:t>:</a:t>
                </a:r>
                <a:r>
                  <a:rPr lang="en-US">
                    <a:solidFill>
                      <a:srgbClr val="007075"/>
                    </a:solidFill>
                    <a:ea typeface="+mn-lt"/>
                    <a:cs typeface="+mn-lt"/>
                  </a:rPr>
                  <a:t> </a:t>
                </a:r>
                <a:r>
                  <a:rPr lang="en-US">
                    <a:solidFill>
                      <a:srgbClr val="2178A3"/>
                    </a:solidFill>
                    <a:latin typeface="Times New Roman"/>
                    <a:ea typeface="+mn-lt"/>
                    <a:cs typeface="Times New Roman"/>
                  </a:rPr>
                  <a:t> </a:t>
                </a:r>
                <a:endParaRPr lang="sv-SE">
                  <a:solidFill>
                    <a:srgbClr val="4472C4"/>
                  </a:solidFill>
                  <a:latin typeface="Times New Roman"/>
                  <a:ea typeface="Calibri"/>
                  <a:cs typeface="Times New Roman"/>
                </a:endParaRPr>
              </a:p>
              <a:p>
                <a:pPr marL="342900" indent="-342900">
                  <a:lnSpc>
                    <a:spcPct val="107000"/>
                  </a:lnSpc>
                  <a:spcBef>
                    <a:spcPts val="1200"/>
                  </a:spcBef>
                  <a:spcAft>
                    <a:spcPts val="300"/>
                  </a:spcAft>
                  <a:buFont typeface="Symbol" panose="05050102010706020507" pitchFamily="18" charset="2"/>
                  <a:buChar char=""/>
                </a:pPr>
                <a:r>
                  <a:rPr lang="en-US" err="1">
                    <a:solidFill>
                      <a:srgbClr val="2178A3"/>
                    </a:solidFill>
                    <a:latin typeface="Calibri"/>
                    <a:ea typeface="Calibri"/>
                    <a:cs typeface="Calibri"/>
                  </a:rPr>
                  <a:t>Ressourceneffizienz</a:t>
                </a:r>
                <a:r>
                  <a:rPr lang="en-US">
                    <a:solidFill>
                      <a:srgbClr val="2178A3"/>
                    </a:solidFill>
                    <a:latin typeface="Calibri"/>
                    <a:ea typeface="Calibri"/>
                    <a:cs typeface="Calibri"/>
                  </a:rPr>
                  <a:t>: Unser Ziel </a:t>
                </a:r>
                <a:r>
                  <a:rPr lang="en-US" err="1">
                    <a:solidFill>
                      <a:srgbClr val="2178A3"/>
                    </a:solidFill>
                    <a:latin typeface="Calibri"/>
                    <a:ea typeface="Calibri"/>
                    <a:cs typeface="Calibri"/>
                  </a:rPr>
                  <a:t>ist</a:t>
                </a:r>
                <a:r>
                  <a:rPr lang="en-US">
                    <a:solidFill>
                      <a:srgbClr val="2178A3"/>
                    </a:solidFill>
                    <a:latin typeface="Calibri"/>
                    <a:ea typeface="Calibri"/>
                    <a:cs typeface="Calibri"/>
                  </a:rPr>
                  <a:t> es, Abfall </a:t>
                </a:r>
                <a:r>
                  <a:rPr lang="en-US" err="1">
                    <a:solidFill>
                      <a:srgbClr val="2178A3"/>
                    </a:solidFill>
                    <a:latin typeface="Calibri"/>
                    <a:ea typeface="Calibri"/>
                    <a:cs typeface="Calibri"/>
                  </a:rPr>
                  <a:t>zu</a:t>
                </a:r>
                <a:r>
                  <a:rPr lang="en-US">
                    <a:solidFill>
                      <a:srgbClr val="2178A3"/>
                    </a:solidFill>
                    <a:latin typeface="Calibri"/>
                    <a:ea typeface="Calibri"/>
                    <a:cs typeface="Calibri"/>
                  </a:rPr>
                  <a:t> </a:t>
                </a:r>
                <a:r>
                  <a:rPr lang="en-US" err="1">
                    <a:solidFill>
                      <a:srgbClr val="2178A3"/>
                    </a:solidFill>
                    <a:latin typeface="Calibri"/>
                    <a:ea typeface="Calibri"/>
                    <a:cs typeface="Calibri"/>
                  </a:rPr>
                  <a:t>vermeiden</a:t>
                </a:r>
                <a:r>
                  <a:rPr lang="en-US">
                    <a:solidFill>
                      <a:srgbClr val="2178A3"/>
                    </a:solidFill>
                    <a:latin typeface="Calibri"/>
                    <a:ea typeface="Calibri"/>
                    <a:cs typeface="Calibri"/>
                  </a:rPr>
                  <a:t> und </a:t>
                </a:r>
                <a:r>
                  <a:rPr lang="en-US" err="1">
                    <a:solidFill>
                      <a:srgbClr val="2178A3"/>
                    </a:solidFill>
                    <a:latin typeface="Calibri"/>
                    <a:ea typeface="Calibri"/>
                    <a:cs typeface="Calibri"/>
                  </a:rPr>
                  <a:t>Reststoffe</a:t>
                </a:r>
                <a:r>
                  <a:rPr lang="en-US">
                    <a:solidFill>
                      <a:srgbClr val="2178A3"/>
                    </a:solidFill>
                    <a:latin typeface="Calibri"/>
                    <a:ea typeface="Calibri"/>
                    <a:cs typeface="Calibri"/>
                  </a:rPr>
                  <a:t> </a:t>
                </a:r>
                <a:r>
                  <a:rPr lang="en-US" err="1">
                    <a:solidFill>
                      <a:srgbClr val="2178A3"/>
                    </a:solidFill>
                    <a:latin typeface="Calibri"/>
                    <a:ea typeface="Calibri"/>
                    <a:cs typeface="Calibri"/>
                  </a:rPr>
                  <a:t>wiederzuverwenden</a:t>
                </a:r>
                <a:r>
                  <a:rPr lang="en-US">
                    <a:solidFill>
                      <a:srgbClr val="2178A3"/>
                    </a:solidFill>
                    <a:latin typeface="Calibri"/>
                    <a:ea typeface="Calibri"/>
                    <a:cs typeface="Calibri"/>
                  </a:rPr>
                  <a:t>. </a:t>
                </a:r>
                <a:r>
                  <a:rPr lang="en-US" err="1">
                    <a:solidFill>
                      <a:srgbClr val="2178A3"/>
                    </a:solidFill>
                    <a:latin typeface="Calibri"/>
                    <a:ea typeface="Calibri"/>
                    <a:cs typeface="Calibri"/>
                  </a:rPr>
                  <a:t>Ernterückstände</a:t>
                </a:r>
                <a:r>
                  <a:rPr lang="en-US">
                    <a:solidFill>
                      <a:srgbClr val="2178A3"/>
                    </a:solidFill>
                    <a:latin typeface="Calibri"/>
                    <a:ea typeface="Calibri"/>
                    <a:cs typeface="Calibri"/>
                  </a:rPr>
                  <a:t> </a:t>
                </a:r>
                <a:r>
                  <a:rPr lang="en-US" err="1">
                    <a:solidFill>
                      <a:srgbClr val="2178A3"/>
                    </a:solidFill>
                    <a:latin typeface="Calibri"/>
                    <a:ea typeface="Calibri"/>
                    <a:cs typeface="Calibri"/>
                  </a:rPr>
                  <a:t>werden</a:t>
                </a:r>
                <a:r>
                  <a:rPr lang="en-US">
                    <a:solidFill>
                      <a:srgbClr val="2178A3"/>
                    </a:solidFill>
                    <a:latin typeface="Calibri"/>
                    <a:ea typeface="Calibri"/>
                    <a:cs typeface="Calibri"/>
                  </a:rPr>
                  <a:t> </a:t>
                </a:r>
                <a:r>
                  <a:rPr lang="en-US" err="1">
                    <a:solidFill>
                      <a:srgbClr val="2178A3"/>
                    </a:solidFill>
                    <a:latin typeface="Calibri"/>
                    <a:ea typeface="Calibri"/>
                    <a:cs typeface="Calibri"/>
                  </a:rPr>
                  <a:t>zu</a:t>
                </a:r>
                <a:r>
                  <a:rPr lang="en-US">
                    <a:solidFill>
                      <a:srgbClr val="2178A3"/>
                    </a:solidFill>
                    <a:latin typeface="Calibri"/>
                    <a:ea typeface="Calibri"/>
                    <a:cs typeface="Calibri"/>
                  </a:rPr>
                  <a:t> </a:t>
                </a:r>
                <a:r>
                  <a:rPr lang="en-US" err="1">
                    <a:solidFill>
                      <a:srgbClr val="2178A3"/>
                    </a:solidFill>
                    <a:latin typeface="Calibri"/>
                    <a:ea typeface="Calibri"/>
                    <a:cs typeface="Calibri"/>
                  </a:rPr>
                  <a:t>wertvollen</a:t>
                </a:r>
                <a:r>
                  <a:rPr lang="en-US">
                    <a:solidFill>
                      <a:srgbClr val="2178A3"/>
                    </a:solidFill>
                    <a:latin typeface="Calibri"/>
                    <a:ea typeface="Calibri"/>
                    <a:cs typeface="Calibri"/>
                  </a:rPr>
                  <a:t> Inputs, und </a:t>
                </a:r>
                <a:r>
                  <a:rPr lang="en-US" err="1">
                    <a:solidFill>
                      <a:srgbClr val="2178A3"/>
                    </a:solidFill>
                    <a:latin typeface="Calibri"/>
                    <a:ea typeface="Calibri"/>
                    <a:cs typeface="Calibri"/>
                  </a:rPr>
                  <a:t>Nährstoffrecycling</a:t>
                </a:r>
                <a:r>
                  <a:rPr lang="en-US">
                    <a:solidFill>
                      <a:srgbClr val="2178A3"/>
                    </a:solidFill>
                    <a:latin typeface="Calibri"/>
                    <a:ea typeface="Calibri"/>
                    <a:cs typeface="Calibri"/>
                  </a:rPr>
                  <a:t> </a:t>
                </a:r>
                <a:r>
                  <a:rPr lang="en-US" err="1">
                    <a:solidFill>
                      <a:srgbClr val="2178A3"/>
                    </a:solidFill>
                    <a:latin typeface="Calibri"/>
                    <a:ea typeface="Calibri"/>
                    <a:cs typeface="Calibri"/>
                  </a:rPr>
                  <a:t>hält</a:t>
                </a:r>
                <a:r>
                  <a:rPr lang="en-US">
                    <a:solidFill>
                      <a:srgbClr val="2178A3"/>
                    </a:solidFill>
                    <a:latin typeface="Calibri"/>
                    <a:ea typeface="Calibri"/>
                    <a:cs typeface="Calibri"/>
                  </a:rPr>
                  <a:t> die </a:t>
                </a:r>
                <a:r>
                  <a:rPr lang="en-US" err="1">
                    <a:solidFill>
                      <a:srgbClr val="2178A3"/>
                    </a:solidFill>
                    <a:latin typeface="Calibri"/>
                    <a:ea typeface="Calibri"/>
                    <a:cs typeface="Calibri"/>
                  </a:rPr>
                  <a:t>Böden</a:t>
                </a:r>
                <a:r>
                  <a:rPr lang="en-US">
                    <a:solidFill>
                      <a:srgbClr val="2178A3"/>
                    </a:solidFill>
                    <a:latin typeface="Calibri"/>
                    <a:ea typeface="Calibri"/>
                    <a:cs typeface="Calibri"/>
                  </a:rPr>
                  <a:t> </a:t>
                </a:r>
                <a:r>
                  <a:rPr lang="en-US" err="1">
                    <a:solidFill>
                      <a:srgbClr val="2178A3"/>
                    </a:solidFill>
                    <a:latin typeface="Calibri"/>
                    <a:ea typeface="Calibri"/>
                    <a:cs typeface="Calibri"/>
                  </a:rPr>
                  <a:t>gesund</a:t>
                </a:r>
                <a:r>
                  <a:rPr lang="en-US">
                    <a:solidFill>
                      <a:srgbClr val="2178A3"/>
                    </a:solidFill>
                    <a:latin typeface="Calibri"/>
                    <a:ea typeface="Calibri"/>
                    <a:cs typeface="Calibri"/>
                  </a:rPr>
                  <a:t>.</a:t>
                </a:r>
                <a:endParaRPr lang="en-US">
                  <a:solidFill>
                    <a:srgbClr val="2178A3"/>
                  </a:solidFill>
                  <a:latin typeface="Times New Roman"/>
                  <a:ea typeface="Calibri"/>
                  <a:cs typeface="Times New Roman"/>
                </a:endParaRPr>
              </a:p>
              <a:p>
                <a:pPr marL="342900" indent="-342900">
                  <a:lnSpc>
                    <a:spcPct val="107000"/>
                  </a:lnSpc>
                  <a:spcBef>
                    <a:spcPts val="1200"/>
                  </a:spcBef>
                  <a:spcAft>
                    <a:spcPts val="300"/>
                  </a:spcAft>
                  <a:buFont typeface="Symbol" panose="05050102010706020507" pitchFamily="18" charset="2"/>
                  <a:buChar char=""/>
                </a:pPr>
                <a:r>
                  <a:rPr lang="en-US" err="1">
                    <a:solidFill>
                      <a:srgbClr val="2178A3"/>
                    </a:solidFill>
                    <a:ea typeface="+mn-lt"/>
                    <a:cs typeface="+mn-lt"/>
                  </a:rPr>
                  <a:t>Biologische</a:t>
                </a:r>
                <a:r>
                  <a:rPr lang="en-US">
                    <a:solidFill>
                      <a:srgbClr val="2178A3"/>
                    </a:solidFill>
                    <a:ea typeface="+mn-lt"/>
                    <a:cs typeface="+mn-lt"/>
                  </a:rPr>
                  <a:t> </a:t>
                </a:r>
                <a:r>
                  <a:rPr lang="en-US" err="1">
                    <a:solidFill>
                      <a:srgbClr val="2178A3"/>
                    </a:solidFill>
                    <a:ea typeface="+mn-lt"/>
                    <a:cs typeface="+mn-lt"/>
                  </a:rPr>
                  <a:t>Vielfalt</a:t>
                </a:r>
                <a:r>
                  <a:rPr lang="en-US">
                    <a:solidFill>
                      <a:srgbClr val="2178A3"/>
                    </a:solidFill>
                    <a:ea typeface="+mn-lt"/>
                    <a:cs typeface="+mn-lt"/>
                  </a:rPr>
                  <a:t>: </a:t>
                </a:r>
                <a:r>
                  <a:rPr lang="en-US" err="1">
                    <a:solidFill>
                      <a:srgbClr val="2178A3"/>
                    </a:solidFill>
                    <a:ea typeface="+mn-lt"/>
                    <a:cs typeface="+mn-lt"/>
                  </a:rPr>
                  <a:t>Vielfältige</a:t>
                </a:r>
                <a:r>
                  <a:rPr lang="en-US">
                    <a:solidFill>
                      <a:srgbClr val="2178A3"/>
                    </a:solidFill>
                    <a:ea typeface="+mn-lt"/>
                    <a:cs typeface="+mn-lt"/>
                  </a:rPr>
                  <a:t> </a:t>
                </a:r>
                <a:r>
                  <a:rPr lang="en-US" err="1">
                    <a:solidFill>
                      <a:srgbClr val="2178A3"/>
                    </a:solidFill>
                    <a:ea typeface="+mn-lt"/>
                    <a:cs typeface="+mn-lt"/>
                  </a:rPr>
                  <a:t>Anbausysteme</a:t>
                </a:r>
                <a:r>
                  <a:rPr lang="en-US">
                    <a:solidFill>
                      <a:srgbClr val="2178A3"/>
                    </a:solidFill>
                    <a:ea typeface="+mn-lt"/>
                    <a:cs typeface="+mn-lt"/>
                  </a:rPr>
                  <a:t> </a:t>
                </a:r>
                <a:r>
                  <a:rPr lang="en-US" err="1">
                    <a:solidFill>
                      <a:srgbClr val="2178A3"/>
                    </a:solidFill>
                    <a:ea typeface="+mn-lt"/>
                    <a:cs typeface="+mn-lt"/>
                  </a:rPr>
                  <a:t>erhöhen</a:t>
                </a:r>
                <a:r>
                  <a:rPr lang="en-US">
                    <a:solidFill>
                      <a:srgbClr val="2178A3"/>
                    </a:solidFill>
                    <a:ea typeface="+mn-lt"/>
                    <a:cs typeface="+mn-lt"/>
                  </a:rPr>
                  <a:t> die </a:t>
                </a:r>
                <a:r>
                  <a:rPr lang="en-US" err="1">
                    <a:solidFill>
                      <a:srgbClr val="2178A3"/>
                    </a:solidFill>
                    <a:ea typeface="+mn-lt"/>
                    <a:cs typeface="+mn-lt"/>
                  </a:rPr>
                  <a:t>Widerstandsfähigkeit</a:t>
                </a:r>
                <a:r>
                  <a:rPr lang="en-US">
                    <a:solidFill>
                      <a:srgbClr val="2178A3"/>
                    </a:solidFill>
                    <a:ea typeface="+mn-lt"/>
                    <a:cs typeface="+mn-lt"/>
                  </a:rPr>
                  <a:t> und </a:t>
                </a:r>
                <a:r>
                  <a:rPr lang="en-US" err="1">
                    <a:solidFill>
                      <a:srgbClr val="2178A3"/>
                    </a:solidFill>
                    <a:ea typeface="+mn-lt"/>
                    <a:cs typeface="+mn-lt"/>
                  </a:rPr>
                  <a:t>unterstützen</a:t>
                </a:r>
                <a:r>
                  <a:rPr lang="en-US">
                    <a:solidFill>
                      <a:srgbClr val="2178A3"/>
                    </a:solidFill>
                    <a:ea typeface="+mn-lt"/>
                    <a:cs typeface="+mn-lt"/>
                  </a:rPr>
                  <a:t> die Ökosysteme. </a:t>
                </a:r>
                <a:endParaRPr lang="en-US">
                  <a:solidFill>
                    <a:srgbClr val="2178A3"/>
                  </a:solidFill>
                  <a:latin typeface="Calibri"/>
                  <a:ea typeface="Calibri"/>
                  <a:cs typeface="Calibri"/>
                </a:endParaRPr>
              </a:p>
              <a:p>
                <a:pPr marL="342900" indent="-342900">
                  <a:lnSpc>
                    <a:spcPct val="107000"/>
                  </a:lnSpc>
                  <a:spcBef>
                    <a:spcPts val="1200"/>
                  </a:spcBef>
                  <a:spcAft>
                    <a:spcPts val="300"/>
                  </a:spcAft>
                  <a:buFont typeface="Symbol" panose="05050102010706020507" pitchFamily="18" charset="2"/>
                  <a:buChar char=""/>
                </a:pPr>
                <a:r>
                  <a:rPr lang="en-US" err="1">
                    <a:solidFill>
                      <a:srgbClr val="2178A3"/>
                    </a:solidFill>
                    <a:ea typeface="+mn-lt"/>
                    <a:cs typeface="+mn-lt"/>
                  </a:rPr>
                  <a:t>Reduzierung</a:t>
                </a:r>
                <a:r>
                  <a:rPr lang="en-US">
                    <a:solidFill>
                      <a:srgbClr val="2178A3"/>
                    </a:solidFill>
                    <a:ea typeface="+mn-lt"/>
                    <a:cs typeface="+mn-lt"/>
                  </a:rPr>
                  <a:t> von Abfall: Die </a:t>
                </a:r>
                <a:r>
                  <a:rPr lang="en-US" err="1">
                    <a:solidFill>
                      <a:srgbClr val="2178A3"/>
                    </a:solidFill>
                    <a:ea typeface="+mn-lt"/>
                    <a:cs typeface="+mn-lt"/>
                  </a:rPr>
                  <a:t>zirkuläre</a:t>
                </a:r>
                <a:r>
                  <a:rPr lang="en-US">
                    <a:solidFill>
                      <a:srgbClr val="2178A3"/>
                    </a:solidFill>
                    <a:ea typeface="+mn-lt"/>
                    <a:cs typeface="+mn-lt"/>
                  </a:rPr>
                  <a:t> </a:t>
                </a:r>
                <a:r>
                  <a:rPr lang="en-US" err="1">
                    <a:solidFill>
                      <a:srgbClr val="2178A3"/>
                    </a:solidFill>
                    <a:ea typeface="+mn-lt"/>
                    <a:cs typeface="+mn-lt"/>
                  </a:rPr>
                  <a:t>Landwirtschaft</a:t>
                </a:r>
                <a:r>
                  <a:rPr lang="en-US">
                    <a:solidFill>
                      <a:srgbClr val="2178A3"/>
                    </a:solidFill>
                    <a:ea typeface="+mn-lt"/>
                    <a:cs typeface="+mn-lt"/>
                  </a:rPr>
                  <a:t> </a:t>
                </a:r>
                <a:r>
                  <a:rPr lang="en-US" err="1">
                    <a:solidFill>
                      <a:srgbClr val="2178A3"/>
                    </a:solidFill>
                    <a:ea typeface="+mn-lt"/>
                    <a:cs typeface="+mn-lt"/>
                  </a:rPr>
                  <a:t>bekämpft</a:t>
                </a:r>
                <a:r>
                  <a:rPr lang="en-US">
                    <a:solidFill>
                      <a:srgbClr val="2178A3"/>
                    </a:solidFill>
                    <a:ea typeface="+mn-lt"/>
                    <a:cs typeface="+mn-lt"/>
                  </a:rPr>
                  <a:t> </a:t>
                </a:r>
                <a:r>
                  <a:rPr lang="en-US" err="1">
                    <a:solidFill>
                      <a:srgbClr val="2178A3"/>
                    </a:solidFill>
                    <a:ea typeface="+mn-lt"/>
                    <a:cs typeface="+mn-lt"/>
                  </a:rPr>
                  <a:t>Abfälle</a:t>
                </a:r>
                <a:r>
                  <a:rPr lang="en-US">
                    <a:solidFill>
                      <a:srgbClr val="2178A3"/>
                    </a:solidFill>
                    <a:ea typeface="+mn-lt"/>
                    <a:cs typeface="+mn-lt"/>
                  </a:rPr>
                  <a:t> in </a:t>
                </a:r>
                <a:r>
                  <a:rPr lang="en-US" err="1">
                    <a:solidFill>
                      <a:srgbClr val="2178A3"/>
                    </a:solidFill>
                    <a:ea typeface="+mn-lt"/>
                    <a:cs typeface="+mn-lt"/>
                  </a:rPr>
                  <a:t>jeder</a:t>
                </a:r>
                <a:r>
                  <a:rPr lang="en-US">
                    <a:solidFill>
                      <a:srgbClr val="2178A3"/>
                    </a:solidFill>
                    <a:ea typeface="+mn-lt"/>
                    <a:cs typeface="+mn-lt"/>
                  </a:rPr>
                  <a:t> Phase.</a:t>
                </a:r>
                <a:endParaRPr lang="en-US"/>
              </a:p>
              <a:p>
                <a:pPr lvl="0" algn="ctr"/>
                <a:endParaRPr lang="nb-NO" sz="1800">
                  <a:solidFill>
                    <a:srgbClr val="FFFFFF"/>
                  </a:solidFill>
                  <a:effectLst/>
                  <a:latin typeface="Myriad Pro" panose="020B0503030403020204" pitchFamily="34" charset="0"/>
                  <a:ea typeface="Calibri"/>
                  <a:cs typeface="Times New Roman"/>
                </a:endParaRPr>
              </a:p>
            </p:txBody>
          </p:sp>
        </p:grpSp>
      </p:grpSp>
    </p:spTree>
    <p:extLst>
      <p:ext uri="{BB962C8B-B14F-4D97-AF65-F5344CB8AC3E}">
        <p14:creationId xmlns:p14="http://schemas.microsoft.com/office/powerpoint/2010/main" val="86081607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pic>
        <p:nvPicPr>
          <p:cNvPr id="3" name="Bilde 2" descr="Et bilde som inneholder landskap, tre, himmel, maling&#10;&#10;Automatisk generert beskrivelse">
            <a:extLst>
              <a:ext uri="{FF2B5EF4-FFF2-40B4-BE49-F238E27FC236}">
                <a16:creationId xmlns:a16="http://schemas.microsoft.com/office/drawing/2014/main" id="{D0BD70BF-BD60-D991-E1B7-AAD245011729}"/>
              </a:ext>
            </a:extLst>
          </p:cNvPr>
          <p:cNvPicPr>
            <a:picLocks noChangeAspect="1"/>
          </p:cNvPicPr>
          <p:nvPr/>
        </p:nvPicPr>
        <p:blipFill rotWithShape="1">
          <a:blip r:embed="rId3">
            <a:alphaModFix amt="43000"/>
          </a:blip>
          <a:srcRect t="17660" b="3015"/>
          <a:stretch/>
        </p:blipFill>
        <p:spPr>
          <a:xfrm>
            <a:off x="0" y="30446"/>
            <a:ext cx="12206015" cy="6858000"/>
          </a:xfrm>
          <a:prstGeom prst="rect">
            <a:avLst/>
          </a:prstGeom>
        </p:spPr>
      </p:pic>
      <p:grpSp>
        <p:nvGrpSpPr>
          <p:cNvPr id="15" name="Gruppe 14">
            <a:extLst>
              <a:ext uri="{FF2B5EF4-FFF2-40B4-BE49-F238E27FC236}">
                <a16:creationId xmlns:a16="http://schemas.microsoft.com/office/drawing/2014/main" id="{ED6AE389-BC27-51EB-8ED5-E2A8751C519E}"/>
              </a:ext>
            </a:extLst>
          </p:cNvPr>
          <p:cNvGrpSpPr/>
          <p:nvPr/>
        </p:nvGrpSpPr>
        <p:grpSpPr>
          <a:xfrm>
            <a:off x="2110739" y="630402"/>
            <a:ext cx="7984536" cy="5658088"/>
            <a:chOff x="786927" y="599956"/>
            <a:chExt cx="7984536" cy="5658088"/>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786927" y="599956"/>
              <a:ext cx="7984536" cy="5658088"/>
              <a:chOff x="2557259" y="2365421"/>
              <a:chExt cx="12792482" cy="8882461"/>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557259" y="2365421"/>
                <a:ext cx="12792482" cy="1465600"/>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50" err="1">
                    <a:solidFill>
                      <a:srgbClr val="248587"/>
                    </a:solidFill>
                    <a:latin typeface="Myriad Pro"/>
                  </a:rPr>
                  <a:t>Forstwirtschaft</a:t>
                </a:r>
                <a:r>
                  <a:rPr lang="nb-NO" sz="4650">
                    <a:solidFill>
                      <a:srgbClr val="248587"/>
                    </a:solidFill>
                    <a:latin typeface="Myriad Pro"/>
                  </a:rPr>
                  <a:t>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indent="457200">
                  <a:lnSpc>
                    <a:spcPct val="107000"/>
                  </a:lnSpc>
                  <a:spcAft>
                    <a:spcPts val="800"/>
                  </a:spcAft>
                </a:pPr>
                <a:r>
                  <a:rPr lang="en-US" err="1">
                    <a:solidFill>
                      <a:srgbClr val="007075"/>
                    </a:solidFill>
                    <a:ea typeface="+mn-lt"/>
                    <a:cs typeface="+mn-lt"/>
                  </a:rPr>
                  <a:t>Historischer</a:t>
                </a:r>
                <a:r>
                  <a:rPr lang="en-US">
                    <a:solidFill>
                      <a:srgbClr val="007075"/>
                    </a:solidFill>
                    <a:ea typeface="+mn-lt"/>
                    <a:cs typeface="+mn-lt"/>
                  </a:rPr>
                  <a:t> </a:t>
                </a:r>
                <a:r>
                  <a:rPr lang="en-US" err="1">
                    <a:solidFill>
                      <a:srgbClr val="007075"/>
                    </a:solidFill>
                    <a:ea typeface="+mn-lt"/>
                    <a:cs typeface="+mn-lt"/>
                  </a:rPr>
                  <a:t>Schwerpunkt</a:t>
                </a:r>
                <a:r>
                  <a:rPr lang="en-US" sz="1800">
                    <a:solidFill>
                      <a:srgbClr val="007075"/>
                    </a:solidFill>
                    <a:effectLst/>
                    <a:ea typeface="+mn-lt"/>
                    <a:cs typeface="+mn-lt"/>
                  </a:rPr>
                  <a:t>: </a:t>
                </a:r>
                <a:r>
                  <a:rPr lang="en-US" err="1">
                    <a:solidFill>
                      <a:srgbClr val="007075"/>
                    </a:solidFill>
                    <a:ea typeface="+mn-lt"/>
                    <a:cs typeface="+mn-lt"/>
                  </a:rPr>
                  <a:t>Zirkularität</a:t>
                </a:r>
                <a:endParaRPr lang="en-US" err="1">
                  <a:ea typeface="+mn-lt"/>
                  <a:cs typeface="+mn-lt"/>
                </a:endParaRPr>
              </a:p>
              <a:p>
                <a:pPr marL="342900" indent="-342900">
                  <a:lnSpc>
                    <a:spcPct val="107000"/>
                  </a:lnSpc>
                  <a:spcBef>
                    <a:spcPts val="1200"/>
                  </a:spcBef>
                  <a:spcAft>
                    <a:spcPts val="800"/>
                  </a:spcAft>
                  <a:buFont typeface="Symbol" panose="05050102010706020507" pitchFamily="18" charset="2"/>
                  <a:buChar char=""/>
                </a:pPr>
                <a:r>
                  <a:rPr lang="en-US" err="1">
                    <a:solidFill>
                      <a:srgbClr val="2178A3"/>
                    </a:solidFill>
                    <a:ea typeface="+mn-lt"/>
                    <a:cs typeface="+mn-lt"/>
                  </a:rPr>
                  <a:t>Traditionell</a:t>
                </a:r>
                <a:r>
                  <a:rPr lang="en-US">
                    <a:solidFill>
                      <a:srgbClr val="2178A3"/>
                    </a:solidFill>
                    <a:ea typeface="+mn-lt"/>
                    <a:cs typeface="+mn-lt"/>
                  </a:rPr>
                  <a:t> </a:t>
                </a:r>
                <a:r>
                  <a:rPr lang="en-US" err="1">
                    <a:solidFill>
                      <a:srgbClr val="2178A3"/>
                    </a:solidFill>
                    <a:ea typeface="+mn-lt"/>
                    <a:cs typeface="+mn-lt"/>
                  </a:rPr>
                  <a:t>steht</a:t>
                </a:r>
                <a:r>
                  <a:rPr lang="en-US">
                    <a:solidFill>
                      <a:srgbClr val="2178A3"/>
                    </a:solidFill>
                    <a:ea typeface="+mn-lt"/>
                    <a:cs typeface="+mn-lt"/>
                  </a:rPr>
                  <a:t> </a:t>
                </a:r>
                <a:r>
                  <a:rPr lang="en-US" err="1">
                    <a:solidFill>
                      <a:srgbClr val="2178A3"/>
                    </a:solidFill>
                    <a:ea typeface="+mn-lt"/>
                    <a:cs typeface="+mn-lt"/>
                  </a:rPr>
                  <a:t>bei</a:t>
                </a:r>
                <a:r>
                  <a:rPr lang="en-US">
                    <a:solidFill>
                      <a:srgbClr val="2178A3"/>
                    </a:solidFill>
                    <a:ea typeface="+mn-lt"/>
                    <a:cs typeface="+mn-lt"/>
                  </a:rPr>
                  <a:t> der </a:t>
                </a:r>
                <a:r>
                  <a:rPr lang="en-US" err="1">
                    <a:solidFill>
                      <a:srgbClr val="2178A3"/>
                    </a:solidFill>
                    <a:ea typeface="+mn-lt"/>
                    <a:cs typeface="+mn-lt"/>
                  </a:rPr>
                  <a:t>Waldbewirtschaftung</a:t>
                </a:r>
                <a:r>
                  <a:rPr lang="en-US">
                    <a:solidFill>
                      <a:srgbClr val="2178A3"/>
                    </a:solidFill>
                    <a:ea typeface="+mn-lt"/>
                    <a:cs typeface="+mn-lt"/>
                  </a:rPr>
                  <a:t> der </a:t>
                </a:r>
                <a:r>
                  <a:rPr lang="en-US" err="1">
                    <a:solidFill>
                      <a:srgbClr val="2178A3"/>
                    </a:solidFill>
                    <a:ea typeface="+mn-lt"/>
                    <a:cs typeface="+mn-lt"/>
                  </a:rPr>
                  <a:t>Kreislaufgedanke</a:t>
                </a:r>
                <a:r>
                  <a:rPr lang="en-US">
                    <a:solidFill>
                      <a:srgbClr val="2178A3"/>
                    </a:solidFill>
                    <a:ea typeface="+mn-lt"/>
                    <a:cs typeface="+mn-lt"/>
                  </a:rPr>
                  <a:t> </a:t>
                </a:r>
                <a:r>
                  <a:rPr lang="en-US" err="1">
                    <a:solidFill>
                      <a:srgbClr val="2178A3"/>
                    </a:solidFill>
                    <a:ea typeface="+mn-lt"/>
                    <a:cs typeface="+mn-lt"/>
                  </a:rPr>
                  <a:t>im</a:t>
                </a:r>
                <a:r>
                  <a:rPr lang="en-US">
                    <a:solidFill>
                      <a:srgbClr val="2178A3"/>
                    </a:solidFill>
                    <a:ea typeface="+mn-lt"/>
                    <a:cs typeface="+mn-lt"/>
                  </a:rPr>
                  <a:t> </a:t>
                </a:r>
                <a:r>
                  <a:rPr lang="en-US" err="1">
                    <a:solidFill>
                      <a:srgbClr val="2178A3"/>
                    </a:solidFill>
                    <a:ea typeface="+mn-lt"/>
                    <a:cs typeface="+mn-lt"/>
                  </a:rPr>
                  <a:t>Vordergrund</a:t>
                </a:r>
                <a:r>
                  <a:rPr lang="en-US" sz="1800">
                    <a:solidFill>
                      <a:srgbClr val="2178A3"/>
                    </a:solidFill>
                    <a:effectLst/>
                    <a:ea typeface="+mn-lt"/>
                    <a:cs typeface="+mn-lt"/>
                  </a:rPr>
                  <a:t>, </a:t>
                </a:r>
                <a:r>
                  <a:rPr lang="en-US">
                    <a:solidFill>
                      <a:srgbClr val="2178A3"/>
                    </a:solidFill>
                    <a:ea typeface="+mn-lt"/>
                    <a:cs typeface="+mn-lt"/>
                  </a:rPr>
                  <a:t>d. h</a:t>
                </a:r>
                <a:r>
                  <a:rPr lang="en-US" sz="1800">
                    <a:solidFill>
                      <a:srgbClr val="2178A3"/>
                    </a:solidFill>
                    <a:effectLst/>
                    <a:ea typeface="+mn-lt"/>
                    <a:cs typeface="+mn-lt"/>
                  </a:rPr>
                  <a:t>. </a:t>
                </a:r>
                <a:r>
                  <a:rPr lang="en-US">
                    <a:solidFill>
                      <a:srgbClr val="2178A3"/>
                    </a:solidFill>
                    <a:ea typeface="+mn-lt"/>
                    <a:cs typeface="+mn-lt"/>
                  </a:rPr>
                  <a:t>die </a:t>
                </a:r>
                <a:r>
                  <a:rPr lang="en-US" err="1">
                    <a:solidFill>
                      <a:srgbClr val="2178A3"/>
                    </a:solidFill>
                    <a:ea typeface="+mn-lt"/>
                    <a:cs typeface="+mn-lt"/>
                  </a:rPr>
                  <a:t>Wiederaufforstung</a:t>
                </a:r>
                <a:r>
                  <a:rPr lang="en-US">
                    <a:solidFill>
                      <a:srgbClr val="2178A3"/>
                    </a:solidFill>
                    <a:ea typeface="+mn-lt"/>
                    <a:cs typeface="+mn-lt"/>
                  </a:rPr>
                  <a:t> </a:t>
                </a:r>
                <a:r>
                  <a:rPr lang="en-US" err="1">
                    <a:solidFill>
                      <a:srgbClr val="2178A3"/>
                    </a:solidFill>
                    <a:ea typeface="+mn-lt"/>
                    <a:cs typeface="+mn-lt"/>
                  </a:rPr>
                  <a:t>nach</a:t>
                </a:r>
                <a:r>
                  <a:rPr lang="en-US">
                    <a:solidFill>
                      <a:srgbClr val="2178A3"/>
                    </a:solidFill>
                    <a:ea typeface="+mn-lt"/>
                    <a:cs typeface="+mn-lt"/>
                  </a:rPr>
                  <a:t> </a:t>
                </a:r>
                <a:r>
                  <a:rPr lang="en-US" err="1">
                    <a:solidFill>
                      <a:srgbClr val="2178A3"/>
                    </a:solidFill>
                    <a:ea typeface="+mn-lt"/>
                    <a:cs typeface="+mn-lt"/>
                  </a:rPr>
                  <a:t>Holzeinschlag</a:t>
                </a:r>
                <a:r>
                  <a:rPr lang="en-US" sz="1800">
                    <a:solidFill>
                      <a:srgbClr val="2178A3"/>
                    </a:solidFill>
                    <a:effectLst/>
                    <a:ea typeface="+mn-lt"/>
                    <a:cs typeface="+mn-lt"/>
                  </a:rPr>
                  <a:t>.</a:t>
                </a:r>
                <a:r>
                  <a:rPr lang="en-US">
                    <a:solidFill>
                      <a:srgbClr val="2178A3"/>
                    </a:solidFill>
                    <a:ea typeface="+mn-lt"/>
                    <a:cs typeface="+mn-lt"/>
                  </a:rPr>
                  <a:t> </a:t>
                </a:r>
                <a:r>
                  <a:rPr lang="en-US" sz="1800">
                    <a:solidFill>
                      <a:srgbClr val="2178A3"/>
                    </a:solidFill>
                    <a:effectLst/>
                    <a:latin typeface="Times New Roman"/>
                    <a:ea typeface="Calibri"/>
                    <a:cs typeface="Times New Roman"/>
                  </a:rPr>
                  <a:t> </a:t>
                </a:r>
                <a:endParaRPr lang="sv-SE" sz="1800">
                  <a:solidFill>
                    <a:srgbClr val="4472C4"/>
                  </a:solidFill>
                  <a:effectLst/>
                  <a:latin typeface="Times New Roman"/>
                  <a:ea typeface="Calibri"/>
                  <a:cs typeface="Times New Roman"/>
                </a:endParaRPr>
              </a:p>
              <a:p>
                <a:pPr marL="342900" indent="-342900">
                  <a:lnSpc>
                    <a:spcPct val="107000"/>
                  </a:lnSpc>
                  <a:spcBef>
                    <a:spcPts val="1200"/>
                  </a:spcBef>
                  <a:spcAft>
                    <a:spcPts val="300"/>
                  </a:spcAft>
                  <a:buFont typeface="Symbol" panose="05050102010706020507" pitchFamily="18" charset="2"/>
                  <a:buChar char=""/>
                </a:pPr>
                <a:r>
                  <a:rPr lang="en-US">
                    <a:solidFill>
                      <a:srgbClr val="2178A3"/>
                    </a:solidFill>
                    <a:ea typeface="+mn-lt"/>
                    <a:cs typeface="+mn-lt"/>
                  </a:rPr>
                  <a:t>Die </a:t>
                </a:r>
                <a:r>
                  <a:rPr lang="en-US" err="1">
                    <a:solidFill>
                      <a:srgbClr val="2178A3"/>
                    </a:solidFill>
                    <a:ea typeface="+mn-lt"/>
                    <a:cs typeface="+mn-lt"/>
                  </a:rPr>
                  <a:t>Kreislaufwirtschaft</a:t>
                </a:r>
                <a:r>
                  <a:rPr lang="en-US">
                    <a:solidFill>
                      <a:srgbClr val="2178A3"/>
                    </a:solidFill>
                    <a:ea typeface="+mn-lt"/>
                    <a:cs typeface="+mn-lt"/>
                  </a:rPr>
                  <a:t> </a:t>
                </a:r>
                <a:r>
                  <a:rPr lang="en-US" err="1">
                    <a:solidFill>
                      <a:srgbClr val="2178A3"/>
                    </a:solidFill>
                    <a:ea typeface="+mn-lt"/>
                    <a:cs typeface="+mn-lt"/>
                  </a:rPr>
                  <a:t>zielt</a:t>
                </a:r>
                <a:r>
                  <a:rPr lang="en-US">
                    <a:solidFill>
                      <a:srgbClr val="2178A3"/>
                    </a:solidFill>
                    <a:ea typeface="+mn-lt"/>
                    <a:cs typeface="+mn-lt"/>
                  </a:rPr>
                  <a:t> </a:t>
                </a:r>
                <a:r>
                  <a:rPr lang="en-US" err="1">
                    <a:solidFill>
                      <a:srgbClr val="2178A3"/>
                    </a:solidFill>
                    <a:ea typeface="+mn-lt"/>
                    <a:cs typeface="+mn-lt"/>
                  </a:rPr>
                  <a:t>darauf</a:t>
                </a:r>
                <a:r>
                  <a:rPr lang="en-US">
                    <a:solidFill>
                      <a:srgbClr val="2178A3"/>
                    </a:solidFill>
                    <a:ea typeface="+mn-lt"/>
                    <a:cs typeface="+mn-lt"/>
                  </a:rPr>
                  <a:t> ab</a:t>
                </a:r>
                <a:r>
                  <a:rPr lang="en-US" sz="1800">
                    <a:solidFill>
                      <a:srgbClr val="2178A3"/>
                    </a:solidFill>
                    <a:effectLst/>
                    <a:ea typeface="+mn-lt"/>
                    <a:cs typeface="+mn-lt"/>
                  </a:rPr>
                  <a:t>, </a:t>
                </a:r>
                <a:r>
                  <a:rPr lang="en-US">
                    <a:solidFill>
                      <a:srgbClr val="2178A3"/>
                    </a:solidFill>
                    <a:ea typeface="+mn-lt"/>
                    <a:cs typeface="+mn-lt"/>
                  </a:rPr>
                  <a:t>die Gesundheit des Waldes</a:t>
                </a:r>
                <a:r>
                  <a:rPr lang="en-US" sz="1800">
                    <a:solidFill>
                      <a:srgbClr val="2178A3"/>
                    </a:solidFill>
                    <a:effectLst/>
                    <a:ea typeface="+mn-lt"/>
                    <a:cs typeface="+mn-lt"/>
                  </a:rPr>
                  <a:t>, </a:t>
                </a:r>
                <a:r>
                  <a:rPr lang="en-US">
                    <a:solidFill>
                      <a:srgbClr val="2178A3"/>
                    </a:solidFill>
                    <a:ea typeface="+mn-lt"/>
                    <a:cs typeface="+mn-lt"/>
                  </a:rPr>
                  <a:t>die </a:t>
                </a:r>
                <a:r>
                  <a:rPr lang="en-US" err="1">
                    <a:solidFill>
                      <a:srgbClr val="2178A3"/>
                    </a:solidFill>
                    <a:ea typeface="+mn-lt"/>
                    <a:cs typeface="+mn-lt"/>
                  </a:rPr>
                  <a:t>biologische</a:t>
                </a:r>
                <a:r>
                  <a:rPr lang="en-US">
                    <a:solidFill>
                      <a:srgbClr val="2178A3"/>
                    </a:solidFill>
                    <a:ea typeface="+mn-lt"/>
                    <a:cs typeface="+mn-lt"/>
                  </a:rPr>
                  <a:t> </a:t>
                </a:r>
                <a:r>
                  <a:rPr lang="en-US" err="1">
                    <a:solidFill>
                      <a:srgbClr val="2178A3"/>
                    </a:solidFill>
                    <a:ea typeface="+mn-lt"/>
                    <a:cs typeface="+mn-lt"/>
                  </a:rPr>
                  <a:t>Vielfalt</a:t>
                </a:r>
                <a:r>
                  <a:rPr lang="en-US">
                    <a:solidFill>
                      <a:srgbClr val="2178A3"/>
                    </a:solidFill>
                    <a:ea typeface="+mn-lt"/>
                    <a:cs typeface="+mn-lt"/>
                  </a:rPr>
                  <a:t> und die </a:t>
                </a:r>
                <a:r>
                  <a:rPr lang="en-US" err="1">
                    <a:solidFill>
                      <a:srgbClr val="2178A3"/>
                    </a:solidFill>
                    <a:ea typeface="+mn-lt"/>
                    <a:cs typeface="+mn-lt"/>
                  </a:rPr>
                  <a:t>Ökosystemleistungen</a:t>
                </a:r>
                <a:r>
                  <a:rPr lang="en-US">
                    <a:solidFill>
                      <a:srgbClr val="2178A3"/>
                    </a:solidFill>
                    <a:ea typeface="+mn-lt"/>
                    <a:cs typeface="+mn-lt"/>
                  </a:rPr>
                  <a:t> </a:t>
                </a:r>
                <a:r>
                  <a:rPr lang="en-US" err="1">
                    <a:solidFill>
                      <a:srgbClr val="2178A3"/>
                    </a:solidFill>
                    <a:ea typeface="+mn-lt"/>
                    <a:cs typeface="+mn-lt"/>
                  </a:rPr>
                  <a:t>zu</a:t>
                </a:r>
                <a:r>
                  <a:rPr lang="en-US">
                    <a:solidFill>
                      <a:srgbClr val="2178A3"/>
                    </a:solidFill>
                    <a:ea typeface="+mn-lt"/>
                    <a:cs typeface="+mn-lt"/>
                  </a:rPr>
                  <a:t> </a:t>
                </a:r>
                <a:r>
                  <a:rPr lang="en-US" err="1">
                    <a:solidFill>
                      <a:srgbClr val="2178A3"/>
                    </a:solidFill>
                    <a:ea typeface="+mn-lt"/>
                    <a:cs typeface="+mn-lt"/>
                  </a:rPr>
                  <a:t>erhalten</a:t>
                </a:r>
                <a:r>
                  <a:rPr lang="en-US" sz="1800">
                    <a:solidFill>
                      <a:srgbClr val="2178A3"/>
                    </a:solidFill>
                    <a:effectLst/>
                    <a:ea typeface="+mn-lt"/>
                    <a:cs typeface="+mn-lt"/>
                  </a:rPr>
                  <a:t>.</a:t>
                </a:r>
                <a:r>
                  <a:rPr lang="en-US" sz="1800">
                    <a:solidFill>
                      <a:srgbClr val="2178A3"/>
                    </a:solidFill>
                    <a:effectLst/>
                    <a:latin typeface="Times New Roman"/>
                    <a:ea typeface="Calibri"/>
                    <a:cs typeface="Times New Roman"/>
                  </a:rPr>
                  <a:t> </a:t>
                </a:r>
                <a:endParaRPr lang="sv-SE" sz="1800">
                  <a:solidFill>
                    <a:srgbClr val="4472C4"/>
                  </a:solidFill>
                  <a:effectLst/>
                  <a:latin typeface="Times New Roman"/>
                  <a:ea typeface="Calibri"/>
                  <a:cs typeface="Times New Roman"/>
                </a:endParaRPr>
              </a:p>
              <a:p>
                <a:pPr marL="342900" indent="-342900">
                  <a:lnSpc>
                    <a:spcPct val="107000"/>
                  </a:lnSpc>
                  <a:spcBef>
                    <a:spcPts val="1200"/>
                  </a:spcBef>
                  <a:spcAft>
                    <a:spcPts val="300"/>
                  </a:spcAft>
                  <a:buFont typeface="Symbol" panose="05050102010706020507" pitchFamily="18" charset="2"/>
                  <a:buChar char=""/>
                </a:pPr>
                <a:r>
                  <a:rPr lang="en-US">
                    <a:solidFill>
                      <a:srgbClr val="2178A3"/>
                    </a:solidFill>
                    <a:ea typeface="+mn-lt"/>
                    <a:cs typeface="+mn-lt"/>
                  </a:rPr>
                  <a:t>Die </a:t>
                </a:r>
                <a:r>
                  <a:rPr lang="en-US" err="1">
                    <a:solidFill>
                      <a:srgbClr val="2178A3"/>
                    </a:solidFill>
                    <a:ea typeface="+mn-lt"/>
                    <a:cs typeface="+mn-lt"/>
                  </a:rPr>
                  <a:t>neue</a:t>
                </a:r>
                <a:r>
                  <a:rPr lang="en-US">
                    <a:solidFill>
                      <a:srgbClr val="2178A3"/>
                    </a:solidFill>
                    <a:ea typeface="+mn-lt"/>
                    <a:cs typeface="+mn-lt"/>
                  </a:rPr>
                  <a:t> </a:t>
                </a:r>
                <a:r>
                  <a:rPr lang="en-US" err="1">
                    <a:solidFill>
                      <a:srgbClr val="2178A3"/>
                    </a:solidFill>
                    <a:ea typeface="+mn-lt"/>
                    <a:cs typeface="+mn-lt"/>
                  </a:rPr>
                  <a:t>Herausforderung</a:t>
                </a:r>
                <a:r>
                  <a:rPr lang="en-US" sz="1800">
                    <a:solidFill>
                      <a:srgbClr val="2178A3"/>
                    </a:solidFill>
                    <a:effectLst/>
                    <a:ea typeface="+mn-lt"/>
                    <a:cs typeface="+mn-lt"/>
                  </a:rPr>
                  <a:t>: </a:t>
                </a:r>
                <a:r>
                  <a:rPr lang="en-US" err="1">
                    <a:solidFill>
                      <a:srgbClr val="2178A3"/>
                    </a:solidFill>
                    <a:ea typeface="+mn-lt"/>
                    <a:cs typeface="+mn-lt"/>
                  </a:rPr>
                  <a:t>Optimierung</a:t>
                </a:r>
                <a:r>
                  <a:rPr lang="en-US">
                    <a:solidFill>
                      <a:srgbClr val="2178A3"/>
                    </a:solidFill>
                    <a:ea typeface="+mn-lt"/>
                    <a:cs typeface="+mn-lt"/>
                  </a:rPr>
                  <a:t> </a:t>
                </a:r>
                <a:r>
                  <a:rPr lang="en-US" sz="1800">
                    <a:solidFill>
                      <a:srgbClr val="2178A3"/>
                    </a:solidFill>
                    <a:effectLst/>
                    <a:ea typeface="+mn-lt"/>
                    <a:cs typeface="+mn-lt"/>
                  </a:rPr>
                  <a:t>in </a:t>
                </a:r>
                <a:r>
                  <a:rPr lang="en-US">
                    <a:solidFill>
                      <a:srgbClr val="2178A3"/>
                    </a:solidFill>
                    <a:ea typeface="+mn-lt"/>
                    <a:cs typeface="+mn-lt"/>
                  </a:rPr>
                  <a:t>der </a:t>
                </a:r>
                <a:r>
                  <a:rPr lang="en-US" err="1">
                    <a:solidFill>
                      <a:srgbClr val="2178A3"/>
                    </a:solidFill>
                    <a:ea typeface="+mn-lt"/>
                    <a:cs typeface="+mn-lt"/>
                  </a:rPr>
                  <a:t>Forstwirtschaft</a:t>
                </a:r>
                <a:r>
                  <a:rPr lang="en-US">
                    <a:solidFill>
                      <a:srgbClr val="2178A3"/>
                    </a:solidFill>
                    <a:ea typeface="+mn-lt"/>
                    <a:cs typeface="+mn-lt"/>
                  </a:rPr>
                  <a:t> für </a:t>
                </a:r>
                <a:r>
                  <a:rPr lang="en-US" err="1">
                    <a:solidFill>
                      <a:srgbClr val="2178A3"/>
                    </a:solidFill>
                    <a:ea typeface="+mn-lt"/>
                    <a:cs typeface="+mn-lt"/>
                  </a:rPr>
                  <a:t>eine</a:t>
                </a:r>
                <a:r>
                  <a:rPr lang="en-US">
                    <a:solidFill>
                      <a:srgbClr val="2178A3"/>
                    </a:solidFill>
                    <a:ea typeface="+mn-lt"/>
                    <a:cs typeface="+mn-lt"/>
                  </a:rPr>
                  <a:t> </a:t>
                </a:r>
                <a:r>
                  <a:rPr lang="en-US" err="1">
                    <a:solidFill>
                      <a:srgbClr val="2178A3"/>
                    </a:solidFill>
                    <a:ea typeface="+mn-lt"/>
                    <a:cs typeface="+mn-lt"/>
                  </a:rPr>
                  <a:t>noch</a:t>
                </a:r>
                <a:r>
                  <a:rPr lang="en-US">
                    <a:solidFill>
                      <a:srgbClr val="2178A3"/>
                    </a:solidFill>
                    <a:ea typeface="+mn-lt"/>
                    <a:cs typeface="+mn-lt"/>
                  </a:rPr>
                  <a:t> </a:t>
                </a:r>
                <a:r>
                  <a:rPr lang="en-US" err="1">
                    <a:solidFill>
                      <a:srgbClr val="2178A3"/>
                    </a:solidFill>
                    <a:ea typeface="+mn-lt"/>
                    <a:cs typeface="+mn-lt"/>
                  </a:rPr>
                  <a:t>bessere</a:t>
                </a:r>
                <a:r>
                  <a:rPr lang="en-US">
                    <a:solidFill>
                      <a:srgbClr val="2178A3"/>
                    </a:solidFill>
                    <a:ea typeface="+mn-lt"/>
                    <a:cs typeface="+mn-lt"/>
                  </a:rPr>
                  <a:t> </a:t>
                </a:r>
                <a:r>
                  <a:rPr lang="en-US" err="1">
                    <a:solidFill>
                      <a:srgbClr val="2178A3"/>
                    </a:solidFill>
                    <a:ea typeface="+mn-lt"/>
                    <a:cs typeface="+mn-lt"/>
                  </a:rPr>
                  <a:t>Nutzung</a:t>
                </a:r>
                <a:r>
                  <a:rPr lang="en-US">
                    <a:solidFill>
                      <a:srgbClr val="2178A3"/>
                    </a:solidFill>
                    <a:ea typeface="+mn-lt"/>
                    <a:cs typeface="+mn-lt"/>
                  </a:rPr>
                  <a:t> der </a:t>
                </a:r>
                <a:r>
                  <a:rPr lang="en-US" err="1">
                    <a:solidFill>
                      <a:srgbClr val="2178A3"/>
                    </a:solidFill>
                    <a:ea typeface="+mn-lt"/>
                    <a:cs typeface="+mn-lt"/>
                  </a:rPr>
                  <a:t>Ressourcen</a:t>
                </a:r>
                <a:r>
                  <a:rPr lang="en-US">
                    <a:solidFill>
                      <a:srgbClr val="2178A3"/>
                    </a:solidFill>
                    <a:ea typeface="+mn-lt"/>
                    <a:cs typeface="+mn-lt"/>
                  </a:rPr>
                  <a:t> und </a:t>
                </a:r>
                <a:r>
                  <a:rPr lang="en-US" err="1">
                    <a:solidFill>
                      <a:srgbClr val="2178A3"/>
                    </a:solidFill>
                    <a:ea typeface="+mn-lt"/>
                    <a:cs typeface="+mn-lt"/>
                  </a:rPr>
                  <a:t>weniger</a:t>
                </a:r>
                <a:r>
                  <a:rPr lang="en-US">
                    <a:solidFill>
                      <a:srgbClr val="2178A3"/>
                    </a:solidFill>
                    <a:ea typeface="+mn-lt"/>
                    <a:cs typeface="+mn-lt"/>
                  </a:rPr>
                  <a:t> </a:t>
                </a:r>
                <a:r>
                  <a:rPr lang="en-US" err="1">
                    <a:solidFill>
                      <a:srgbClr val="2178A3"/>
                    </a:solidFill>
                    <a:ea typeface="+mn-lt"/>
                    <a:cs typeface="+mn-lt"/>
                  </a:rPr>
                  <a:t>Verschwendung</a:t>
                </a:r>
                <a:endParaRPr lang="sv-SE" sz="1800" err="1">
                  <a:solidFill>
                    <a:srgbClr val="4472C4"/>
                  </a:solidFill>
                  <a:effectLst/>
                  <a:latin typeface="Times New Roman" panose="02020603050405020304" pitchFamily="18" charset="0"/>
                  <a:ea typeface="Calibri" panose="020F0502020204030204" pitchFamily="34" charset="0"/>
                </a:endParaRPr>
              </a:p>
              <a:p>
                <a:pPr algn="ctr"/>
                <a:endParaRPr lang="nb-NO">
                  <a:latin typeface="Myriad Pro" panose="020B0503030403020204" pitchFamily="34" charset="0"/>
                </a:endParaRPr>
              </a:p>
            </p:txBody>
          </p:sp>
        </p:grpSp>
      </p:grpSp>
    </p:spTree>
    <p:extLst>
      <p:ext uri="{BB962C8B-B14F-4D97-AF65-F5344CB8AC3E}">
        <p14:creationId xmlns:p14="http://schemas.microsoft.com/office/powerpoint/2010/main" val="281647517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ED7C8"/>
        </a:solidFill>
        <a:effectLst/>
      </p:bgPr>
    </p:bg>
    <p:spTree>
      <p:nvGrpSpPr>
        <p:cNvPr id="1" name=""/>
        <p:cNvGrpSpPr/>
        <p:nvPr/>
      </p:nvGrpSpPr>
      <p:grpSpPr>
        <a:xfrm>
          <a:off x="0" y="0"/>
          <a:ext cx="0" cy="0"/>
          <a:chOff x="0" y="0"/>
          <a:chExt cx="0" cy="0"/>
        </a:xfrm>
      </p:grpSpPr>
      <p:grpSp>
        <p:nvGrpSpPr>
          <p:cNvPr id="15" name="Gruppe 14">
            <a:extLst>
              <a:ext uri="{FF2B5EF4-FFF2-40B4-BE49-F238E27FC236}">
                <a16:creationId xmlns:a16="http://schemas.microsoft.com/office/drawing/2014/main" id="{ED6AE389-BC27-51EB-8ED5-E2A8751C519E}"/>
              </a:ext>
            </a:extLst>
          </p:cNvPr>
          <p:cNvGrpSpPr/>
          <p:nvPr/>
        </p:nvGrpSpPr>
        <p:grpSpPr>
          <a:xfrm>
            <a:off x="2103732" y="737115"/>
            <a:ext cx="7984536" cy="5658089"/>
            <a:chOff x="834011" y="599955"/>
            <a:chExt cx="7984536" cy="5658089"/>
          </a:xfrm>
        </p:grpSpPr>
        <p:grpSp>
          <p:nvGrpSpPr>
            <p:cNvPr id="51" name="Gruppe 50">
              <a:extLst>
                <a:ext uri="{FF2B5EF4-FFF2-40B4-BE49-F238E27FC236}">
                  <a16:creationId xmlns:a16="http://schemas.microsoft.com/office/drawing/2014/main" id="{22A79BA0-C18C-F3F9-6440-1D14687654C7}"/>
                </a:ext>
              </a:extLst>
            </p:cNvPr>
            <p:cNvGrpSpPr/>
            <p:nvPr/>
          </p:nvGrpSpPr>
          <p:grpSpPr>
            <a:xfrm>
              <a:off x="834011" y="599955"/>
              <a:ext cx="7984536" cy="5658089"/>
              <a:chOff x="2632695" y="2365419"/>
              <a:chExt cx="12792482" cy="8882463"/>
            </a:xfrm>
          </p:grpSpPr>
          <p:sp>
            <p:nvSpPr>
              <p:cNvPr id="52" name="Avrundet rektangel 51">
                <a:extLst>
                  <a:ext uri="{FF2B5EF4-FFF2-40B4-BE49-F238E27FC236}">
                    <a16:creationId xmlns:a16="http://schemas.microsoft.com/office/drawing/2014/main" id="{95459DFD-0A10-FB41-8B78-4DDAAF2267D7}"/>
                  </a:ext>
                </a:extLst>
              </p:cNvPr>
              <p:cNvSpPr/>
              <p:nvPr/>
            </p:nvSpPr>
            <p:spPr>
              <a:xfrm>
                <a:off x="3657600" y="3621441"/>
                <a:ext cx="10742672" cy="7626441"/>
              </a:xfrm>
              <a:prstGeom prst="roundRect">
                <a:avLst/>
              </a:prstGeom>
              <a:solidFill>
                <a:srgbClr val="E2F7F7">
                  <a:alpha val="77856"/>
                </a:srgbClr>
              </a:solidFill>
              <a:ln>
                <a:noFill/>
              </a:ln>
            </p:spPr>
            <p:txBody>
              <a:bodyPr rtlCol="0" anchor="t"/>
              <a:lstStyle/>
              <a:p>
                <a:pPr algn="ctr"/>
                <a:endParaRPr lang="nb-NO" sz="2800">
                  <a:ln>
                    <a:solidFill>
                      <a:sysClr val="windowText" lastClr="000000"/>
                    </a:solidFill>
                  </a:ln>
                  <a:solidFill>
                    <a:srgbClr val="196873"/>
                  </a:solidFill>
                  <a:latin typeface="Myriad Pro" panose="020B0503030403020204" pitchFamily="34" charset="0"/>
                </a:endParaRPr>
              </a:p>
            </p:txBody>
          </p:sp>
          <p:sp>
            <p:nvSpPr>
              <p:cNvPr id="53" name="Avrundet rektangel 52">
                <a:extLst>
                  <a:ext uri="{FF2B5EF4-FFF2-40B4-BE49-F238E27FC236}">
                    <a16:creationId xmlns:a16="http://schemas.microsoft.com/office/drawing/2014/main" id="{63A7342E-6CA7-3DB4-9FC5-4E9371B4F786}"/>
                  </a:ext>
                </a:extLst>
              </p:cNvPr>
              <p:cNvSpPr/>
              <p:nvPr/>
            </p:nvSpPr>
            <p:spPr>
              <a:xfrm>
                <a:off x="2632695" y="2365419"/>
                <a:ext cx="12792482" cy="1465601"/>
              </a:xfrm>
              <a:prstGeom prst="roundRect">
                <a:avLst>
                  <a:gd name="adj" fmla="val 50000"/>
                </a:avLst>
              </a:prstGeom>
              <a:solidFill>
                <a:srgbClr val="FFFDF8"/>
              </a:solidFill>
              <a:ln>
                <a:noFill/>
              </a:ln>
              <a:effectLst>
                <a:outerShdw blurRad="50800" dist="38100" dir="5400000" algn="t" rotWithShape="0">
                  <a:prstClr val="black">
                    <a:alpha val="40000"/>
                  </a:prstClr>
                </a:outerShdw>
              </a:effectLst>
            </p:spPr>
            <p:txBody>
              <a:bodyPr rtlCol="0" anchor="ctr"/>
              <a:lstStyle/>
              <a:p>
                <a:pPr algn="ctr"/>
                <a:endParaRPr lang="nb-NO" sz="1200">
                  <a:ln>
                    <a:solidFill>
                      <a:sysClr val="windowText" lastClr="000000"/>
                    </a:solidFill>
                  </a:ln>
                  <a:solidFill>
                    <a:srgbClr val="196873"/>
                  </a:solidFill>
                  <a:latin typeface="Myriad Pro" panose="020B0503030403020204" pitchFamily="34" charset="0"/>
                </a:endParaRPr>
              </a:p>
            </p:txBody>
          </p:sp>
          <p:pic>
            <p:nvPicPr>
              <p:cNvPr id="54" name="Grafikk 53" descr="Forstørrelsesglass med heldekkende fyll">
                <a:extLst>
                  <a:ext uri="{FF2B5EF4-FFF2-40B4-BE49-F238E27FC236}">
                    <a16:creationId xmlns:a16="http://schemas.microsoft.com/office/drawing/2014/main" id="{8F7B88C2-907B-190A-82FD-859952901D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5443" y="2545240"/>
                <a:ext cx="1105961" cy="1105960"/>
              </a:xfrm>
              <a:prstGeom prst="rect">
                <a:avLst/>
              </a:prstGeom>
            </p:spPr>
          </p:pic>
          <p:sp>
            <p:nvSpPr>
              <p:cNvPr id="55" name="TextBox 9">
                <a:extLst>
                  <a:ext uri="{FF2B5EF4-FFF2-40B4-BE49-F238E27FC236}">
                    <a16:creationId xmlns:a16="http://schemas.microsoft.com/office/drawing/2014/main" id="{900DE282-5780-315B-04EF-F3EB5BA33D21}"/>
                  </a:ext>
                </a:extLst>
              </p:cNvPr>
              <p:cNvSpPr txBox="1"/>
              <p:nvPr/>
            </p:nvSpPr>
            <p:spPr>
              <a:xfrm>
                <a:off x="6430338" y="2545240"/>
                <a:ext cx="6607548" cy="1164035"/>
              </a:xfrm>
              <a:prstGeom prst="rect">
                <a:avLst/>
              </a:prstGeom>
            </p:spPr>
            <p:txBody>
              <a:bodyPr wrap="square" lIns="0" tIns="0" rIns="0" bIns="0" rtlCol="0" anchor="t">
                <a:spAutoFit/>
              </a:bodyPr>
              <a:lstStyle/>
              <a:p>
                <a:pPr>
                  <a:lnSpc>
                    <a:spcPts val="6250"/>
                  </a:lnSpc>
                </a:pPr>
                <a:r>
                  <a:rPr lang="nb-NO" sz="4650">
                    <a:solidFill>
                      <a:srgbClr val="248587"/>
                    </a:solidFill>
                    <a:latin typeface="Myriad Pro"/>
                  </a:rPr>
                  <a:t>Aquakultur   </a:t>
                </a:r>
              </a:p>
            </p:txBody>
          </p:sp>
        </p:grpSp>
        <p:grpSp>
          <p:nvGrpSpPr>
            <p:cNvPr id="14" name="Gruppe 13">
              <a:extLst>
                <a:ext uri="{FF2B5EF4-FFF2-40B4-BE49-F238E27FC236}">
                  <a16:creationId xmlns:a16="http://schemas.microsoft.com/office/drawing/2014/main" id="{0F7CBFF4-4378-E0E7-68F5-6EE276381415}"/>
                </a:ext>
              </a:extLst>
            </p:cNvPr>
            <p:cNvGrpSpPr/>
            <p:nvPr/>
          </p:nvGrpSpPr>
          <p:grpSpPr>
            <a:xfrm>
              <a:off x="1473714" y="1648082"/>
              <a:ext cx="6705130" cy="4609962"/>
              <a:chOff x="1473714" y="1880189"/>
              <a:chExt cx="6705130" cy="4609962"/>
            </a:xfrm>
          </p:grpSpPr>
          <p:sp>
            <p:nvSpPr>
              <p:cNvPr id="12" name="Avrundet rektangel 11">
                <a:extLst>
                  <a:ext uri="{FF2B5EF4-FFF2-40B4-BE49-F238E27FC236}">
                    <a16:creationId xmlns:a16="http://schemas.microsoft.com/office/drawing/2014/main" id="{25CCB6DE-DF73-7FC7-CA78-773A1FA2A085}"/>
                  </a:ext>
                </a:extLst>
              </p:cNvPr>
              <p:cNvSpPr/>
              <p:nvPr/>
            </p:nvSpPr>
            <p:spPr>
              <a:xfrm>
                <a:off x="1473714" y="4395657"/>
                <a:ext cx="6705130" cy="897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ct val="150000"/>
                  </a:lnSpc>
                  <a:buFont typeface="Arial" panose="020B0604020202020204" pitchFamily="34" charset="0"/>
                  <a:buNone/>
                </a:pPr>
                <a:endParaRPr lang="nb-NO">
                  <a:latin typeface="Myriad Pro" panose="020B0503030403020204" pitchFamily="34" charset="0"/>
                </a:endParaRPr>
              </a:p>
            </p:txBody>
          </p:sp>
          <p:sp>
            <p:nvSpPr>
              <p:cNvPr id="10" name="Avrundet rektangel 9">
                <a:extLst>
                  <a:ext uri="{FF2B5EF4-FFF2-40B4-BE49-F238E27FC236}">
                    <a16:creationId xmlns:a16="http://schemas.microsoft.com/office/drawing/2014/main" id="{671E78CB-551C-D660-C117-FD311F1237C0}"/>
                  </a:ext>
                </a:extLst>
              </p:cNvPr>
              <p:cNvSpPr/>
              <p:nvPr/>
            </p:nvSpPr>
            <p:spPr>
              <a:xfrm>
                <a:off x="1473714" y="1880189"/>
                <a:ext cx="6705130" cy="4609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indent="457200">
                  <a:lnSpc>
                    <a:spcPct val="107000"/>
                  </a:lnSpc>
                  <a:spcAft>
                    <a:spcPts val="800"/>
                  </a:spcAft>
                </a:pPr>
                <a:r>
                  <a:rPr lang="sv-SE" err="1">
                    <a:solidFill>
                      <a:srgbClr val="007075"/>
                    </a:solidFill>
                    <a:ea typeface="+mn-lt"/>
                    <a:cs typeface="+mn-lt"/>
                  </a:rPr>
                  <a:t>Unerschlossene</a:t>
                </a:r>
                <a:r>
                  <a:rPr lang="sv-SE">
                    <a:solidFill>
                      <a:srgbClr val="007075"/>
                    </a:solidFill>
                    <a:ea typeface="+mn-lt"/>
                    <a:cs typeface="+mn-lt"/>
                  </a:rPr>
                  <a:t> </a:t>
                </a:r>
                <a:r>
                  <a:rPr lang="sv-SE" err="1">
                    <a:solidFill>
                      <a:srgbClr val="007075"/>
                    </a:solidFill>
                    <a:ea typeface="+mn-lt"/>
                    <a:cs typeface="+mn-lt"/>
                  </a:rPr>
                  <a:t>Meeresressourcen</a:t>
                </a:r>
                <a:r>
                  <a:rPr lang="sv-SE" sz="1800">
                    <a:solidFill>
                      <a:srgbClr val="007075"/>
                    </a:solidFill>
                    <a:effectLst/>
                    <a:ea typeface="+mn-lt"/>
                    <a:cs typeface="+mn-lt"/>
                  </a:rPr>
                  <a:t>:</a:t>
                </a:r>
                <a:r>
                  <a:rPr lang="sv-SE">
                    <a:solidFill>
                      <a:srgbClr val="007075"/>
                    </a:solidFill>
                    <a:ea typeface="+mn-lt"/>
                    <a:cs typeface="+mn-lt"/>
                  </a:rPr>
                  <a:t> </a:t>
                </a:r>
                <a:endParaRPr lang="en-US"/>
              </a:p>
              <a:p>
                <a:pPr marL="342900" indent="-342900">
                  <a:lnSpc>
                    <a:spcPct val="107000"/>
                  </a:lnSpc>
                  <a:spcBef>
                    <a:spcPts val="1200"/>
                  </a:spcBef>
                  <a:spcAft>
                    <a:spcPts val="800"/>
                  </a:spcAft>
                  <a:buFont typeface="Symbol" panose="05050102010706020507" pitchFamily="18" charset="2"/>
                  <a:buChar char=""/>
                </a:pPr>
                <a:r>
                  <a:rPr lang="en-US">
                    <a:solidFill>
                      <a:srgbClr val="2178A3"/>
                    </a:solidFill>
                    <a:ea typeface="+mn-lt"/>
                    <a:cs typeface="+mn-lt"/>
                  </a:rPr>
                  <a:t>Die </a:t>
                </a:r>
                <a:r>
                  <a:rPr lang="en-US" err="1">
                    <a:solidFill>
                      <a:srgbClr val="2178A3"/>
                    </a:solidFill>
                    <a:ea typeface="+mn-lt"/>
                    <a:cs typeface="+mn-lt"/>
                  </a:rPr>
                  <a:t>Küstengewässer</a:t>
                </a:r>
                <a:r>
                  <a:rPr lang="en-US">
                    <a:solidFill>
                      <a:srgbClr val="2178A3"/>
                    </a:solidFill>
                    <a:ea typeface="+mn-lt"/>
                    <a:cs typeface="+mn-lt"/>
                  </a:rPr>
                  <a:t> </a:t>
                </a:r>
                <a:r>
                  <a:rPr lang="en-US" err="1">
                    <a:solidFill>
                      <a:srgbClr val="2178A3"/>
                    </a:solidFill>
                    <a:ea typeface="+mn-lt"/>
                    <a:cs typeface="+mn-lt"/>
                  </a:rPr>
                  <a:t>sind</a:t>
                </a:r>
                <a:r>
                  <a:rPr lang="en-US">
                    <a:solidFill>
                      <a:srgbClr val="2178A3"/>
                    </a:solidFill>
                    <a:ea typeface="+mn-lt"/>
                    <a:cs typeface="+mn-lt"/>
                  </a:rPr>
                  <a:t> </a:t>
                </a:r>
                <a:r>
                  <a:rPr lang="en-US" err="1">
                    <a:solidFill>
                      <a:srgbClr val="2178A3"/>
                    </a:solidFill>
                    <a:ea typeface="+mn-lt"/>
                    <a:cs typeface="+mn-lt"/>
                  </a:rPr>
                  <a:t>eine</a:t>
                </a:r>
                <a:r>
                  <a:rPr lang="en-US">
                    <a:solidFill>
                      <a:srgbClr val="2178A3"/>
                    </a:solidFill>
                    <a:ea typeface="+mn-lt"/>
                    <a:cs typeface="+mn-lt"/>
                  </a:rPr>
                  <a:t> </a:t>
                </a:r>
                <a:r>
                  <a:rPr lang="en-US" err="1">
                    <a:solidFill>
                      <a:srgbClr val="2178A3"/>
                    </a:solidFill>
                    <a:ea typeface="+mn-lt"/>
                    <a:cs typeface="+mn-lt"/>
                  </a:rPr>
                  <a:t>Fundgrube</a:t>
                </a:r>
                <a:r>
                  <a:rPr lang="en-US">
                    <a:solidFill>
                      <a:srgbClr val="2178A3"/>
                    </a:solidFill>
                    <a:ea typeface="+mn-lt"/>
                    <a:cs typeface="+mn-lt"/>
                  </a:rPr>
                  <a:t> für maritime </a:t>
                </a:r>
                <a:r>
                  <a:rPr lang="en-US" err="1">
                    <a:solidFill>
                      <a:srgbClr val="2178A3"/>
                    </a:solidFill>
                    <a:ea typeface="+mn-lt"/>
                    <a:cs typeface="+mn-lt"/>
                  </a:rPr>
                  <a:t>Ressourcen</a:t>
                </a:r>
                <a:r>
                  <a:rPr lang="en-US">
                    <a:solidFill>
                      <a:srgbClr val="2178A3"/>
                    </a:solidFill>
                    <a:ea typeface="+mn-lt"/>
                    <a:cs typeface="+mn-lt"/>
                  </a:rPr>
                  <a:t> </a:t>
                </a:r>
                <a:r>
                  <a:rPr lang="en-US" err="1">
                    <a:solidFill>
                      <a:srgbClr val="2178A3"/>
                    </a:solidFill>
                    <a:ea typeface="+mn-lt"/>
                    <a:cs typeface="+mn-lt"/>
                  </a:rPr>
                  <a:t>mit</a:t>
                </a:r>
                <a:r>
                  <a:rPr lang="en-US">
                    <a:solidFill>
                      <a:srgbClr val="2178A3"/>
                    </a:solidFill>
                    <a:ea typeface="+mn-lt"/>
                    <a:cs typeface="+mn-lt"/>
                  </a:rPr>
                  <a:t> </a:t>
                </a:r>
                <a:r>
                  <a:rPr lang="en-US" err="1">
                    <a:solidFill>
                      <a:srgbClr val="2178A3"/>
                    </a:solidFill>
                    <a:ea typeface="+mn-lt"/>
                    <a:cs typeface="+mn-lt"/>
                  </a:rPr>
                  <a:t>niedrigem</a:t>
                </a:r>
                <a:r>
                  <a:rPr lang="en-US">
                    <a:solidFill>
                      <a:srgbClr val="2178A3"/>
                    </a:solidFill>
                    <a:ea typeface="+mn-lt"/>
                    <a:cs typeface="+mn-lt"/>
                  </a:rPr>
                  <a:t> </a:t>
                </a:r>
                <a:r>
                  <a:rPr lang="en-US" err="1">
                    <a:solidFill>
                      <a:srgbClr val="2178A3"/>
                    </a:solidFill>
                    <a:ea typeface="+mn-lt"/>
                    <a:cs typeface="+mn-lt"/>
                  </a:rPr>
                  <a:t>Trophiegrad</a:t>
                </a:r>
                <a:r>
                  <a:rPr lang="en-US" sz="1800">
                    <a:solidFill>
                      <a:srgbClr val="2178A3"/>
                    </a:solidFill>
                    <a:effectLst/>
                    <a:ea typeface="+mn-lt"/>
                    <a:cs typeface="+mn-lt"/>
                  </a:rPr>
                  <a:t>.</a:t>
                </a:r>
                <a:r>
                  <a:rPr lang="en-US">
                    <a:solidFill>
                      <a:srgbClr val="2178A3"/>
                    </a:solidFill>
                    <a:ea typeface="+mn-lt"/>
                    <a:cs typeface="+mn-lt"/>
                  </a:rPr>
                  <a:t> </a:t>
                </a:r>
                <a:endParaRPr lang="sv-SE" sz="1800">
                  <a:solidFill>
                    <a:srgbClr val="4472C4"/>
                  </a:solidFill>
                  <a:effectLst/>
                  <a:latin typeface="Times New Roman" panose="02020603050405020304" pitchFamily="18" charset="0"/>
                  <a:ea typeface="Calibri" panose="020F0502020204030204" pitchFamily="34" charset="0"/>
                </a:endParaRPr>
              </a:p>
              <a:p>
                <a:pPr marL="342900" indent="-342900">
                  <a:lnSpc>
                    <a:spcPct val="107000"/>
                  </a:lnSpc>
                  <a:spcBef>
                    <a:spcPts val="1200"/>
                  </a:spcBef>
                  <a:spcAft>
                    <a:spcPts val="800"/>
                  </a:spcAft>
                  <a:buFont typeface="Symbol" panose="05050102010706020507" pitchFamily="18" charset="2"/>
                  <a:buChar char=""/>
                </a:pPr>
                <a:r>
                  <a:rPr lang="en-US" err="1">
                    <a:solidFill>
                      <a:srgbClr val="2178A3"/>
                    </a:solidFill>
                    <a:latin typeface="Calibri"/>
                    <a:ea typeface="Calibri"/>
                    <a:cs typeface="Calibri"/>
                  </a:rPr>
                  <a:t>Diese</a:t>
                </a:r>
                <a:r>
                  <a:rPr lang="en-US">
                    <a:solidFill>
                      <a:srgbClr val="2178A3"/>
                    </a:solidFill>
                    <a:latin typeface="Calibri"/>
                    <a:ea typeface="Calibri"/>
                    <a:cs typeface="Calibri"/>
                  </a:rPr>
                  <a:t> </a:t>
                </a:r>
                <a:r>
                  <a:rPr lang="en-US" err="1">
                    <a:solidFill>
                      <a:srgbClr val="2178A3"/>
                    </a:solidFill>
                    <a:latin typeface="Calibri"/>
                    <a:ea typeface="Calibri"/>
                    <a:cs typeface="Calibri"/>
                  </a:rPr>
                  <a:t>Organismen</a:t>
                </a:r>
                <a:r>
                  <a:rPr lang="en-US">
                    <a:solidFill>
                      <a:srgbClr val="2178A3"/>
                    </a:solidFill>
                    <a:latin typeface="Calibri"/>
                    <a:ea typeface="Calibri"/>
                    <a:cs typeface="Calibri"/>
                  </a:rPr>
                  <a:t> </a:t>
                </a:r>
                <a:r>
                  <a:rPr lang="en-US" err="1">
                    <a:solidFill>
                      <a:srgbClr val="2178A3"/>
                    </a:solidFill>
                    <a:latin typeface="Calibri"/>
                    <a:ea typeface="Calibri"/>
                    <a:cs typeface="Calibri"/>
                  </a:rPr>
                  <a:t>haben</a:t>
                </a:r>
                <a:r>
                  <a:rPr lang="en-US">
                    <a:solidFill>
                      <a:srgbClr val="2178A3"/>
                    </a:solidFill>
                    <a:latin typeface="Calibri"/>
                    <a:ea typeface="Calibri"/>
                    <a:cs typeface="Calibri"/>
                  </a:rPr>
                  <a:t> </a:t>
                </a:r>
                <a:r>
                  <a:rPr lang="en-US" err="1">
                    <a:solidFill>
                      <a:srgbClr val="2178A3"/>
                    </a:solidFill>
                    <a:latin typeface="Calibri"/>
                    <a:ea typeface="Calibri"/>
                    <a:cs typeface="Calibri"/>
                  </a:rPr>
                  <a:t>eine</a:t>
                </a:r>
                <a:r>
                  <a:rPr lang="en-US">
                    <a:solidFill>
                      <a:srgbClr val="2178A3"/>
                    </a:solidFill>
                    <a:latin typeface="Calibri"/>
                    <a:ea typeface="Calibri"/>
                    <a:cs typeface="Calibri"/>
                  </a:rPr>
                  <a:t> </a:t>
                </a:r>
                <a:r>
                  <a:rPr lang="en-US" err="1">
                    <a:solidFill>
                      <a:srgbClr val="2178A3"/>
                    </a:solidFill>
                    <a:latin typeface="Calibri"/>
                    <a:ea typeface="Calibri"/>
                    <a:cs typeface="Calibri"/>
                  </a:rPr>
                  <a:t>Superkraft</a:t>
                </a:r>
                <a:r>
                  <a:rPr lang="en-US">
                    <a:solidFill>
                      <a:srgbClr val="2178A3"/>
                    </a:solidFill>
                    <a:latin typeface="Calibri"/>
                    <a:ea typeface="Calibri"/>
                    <a:cs typeface="Calibri"/>
                  </a:rPr>
                  <a:t>: Sie </a:t>
                </a:r>
                <a:r>
                  <a:rPr lang="en-US" err="1">
                    <a:solidFill>
                      <a:srgbClr val="2178A3"/>
                    </a:solidFill>
                    <a:latin typeface="Calibri"/>
                    <a:ea typeface="Calibri"/>
                    <a:cs typeface="Calibri"/>
                  </a:rPr>
                  <a:t>filtern</a:t>
                </a:r>
                <a:r>
                  <a:rPr lang="en-US">
                    <a:solidFill>
                      <a:srgbClr val="2178A3"/>
                    </a:solidFill>
                    <a:latin typeface="Calibri"/>
                    <a:ea typeface="Calibri"/>
                    <a:cs typeface="Calibri"/>
                  </a:rPr>
                  <a:t> </a:t>
                </a:r>
                <a:r>
                  <a:rPr lang="en-US" err="1">
                    <a:solidFill>
                      <a:srgbClr val="2178A3"/>
                    </a:solidFill>
                    <a:latin typeface="Calibri"/>
                    <a:ea typeface="Calibri"/>
                    <a:cs typeface="Calibri"/>
                  </a:rPr>
                  <a:t>Nährstoffe</a:t>
                </a:r>
                <a:r>
                  <a:rPr lang="en-US">
                    <a:solidFill>
                      <a:srgbClr val="2178A3"/>
                    </a:solidFill>
                    <a:latin typeface="Calibri"/>
                    <a:ea typeface="Calibri"/>
                    <a:cs typeface="Calibri"/>
                  </a:rPr>
                  <a:t> </a:t>
                </a:r>
                <a:r>
                  <a:rPr lang="en-US" err="1">
                    <a:solidFill>
                      <a:srgbClr val="2178A3"/>
                    </a:solidFill>
                    <a:latin typeface="Calibri"/>
                    <a:ea typeface="Calibri"/>
                    <a:cs typeface="Calibri"/>
                  </a:rPr>
                  <a:t>aus</a:t>
                </a:r>
                <a:r>
                  <a:rPr lang="en-US">
                    <a:solidFill>
                      <a:srgbClr val="2178A3"/>
                    </a:solidFill>
                    <a:latin typeface="Calibri"/>
                    <a:ea typeface="Calibri"/>
                    <a:cs typeface="Calibri"/>
                  </a:rPr>
                  <a:t> dem </a:t>
                </a:r>
                <a:r>
                  <a:rPr lang="en-US" err="1">
                    <a:solidFill>
                      <a:srgbClr val="2178A3"/>
                    </a:solidFill>
                    <a:latin typeface="Calibri"/>
                    <a:ea typeface="Calibri"/>
                    <a:cs typeface="Calibri"/>
                  </a:rPr>
                  <a:t>Meerwasser</a:t>
                </a:r>
                <a:r>
                  <a:rPr lang="en-US">
                    <a:solidFill>
                      <a:srgbClr val="2178A3"/>
                    </a:solidFill>
                    <a:latin typeface="Calibri"/>
                    <a:ea typeface="Calibri"/>
                    <a:cs typeface="Calibri"/>
                  </a:rPr>
                  <a:t>. </a:t>
                </a:r>
              </a:p>
              <a:p>
                <a:r>
                  <a:rPr lang="en-US">
                    <a:solidFill>
                      <a:srgbClr val="2178A3"/>
                    </a:solidFill>
                    <a:ea typeface="Calibri"/>
                    <a:cs typeface="+mn-lt"/>
                  </a:rPr>
                  <a:t>  </a:t>
                </a:r>
                <a:r>
                  <a:rPr lang="en-US" err="1">
                    <a:solidFill>
                      <a:srgbClr val="2178A3"/>
                    </a:solidFill>
                    <a:ea typeface="Calibri"/>
                    <a:cs typeface="+mn-lt"/>
                  </a:rPr>
                  <a:t>Nährstoffreichtum</a:t>
                </a:r>
                <a:r>
                  <a:rPr lang="en-US">
                    <a:solidFill>
                      <a:srgbClr val="2178A3"/>
                    </a:solidFill>
                    <a:ea typeface="Calibri"/>
                    <a:cs typeface="+mn-lt"/>
                  </a:rPr>
                  <a:t>: </a:t>
                </a:r>
              </a:p>
              <a:p>
                <a:pPr marL="342900" indent="-342900">
                  <a:lnSpc>
                    <a:spcPct val="107000"/>
                  </a:lnSpc>
                  <a:spcBef>
                    <a:spcPts val="1200"/>
                  </a:spcBef>
                  <a:spcAft>
                    <a:spcPts val="800"/>
                  </a:spcAft>
                  <a:buFont typeface="Symbol" panose="05050102010706020507" pitchFamily="18" charset="2"/>
                  <a:buChar char=""/>
                </a:pPr>
                <a:r>
                  <a:rPr lang="en-US" err="1">
                    <a:solidFill>
                      <a:srgbClr val="2178A3"/>
                    </a:solidFill>
                    <a:ea typeface="+mn-lt"/>
                    <a:cs typeface="+mn-lt"/>
                  </a:rPr>
                  <a:t>Niedrig-trophische</a:t>
                </a:r>
                <a:r>
                  <a:rPr lang="en-US">
                    <a:solidFill>
                      <a:srgbClr val="2178A3"/>
                    </a:solidFill>
                    <a:ea typeface="+mn-lt"/>
                    <a:cs typeface="+mn-lt"/>
                  </a:rPr>
                  <a:t> </a:t>
                </a:r>
                <a:r>
                  <a:rPr lang="en-US" err="1">
                    <a:solidFill>
                      <a:srgbClr val="2178A3"/>
                    </a:solidFill>
                    <a:ea typeface="+mn-lt"/>
                    <a:cs typeface="+mn-lt"/>
                  </a:rPr>
                  <a:t>Arten</a:t>
                </a:r>
                <a:r>
                  <a:rPr lang="en-US">
                    <a:solidFill>
                      <a:srgbClr val="2178A3"/>
                    </a:solidFill>
                    <a:ea typeface="+mn-lt"/>
                    <a:cs typeface="+mn-lt"/>
                  </a:rPr>
                  <a:t> </a:t>
                </a:r>
                <a:r>
                  <a:rPr lang="en-US" err="1">
                    <a:solidFill>
                      <a:srgbClr val="2178A3"/>
                    </a:solidFill>
                    <a:ea typeface="+mn-lt"/>
                    <a:cs typeface="+mn-lt"/>
                  </a:rPr>
                  <a:t>sind</a:t>
                </a:r>
                <a:r>
                  <a:rPr lang="en-US">
                    <a:solidFill>
                      <a:srgbClr val="2178A3"/>
                    </a:solidFill>
                    <a:ea typeface="+mn-lt"/>
                    <a:cs typeface="+mn-lt"/>
                  </a:rPr>
                  <a:t> </a:t>
                </a:r>
                <a:r>
                  <a:rPr lang="en-US" err="1">
                    <a:solidFill>
                      <a:srgbClr val="2178A3"/>
                    </a:solidFill>
                    <a:ea typeface="+mn-lt"/>
                    <a:cs typeface="+mn-lt"/>
                  </a:rPr>
                  <a:t>wie</a:t>
                </a:r>
                <a:r>
                  <a:rPr lang="en-US">
                    <a:solidFill>
                      <a:srgbClr val="2178A3"/>
                    </a:solidFill>
                    <a:ea typeface="+mn-lt"/>
                    <a:cs typeface="+mn-lt"/>
                  </a:rPr>
                  <a:t> </a:t>
                </a:r>
                <a:r>
                  <a:rPr lang="en-US" err="1">
                    <a:solidFill>
                      <a:srgbClr val="2178A3"/>
                    </a:solidFill>
                    <a:ea typeface="+mn-lt"/>
                    <a:cs typeface="+mn-lt"/>
                  </a:rPr>
                  <a:t>Kraftpakete</a:t>
                </a:r>
                <a:r>
                  <a:rPr lang="en-US">
                    <a:solidFill>
                      <a:srgbClr val="2178A3"/>
                    </a:solidFill>
                    <a:ea typeface="+mn-lt"/>
                    <a:cs typeface="+mn-lt"/>
                  </a:rPr>
                  <a:t> in Sachen </a:t>
                </a:r>
                <a:r>
                  <a:rPr lang="en-US" err="1">
                    <a:solidFill>
                      <a:srgbClr val="2178A3"/>
                    </a:solidFill>
                    <a:ea typeface="+mn-lt"/>
                    <a:cs typeface="+mn-lt"/>
                  </a:rPr>
                  <a:t>Ernährung</a:t>
                </a:r>
                <a:r>
                  <a:rPr lang="en-US" sz="1800">
                    <a:solidFill>
                      <a:srgbClr val="2178A3"/>
                    </a:solidFill>
                    <a:effectLst/>
                    <a:ea typeface="+mn-lt"/>
                    <a:cs typeface="+mn-lt"/>
                  </a:rPr>
                  <a:t>:</a:t>
                </a:r>
                <a:endParaRPr lang="sv-SE" sz="1800">
                  <a:solidFill>
                    <a:srgbClr val="4472C4"/>
                  </a:solidFill>
                  <a:effectLst/>
                  <a:ea typeface="+mn-lt"/>
                  <a:cs typeface="+mn-lt"/>
                </a:endParaRPr>
              </a:p>
              <a:p>
                <a:pPr marL="342900" indent="-342900">
                  <a:lnSpc>
                    <a:spcPct val="107000"/>
                  </a:lnSpc>
                  <a:spcBef>
                    <a:spcPts val="1200"/>
                  </a:spcBef>
                  <a:spcAft>
                    <a:spcPts val="300"/>
                  </a:spcAft>
                  <a:buFont typeface="Symbol" panose="05050102010706020507" pitchFamily="18" charset="2"/>
                  <a:buChar char=""/>
                </a:pPr>
                <a:r>
                  <a:rPr lang="sv-SE" err="1">
                    <a:solidFill>
                      <a:srgbClr val="2178A3"/>
                    </a:solidFill>
                    <a:ea typeface="+mn-lt"/>
                    <a:cs typeface="+mn-lt"/>
                  </a:rPr>
                  <a:t>Hochwertiges</a:t>
                </a:r>
                <a:r>
                  <a:rPr lang="sv-SE">
                    <a:solidFill>
                      <a:srgbClr val="2178A3"/>
                    </a:solidFill>
                    <a:ea typeface="+mn-lt"/>
                    <a:cs typeface="+mn-lt"/>
                  </a:rPr>
                  <a:t> </a:t>
                </a:r>
                <a:r>
                  <a:rPr lang="sv-SE" err="1">
                    <a:solidFill>
                      <a:srgbClr val="2178A3"/>
                    </a:solidFill>
                    <a:ea typeface="+mn-lt"/>
                    <a:cs typeface="+mn-lt"/>
                  </a:rPr>
                  <a:t>Eiweiß</a:t>
                </a:r>
                <a:endParaRPr lang="sv-SE" sz="1800" err="1">
                  <a:solidFill>
                    <a:srgbClr val="2178A3"/>
                  </a:solidFill>
                  <a:effectLst/>
                  <a:ea typeface="+mn-lt"/>
                  <a:cs typeface="+mn-lt"/>
                </a:endParaRPr>
              </a:p>
              <a:p>
                <a:pPr marL="342900" lvl="0" indent="-342900">
                  <a:lnSpc>
                    <a:spcPct val="107000"/>
                  </a:lnSpc>
                  <a:spcBef>
                    <a:spcPts val="1200"/>
                  </a:spcBef>
                  <a:spcAft>
                    <a:spcPts val="300"/>
                  </a:spcAft>
                  <a:buFont typeface="Symbol" panose="05050102010706020507" pitchFamily="18" charset="2"/>
                  <a:buChar char=""/>
                </a:pPr>
                <a:r>
                  <a:rPr lang="en-US">
                    <a:solidFill>
                      <a:srgbClr val="2178A3"/>
                    </a:solidFill>
                    <a:ea typeface="+mn-lt"/>
                    <a:cs typeface="+mn-lt"/>
                  </a:rPr>
                  <a:t>Omega-3-Fettsäuren</a:t>
                </a:r>
                <a:endParaRPr lang="sv-SE" sz="1800">
                  <a:solidFill>
                    <a:srgbClr val="4472C4"/>
                  </a:solidFill>
                  <a:effectLst/>
                  <a:latin typeface="Times New Roman" panose="02020603050405020304" pitchFamily="18" charset="0"/>
                  <a:ea typeface="Calibri" panose="020F0502020204030204" pitchFamily="34" charset="0"/>
                  <a:cs typeface="Times New Roman"/>
                </a:endParaRPr>
              </a:p>
              <a:p>
                <a:pPr marL="342900" lvl="0" indent="-342900">
                  <a:lnSpc>
                    <a:spcPct val="107000"/>
                  </a:lnSpc>
                  <a:spcBef>
                    <a:spcPts val="1200"/>
                  </a:spcBef>
                  <a:spcAft>
                    <a:spcPts val="300"/>
                  </a:spcAft>
                  <a:buFont typeface="Symbol" panose="05050102010706020507" pitchFamily="18" charset="2"/>
                  <a:buChar char=""/>
                </a:pPr>
                <a:r>
                  <a:rPr lang="en-US" err="1">
                    <a:solidFill>
                      <a:srgbClr val="2178A3"/>
                    </a:solidFill>
                    <a:latin typeface="Times New Roman"/>
                    <a:ea typeface="Calibri"/>
                    <a:cs typeface="Times New Roman"/>
                  </a:rPr>
                  <a:t>Zellulose</a:t>
                </a:r>
                <a:endParaRPr lang="nb-NO" err="1">
                  <a:latin typeface="Myriad Pro" panose="020B0503030403020204" pitchFamily="34" charset="0"/>
                </a:endParaRPr>
              </a:p>
            </p:txBody>
          </p:sp>
        </p:grpSp>
      </p:grpSp>
    </p:spTree>
    <p:extLst>
      <p:ext uri="{BB962C8B-B14F-4D97-AF65-F5344CB8AC3E}">
        <p14:creationId xmlns:p14="http://schemas.microsoft.com/office/powerpoint/2010/main" val="158952716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BFB"/>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B9B631-926F-760E-89B6-5E8CB1AF75FD}"/>
              </a:ext>
            </a:extLst>
          </p:cNvPr>
          <p:cNvPicPr>
            <a:picLocks noChangeAspect="1"/>
          </p:cNvPicPr>
          <p:nvPr/>
        </p:nvPicPr>
        <p:blipFill>
          <a:blip r:embed="rId3"/>
          <a:stretch>
            <a:fillRect/>
          </a:stretch>
        </p:blipFill>
        <p:spPr>
          <a:xfrm rot="8977632">
            <a:off x="-2339163" y="-2007099"/>
            <a:ext cx="10774323" cy="6077392"/>
          </a:xfrm>
          <a:prstGeom prst="rect">
            <a:avLst/>
          </a:prstGeom>
        </p:spPr>
      </p:pic>
      <p:pic>
        <p:nvPicPr>
          <p:cNvPr id="4" name="Bilde 3">
            <a:extLst>
              <a:ext uri="{FF2B5EF4-FFF2-40B4-BE49-F238E27FC236}">
                <a16:creationId xmlns:a16="http://schemas.microsoft.com/office/drawing/2014/main" id="{56B68853-8ADF-0DFA-5805-AECD7FF71B43}"/>
              </a:ext>
            </a:extLst>
          </p:cNvPr>
          <p:cNvPicPr>
            <a:picLocks noChangeAspect="1"/>
          </p:cNvPicPr>
          <p:nvPr/>
        </p:nvPicPr>
        <p:blipFill rotWithShape="1">
          <a:blip r:embed="rId3"/>
          <a:srcRect l="46133" r="-1"/>
          <a:stretch/>
        </p:blipFill>
        <p:spPr>
          <a:xfrm>
            <a:off x="0" y="-559653"/>
            <a:ext cx="12192001" cy="9937489"/>
          </a:xfrm>
          <a:prstGeom prst="rect">
            <a:avLst/>
          </a:prstGeom>
        </p:spPr>
      </p:pic>
      <p:sp>
        <p:nvSpPr>
          <p:cNvPr id="9" name="TextBox 9"/>
          <p:cNvSpPr txBox="1"/>
          <p:nvPr/>
        </p:nvSpPr>
        <p:spPr>
          <a:xfrm>
            <a:off x="4278976" y="368816"/>
            <a:ext cx="417922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err="1">
                <a:solidFill>
                  <a:srgbClr val="007075"/>
                </a:solidFill>
                <a:ea typeface="+mn-lt"/>
                <a:cs typeface="+mn-lt"/>
              </a:rPr>
              <a:t>Heutige</a:t>
            </a:r>
            <a:r>
              <a:rPr lang="en-US" sz="4400">
                <a:solidFill>
                  <a:srgbClr val="007075"/>
                </a:solidFill>
                <a:ea typeface="+mn-lt"/>
                <a:cs typeface="+mn-lt"/>
              </a:rPr>
              <a:t> </a:t>
            </a:r>
            <a:r>
              <a:rPr lang="en-US" sz="4400" err="1">
                <a:solidFill>
                  <a:srgbClr val="007075"/>
                </a:solidFill>
                <a:ea typeface="+mn-lt"/>
                <a:cs typeface="+mn-lt"/>
              </a:rPr>
              <a:t>Themen</a:t>
            </a:r>
            <a:endParaRPr lang="en-US" err="1">
              <a:ea typeface="+mj-ea"/>
              <a:cs typeface="+mj-cs"/>
            </a:endParaRPr>
          </a:p>
        </p:txBody>
      </p:sp>
      <p:sp>
        <p:nvSpPr>
          <p:cNvPr id="20" name="TekstSylinder 19">
            <a:extLst>
              <a:ext uri="{FF2B5EF4-FFF2-40B4-BE49-F238E27FC236}">
                <a16:creationId xmlns:a16="http://schemas.microsoft.com/office/drawing/2014/main" id="{86505811-7890-EF01-0517-7779CC987AA6}"/>
              </a:ext>
            </a:extLst>
          </p:cNvPr>
          <p:cNvSpPr txBox="1"/>
          <p:nvPr/>
        </p:nvSpPr>
        <p:spPr>
          <a:xfrm>
            <a:off x="3799840" y="4733370"/>
            <a:ext cx="7640320" cy="276999"/>
          </a:xfrm>
          <a:prstGeom prst="rect">
            <a:avLst/>
          </a:prstGeom>
          <a:noFill/>
        </p:spPr>
        <p:txBody>
          <a:bodyPr wrap="square">
            <a:spAutoFit/>
          </a:bodyPr>
          <a:lstStyle/>
          <a:p>
            <a:endParaRPr lang="nb-NO" sz="1200">
              <a:latin typeface="Myriad Pro" panose="020B0503030403020204" pitchFamily="34" charset="0"/>
            </a:endParaRPr>
          </a:p>
        </p:txBody>
      </p:sp>
      <p:sp>
        <p:nvSpPr>
          <p:cNvPr id="3" name="AutoShape 3"/>
          <p:cNvSpPr/>
          <p:nvPr/>
        </p:nvSpPr>
        <p:spPr>
          <a:xfrm>
            <a:off x="0" y="-19050"/>
            <a:ext cx="12192000" cy="0"/>
          </a:xfrm>
          <a:prstGeom prst="line">
            <a:avLst/>
          </a:prstGeom>
          <a:ln w="85725" cap="flat">
            <a:solidFill>
              <a:srgbClr val="007074"/>
            </a:solidFill>
            <a:prstDash val="solid"/>
            <a:headEnd type="none" w="sm" len="sm"/>
            <a:tailEnd type="none" w="sm" len="sm"/>
          </a:ln>
        </p:spPr>
        <p:txBody>
          <a:bodyPr/>
          <a:lstStyle/>
          <a:p>
            <a:endParaRPr lang="sv-SE"/>
          </a:p>
        </p:txBody>
      </p:sp>
      <p:graphicFrame>
        <p:nvGraphicFramePr>
          <p:cNvPr id="30" name="TekstSylinder 11">
            <a:extLst>
              <a:ext uri="{FF2B5EF4-FFF2-40B4-BE49-F238E27FC236}">
                <a16:creationId xmlns:a16="http://schemas.microsoft.com/office/drawing/2014/main" id="{749A4B47-8243-B66B-FBB8-AE5688721419}"/>
              </a:ext>
            </a:extLst>
          </p:cNvPr>
          <p:cNvGraphicFramePr/>
          <p:nvPr>
            <p:extLst>
              <p:ext uri="{D42A27DB-BD31-4B8C-83A1-F6EECF244321}">
                <p14:modId xmlns:p14="http://schemas.microsoft.com/office/powerpoint/2010/main" val="14932329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push dir="u"/>
  </p:transition>
</p:sld>
</file>

<file path=ppt/theme/theme1.xml><?xml version="1.0" encoding="utf-8"?>
<a:theme xmlns:a="http://schemas.openxmlformats.org/drawingml/2006/main" name="Office-tema">
  <a:themeElements>
    <a:clrScheme name="Blå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2279743-b44f-4317-bc84-ba53d88bca7c" xsi:nil="true"/>
    <lcf76f155ced4ddcb4097134ff3c332f xmlns="69e18e68-21d8-4930-99a1-9aaeddcd34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2B6CCAA991A04AABB0A89969B42F67" ma:contentTypeVersion="15" ma:contentTypeDescription="Create a new document." ma:contentTypeScope="" ma:versionID="070d058404141dbfc018b567072b3574">
  <xsd:schema xmlns:xsd="http://www.w3.org/2001/XMLSchema" xmlns:xs="http://www.w3.org/2001/XMLSchema" xmlns:p="http://schemas.microsoft.com/office/2006/metadata/properties" xmlns:ns2="69e18e68-21d8-4930-99a1-9aaeddcd3441" xmlns:ns3="42279743-b44f-4317-bc84-ba53d88bca7c" targetNamespace="http://schemas.microsoft.com/office/2006/metadata/properties" ma:root="true" ma:fieldsID="16027e59a33a17f43c4137733e6314c1" ns2:_="" ns3:_="">
    <xsd:import namespace="69e18e68-21d8-4930-99a1-9aaeddcd3441"/>
    <xsd:import namespace="42279743-b44f-4317-bc84-ba53d88bca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e18e68-21d8-4930-99a1-9aaeddcd34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461edf0-826a-467d-9825-d0ed936e2d0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279743-b44f-4317-bc84-ba53d88bca7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c2d80f8-6f45-41bf-8715-32477ca9f37d}" ma:internalName="TaxCatchAll" ma:showField="CatchAllData" ma:web="42279743-b44f-4317-bc84-ba53d88bca7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E08816-914F-4209-9FB0-DDA20089FA35}">
  <ds:schemaRefs>
    <ds:schemaRef ds:uri="4552c23f-a756-462f-8287-3ff35245ed68"/>
    <ds:schemaRef ds:uri="597d7713-8a3d-4bd2-ae30-edced55b2c1b"/>
    <ds:schemaRef ds:uri="dc7dc3a9-fd06-4589-be65-8e72632e01e9"/>
    <ds:schemaRef ds:uri="f38ea1ab-84e5-4df8-9b30-e751a5b573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42279743-b44f-4317-bc84-ba53d88bca7c"/>
    <ds:schemaRef ds:uri="69e18e68-21d8-4930-99a1-9aaeddcd3441"/>
  </ds:schemaRefs>
</ds:datastoreItem>
</file>

<file path=customXml/itemProps2.xml><?xml version="1.0" encoding="utf-8"?>
<ds:datastoreItem xmlns:ds="http://schemas.openxmlformats.org/officeDocument/2006/customXml" ds:itemID="{1E1FC33F-6E93-4B1F-9E1C-0BAA68EEE6A5}">
  <ds:schemaRefs>
    <ds:schemaRef ds:uri="http://schemas.microsoft.com/sharepoint/v3/contenttype/forms"/>
  </ds:schemaRefs>
</ds:datastoreItem>
</file>

<file path=customXml/itemProps3.xml><?xml version="1.0" encoding="utf-8"?>
<ds:datastoreItem xmlns:ds="http://schemas.openxmlformats.org/officeDocument/2006/customXml" ds:itemID="{B615A90B-AC82-45C5-AC16-E6EC32587E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e18e68-21d8-4930-99a1-9aaeddcd3441"/>
    <ds:schemaRef ds:uri="42279743-b44f-4317-bc84-ba53d88bca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1997</Words>
  <Application>Microsoft Office PowerPoint</Application>
  <PresentationFormat>Widescreen</PresentationFormat>
  <Paragraphs>403</Paragraphs>
  <Slides>34</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Arial,Sans-Serif</vt:lpstr>
      <vt:lpstr>Calibri</vt:lpstr>
      <vt:lpstr>Calibri Light</vt:lpstr>
      <vt:lpstr>Myriad Pro</vt:lpstr>
      <vt:lpstr>Symbol</vt:lpstr>
      <vt:lpstr>Times New Roman</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Birgitte Mathisen Brønnick</dc:creator>
  <cp:lastModifiedBy>Tord Peder Rafael Luna Araldsen</cp:lastModifiedBy>
  <cp:revision>2</cp:revision>
  <dcterms:created xsi:type="dcterms:W3CDTF">2023-07-04T06:59:59Z</dcterms:created>
  <dcterms:modified xsi:type="dcterms:W3CDTF">2025-03-07T09:17:59Z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0x0101007B2B6CCAA991A04AABB0A89969B42F67</vt:lpwstr>
  </property>
  <property fmtid="{D5CDD505-2E9C-101B-9397-08002B2CF9AE}" pid="3" name="MediaServiceImageTags">
    <vt:lpwstr/>
  </property>
  <property fmtid="{D5CDD505-2E9C-101B-9397-08002B2CF9AE}" pid="4" name="_dlc_DocIdItemGuid">
    <vt:lpwstr>b39fd19b-99e2-40ef-87fc-81119a02adbd</vt:lpwstr>
  </property>
  <property fmtid="{D5CDD505-2E9C-101B-9397-08002B2CF9AE}" pid="5" name="VGR_AmnesIndelning">
    <vt:lpwstr/>
  </property>
  <property fmtid="{D5CDD505-2E9C-101B-9397-08002B2CF9AE}" pid="6" name="TaxKeyword">
    <vt:lpwstr/>
  </property>
  <property fmtid="{D5CDD505-2E9C-101B-9397-08002B2CF9AE}" pid="7" name="VGR_SkapatEnhet">
    <vt:lpwstr/>
  </property>
  <property fmtid="{D5CDD505-2E9C-101B-9397-08002B2CF9AE}" pid="8" name="VGR_UpprattadForEnheter">
    <vt:lpwstr/>
  </property>
  <property fmtid="{D5CDD505-2E9C-101B-9397-08002B2CF9AE}" pid="9" name="VGR_Lagparagraf">
    <vt:lpwstr/>
  </property>
  <property fmtid="{D5CDD505-2E9C-101B-9397-08002B2CF9AE}" pid="10" name="Handlingstyp_NS">
    <vt:lpwstr/>
  </property>
  <property fmtid="{D5CDD505-2E9C-101B-9397-08002B2CF9AE}" pid="11" name="MSIP_Label_fd05046c-7758-4c69-bef0-f1b8587ca14e_Enabled">
    <vt:lpwstr>true</vt:lpwstr>
  </property>
  <property fmtid="{D5CDD505-2E9C-101B-9397-08002B2CF9AE}" pid="12" name="MSIP_Label_fd05046c-7758-4c69-bef0-f1b8587ca14e_SetDate">
    <vt:lpwstr>2025-03-07T09:17:59Z</vt:lpwstr>
  </property>
  <property fmtid="{D5CDD505-2E9C-101B-9397-08002B2CF9AE}" pid="13" name="MSIP_Label_fd05046c-7758-4c69-bef0-f1b8587ca14e_Method">
    <vt:lpwstr>Standard</vt:lpwstr>
  </property>
  <property fmtid="{D5CDD505-2E9C-101B-9397-08002B2CF9AE}" pid="14" name="MSIP_Label_fd05046c-7758-4c69-bef0-f1b8587ca14e_Name">
    <vt:lpwstr>Intern</vt:lpwstr>
  </property>
  <property fmtid="{D5CDD505-2E9C-101B-9397-08002B2CF9AE}" pid="15" name="MSIP_Label_fd05046c-7758-4c69-bef0-f1b8587ca14e_SiteId">
    <vt:lpwstr>4d6d8a90-10fd-4f78-8fc1-5e28844e0292</vt:lpwstr>
  </property>
  <property fmtid="{D5CDD505-2E9C-101B-9397-08002B2CF9AE}" pid="16" name="MSIP_Label_fd05046c-7758-4c69-bef0-f1b8587ca14e_ActionId">
    <vt:lpwstr>98c1b8b7-0cae-450a-bb18-b60b6e7b256b</vt:lpwstr>
  </property>
  <property fmtid="{D5CDD505-2E9C-101B-9397-08002B2CF9AE}" pid="17" name="MSIP_Label_fd05046c-7758-4c69-bef0-f1b8587ca14e_ContentBits">
    <vt:lpwstr>0</vt:lpwstr>
  </property>
  <property fmtid="{D5CDD505-2E9C-101B-9397-08002B2CF9AE}" pid="18" name="MSIP_Label_fd05046c-7758-4c69-bef0-f1b8587ca14e_Tag">
    <vt:lpwstr>10, 3, 0, 1</vt:lpwstr>
  </property>
</Properties>
</file>