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32" r:id="rId6"/>
    <p:sldId id="333" r:id="rId7"/>
    <p:sldId id="334" r:id="rId8"/>
    <p:sldId id="335" r:id="rId9"/>
    <p:sldId id="336" r:id="rId10"/>
    <p:sldId id="337" r:id="rId11"/>
    <p:sldId id="338" r:id="rId12"/>
    <p:sldId id="339" r:id="rId13"/>
    <p:sldId id="340" r:id="rId14"/>
    <p:sldId id="341" r:id="rId15"/>
    <p:sldId id="342" r:id="rId16"/>
    <p:sldId id="343" r:id="rId17"/>
    <p:sldId id="299" r:id="rId18"/>
    <p:sldId id="344" r:id="rId19"/>
    <p:sldId id="345" r:id="rId20"/>
    <p:sldId id="346" r:id="rId21"/>
    <p:sldId id="347" r:id="rId22"/>
    <p:sldId id="348" r:id="rId23"/>
    <p:sldId id="349" r:id="rId24"/>
    <p:sldId id="350" r:id="rId25"/>
    <p:sldId id="301" r:id="rId26"/>
    <p:sldId id="279" r:id="rId27"/>
    <p:sldId id="312" r:id="rId28"/>
    <p:sldId id="313" r:id="rId29"/>
    <p:sldId id="314" r:id="rId30"/>
    <p:sldId id="271" r:id="rId31"/>
    <p:sldId id="275" r:id="rId32"/>
    <p:sldId id="273" r:id="rId33"/>
    <p:sldId id="277" r:id="rId34"/>
    <p:sldId id="329" r:id="rId35"/>
    <p:sldId id="330" r:id="rId36"/>
    <p:sldId id="331"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1"/>
    <a:srgbClr val="F9F9F9"/>
    <a:srgbClr val="F3FFFA"/>
    <a:srgbClr val="007075"/>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58887-00FD-48C0-B2E5-1CD4FC1BAC80}" v="2" dt="2025-03-07T09:17:2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75628" autoAdjust="0"/>
  </p:normalViewPr>
  <p:slideViewPr>
    <p:cSldViewPr snapToGrid="0">
      <p:cViewPr varScale="1">
        <p:scale>
          <a:sx n="84" d="100"/>
          <a:sy n="84" d="100"/>
        </p:scale>
        <p:origin x="1098" y="9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d Peder Rafael Luna Araldsen" userId="f71e11bd-2ad4-4d9b-a717-d088fb51e60a" providerId="ADAL" clId="{8E558887-00FD-48C0-B2E5-1CD4FC1BAC80}"/>
    <pc:docChg chg="modSld">
      <pc:chgData name="Tord Peder Rafael Luna Araldsen" userId="f71e11bd-2ad4-4d9b-a717-d088fb51e60a" providerId="ADAL" clId="{8E558887-00FD-48C0-B2E5-1CD4FC1BAC80}" dt="2025-03-07T09:17:27.066" v="2" actId="1076"/>
      <pc:docMkLst>
        <pc:docMk/>
      </pc:docMkLst>
      <pc:sldChg chg="addSp modSp">
        <pc:chgData name="Tord Peder Rafael Luna Araldsen" userId="f71e11bd-2ad4-4d9b-a717-d088fb51e60a" providerId="ADAL" clId="{8E558887-00FD-48C0-B2E5-1CD4FC1BAC80}" dt="2025-03-07T09:17:20.712" v="0"/>
        <pc:sldMkLst>
          <pc:docMk/>
          <pc:sldMk cId="0" sldId="257"/>
        </pc:sldMkLst>
        <pc:picChg chg="add mod">
          <ac:chgData name="Tord Peder Rafael Luna Araldsen" userId="f71e11bd-2ad4-4d9b-a717-d088fb51e60a" providerId="ADAL" clId="{8E558887-00FD-48C0-B2E5-1CD4FC1BAC80}" dt="2025-03-07T09:17:20.712" v="0"/>
          <ac:picMkLst>
            <pc:docMk/>
            <pc:sldMk cId="0" sldId="257"/>
            <ac:picMk id="2" creationId="{1E34800B-C600-E126-14C2-60A7AF840968}"/>
          </ac:picMkLst>
        </pc:picChg>
      </pc:sldChg>
      <pc:sldChg chg="addSp modSp mod">
        <pc:chgData name="Tord Peder Rafael Luna Araldsen" userId="f71e11bd-2ad4-4d9b-a717-d088fb51e60a" providerId="ADAL" clId="{8E558887-00FD-48C0-B2E5-1CD4FC1BAC80}" dt="2025-03-07T09:17:27.066" v="2" actId="1076"/>
        <pc:sldMkLst>
          <pc:docMk/>
          <pc:sldMk cId="3798292794" sldId="318"/>
        </pc:sldMkLst>
        <pc:picChg chg="add mod">
          <ac:chgData name="Tord Peder Rafael Luna Araldsen" userId="f71e11bd-2ad4-4d9b-a717-d088fb51e60a" providerId="ADAL" clId="{8E558887-00FD-48C0-B2E5-1CD4FC1BAC80}" dt="2025-03-07T09:17:27.066" v="2" actId="1076"/>
          <ac:picMkLst>
            <pc:docMk/>
            <pc:sldMk cId="3798292794" sldId="318"/>
            <ac:picMk id="6" creationId="{6C6E40D5-3CD3-C62F-2958-81197CC8C2F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algn="ctr"/>
          <a:r>
            <a:rPr lang="en-US" sz="2800" dirty="0" err="1"/>
            <a:t>Biomassalla</a:t>
          </a:r>
          <a:r>
            <a:rPr lang="en-US" sz="2800" dirty="0"/>
            <a:t> </a:t>
          </a:r>
          <a:r>
            <a:rPr lang="en-US" sz="2800" dirty="0" err="1"/>
            <a:t>tarkoitetaan</a:t>
          </a:r>
          <a:r>
            <a:rPr lang="en-US" sz="2800" dirty="0"/>
            <a:t> </a:t>
          </a:r>
          <a:r>
            <a:rPr lang="en-US" sz="2800" dirty="0" err="1"/>
            <a:t>orgaanista</a:t>
          </a:r>
          <a:r>
            <a:rPr lang="en-US" sz="2800" dirty="0"/>
            <a:t> </a:t>
          </a:r>
          <a:r>
            <a:rPr lang="en-US" sz="2800" dirty="0" err="1"/>
            <a:t>materiaalia</a:t>
          </a:r>
          <a:r>
            <a:rPr lang="en-US" sz="2800" dirty="0"/>
            <a:t>, </a:t>
          </a:r>
          <a:r>
            <a:rPr lang="en-US" sz="2800" dirty="0" err="1"/>
            <a:t>ts</a:t>
          </a:r>
          <a:r>
            <a:rPr lang="en-US" sz="2800" dirty="0"/>
            <a:t>. </a:t>
          </a:r>
          <a:r>
            <a:rPr lang="en-US" sz="2800" dirty="0" err="1"/>
            <a:t>Kasveja</a:t>
          </a:r>
          <a:r>
            <a:rPr lang="en-US" sz="2800" dirty="0"/>
            <a:t>, </a:t>
          </a:r>
          <a:r>
            <a:rPr lang="en-US" sz="2800" dirty="0" err="1"/>
            <a:t>eläimiä</a:t>
          </a:r>
          <a:r>
            <a:rPr lang="en-US" sz="2800" dirty="0"/>
            <a:t> tai </a:t>
          </a:r>
          <a:r>
            <a:rPr lang="en-US" sz="2800" dirty="0" err="1"/>
            <a:t>mikrobeja</a:t>
          </a:r>
          <a:r>
            <a:rPr lang="en-US" sz="2800" dirty="0"/>
            <a:t>, </a:t>
          </a:r>
          <a:r>
            <a:rPr lang="en-US" sz="2800" dirty="0" err="1"/>
            <a:t>sekä</a:t>
          </a:r>
          <a:r>
            <a:rPr lang="en-US" sz="2800" dirty="0"/>
            <a:t> </a:t>
          </a:r>
          <a:r>
            <a:rPr lang="en-US" sz="2800" dirty="0" err="1"/>
            <a:t>niiden</a:t>
          </a:r>
          <a:r>
            <a:rPr lang="en-US" sz="2800" dirty="0"/>
            <a:t> </a:t>
          </a:r>
          <a:r>
            <a:rPr lang="en-US" sz="2800" dirty="0" err="1"/>
            <a:t>tuottamia</a:t>
          </a:r>
          <a:r>
            <a:rPr lang="en-US" sz="2800" dirty="0"/>
            <a:t> </a:t>
          </a:r>
          <a:r>
            <a:rPr lang="en-US" sz="2800" dirty="0" err="1"/>
            <a:t>jäteitä</a:t>
          </a:r>
          <a:r>
            <a:rPr lang="en-US" sz="2800" dirty="0"/>
            <a:t>.</a:t>
          </a:r>
        </a:p>
        <a:p>
          <a:pPr algn="ctr"/>
          <a:endParaRPr lang="en-US" sz="2800" dirty="0"/>
        </a:p>
        <a:p>
          <a:pPr algn="ctr"/>
          <a:r>
            <a:rPr lang="en-US" sz="2800" dirty="0" err="1"/>
            <a:t>Tähän</a:t>
          </a:r>
          <a:r>
            <a:rPr lang="en-US" sz="2800" dirty="0"/>
            <a:t> </a:t>
          </a:r>
          <a:r>
            <a:rPr lang="en-US" sz="2800" dirty="0" err="1"/>
            <a:t>sisältyy</a:t>
          </a:r>
          <a:r>
            <a:rPr lang="en-US" sz="2800" dirty="0"/>
            <a:t> </a:t>
          </a:r>
          <a:r>
            <a:rPr lang="en-US" sz="2800" dirty="0" err="1"/>
            <a:t>siis</a:t>
          </a:r>
          <a:r>
            <a:rPr lang="en-US" sz="2800" dirty="0"/>
            <a:t> </a:t>
          </a:r>
          <a:r>
            <a:rPr lang="en-US" sz="2800" dirty="0" err="1"/>
            <a:t>kaikki</a:t>
          </a:r>
          <a:r>
            <a:rPr lang="en-US" sz="2800" dirty="0"/>
            <a:t> </a:t>
          </a:r>
          <a:r>
            <a:rPr lang="en-US" sz="2800" dirty="0" err="1"/>
            <a:t>puista</a:t>
          </a:r>
          <a:r>
            <a:rPr lang="en-US" sz="2800" dirty="0"/>
            <a:t> ja </a:t>
          </a:r>
          <a:r>
            <a:rPr lang="en-US" sz="2800" dirty="0" err="1"/>
            <a:t>ruokakasveista</a:t>
          </a:r>
          <a:r>
            <a:rPr lang="en-US" sz="2800" dirty="0"/>
            <a:t> </a:t>
          </a:r>
          <a:r>
            <a:rPr lang="en-US" sz="2800" dirty="0" err="1"/>
            <a:t>eläimiin</a:t>
          </a:r>
          <a:r>
            <a:rPr lang="en-US" sz="2800" dirty="0"/>
            <a:t> ja </a:t>
          </a:r>
          <a:r>
            <a:rPr lang="en-US" sz="2800" dirty="0" err="1"/>
            <a:t>mikrobiallisiin</a:t>
          </a:r>
          <a:r>
            <a:rPr lang="en-US" sz="2800" dirty="0"/>
            <a:t> </a:t>
          </a:r>
          <a:r>
            <a:rPr lang="en-US" sz="2800" dirty="0" err="1"/>
            <a:t>massoihin</a:t>
          </a:r>
          <a:r>
            <a:rPr lang="en-US" sz="2800" dirty="0"/>
            <a:t>. </a:t>
          </a:r>
          <a:r>
            <a:rPr lang="en-US" sz="2800" dirty="0" err="1"/>
            <a:t>Biomassa</a:t>
          </a:r>
          <a:r>
            <a:rPr lang="en-US" sz="2800" dirty="0"/>
            <a:t> on </a:t>
          </a:r>
          <a:r>
            <a:rPr lang="en-US" sz="2800" dirty="0" err="1"/>
            <a:t>erittäin</a:t>
          </a:r>
          <a:r>
            <a:rPr lang="en-US" sz="2800" dirty="0"/>
            <a:t> </a:t>
          </a:r>
          <a:r>
            <a:rPr lang="en-US" sz="2800" dirty="0" err="1"/>
            <a:t>tärkeä</a:t>
          </a:r>
          <a:r>
            <a:rPr lang="en-US" sz="2800" dirty="0"/>
            <a:t> </a:t>
          </a:r>
          <a:r>
            <a:rPr lang="en-US" sz="2800" dirty="0" err="1"/>
            <a:t>resurssi</a:t>
          </a:r>
          <a:r>
            <a:rPr lang="en-US" sz="2800" dirty="0"/>
            <a:t> </a:t>
          </a:r>
          <a:r>
            <a:rPr lang="en-US" sz="2800" dirty="0" err="1"/>
            <a:t>ihmisille</a:t>
          </a:r>
          <a:r>
            <a:rPr lang="en-US" sz="2800" dirty="0"/>
            <a:t>, </a:t>
          </a:r>
          <a:r>
            <a:rPr lang="en-US" sz="2800" dirty="0" err="1"/>
            <a:t>sillä</a:t>
          </a:r>
          <a:r>
            <a:rPr lang="en-US" sz="2800" dirty="0"/>
            <a:t> </a:t>
          </a:r>
          <a:r>
            <a:rPr lang="en-US" sz="2800" dirty="0" err="1"/>
            <a:t>sitä</a:t>
          </a:r>
          <a:r>
            <a:rPr lang="en-US" sz="2800" dirty="0"/>
            <a:t> </a:t>
          </a:r>
          <a:r>
            <a:rPr lang="en-US" sz="2800" dirty="0" err="1"/>
            <a:t>voidaan</a:t>
          </a:r>
          <a:r>
            <a:rPr lang="en-US" sz="2800" dirty="0"/>
            <a:t> </a:t>
          </a:r>
          <a:r>
            <a:rPr lang="en-US" sz="2800" dirty="0" err="1"/>
            <a:t>käyttää</a:t>
          </a:r>
          <a:r>
            <a:rPr lang="en-US" sz="2800" dirty="0"/>
            <a:t> </a:t>
          </a:r>
          <a:r>
            <a:rPr lang="en-US" sz="2800" dirty="0" err="1"/>
            <a:t>energiana</a:t>
          </a:r>
          <a:r>
            <a:rPr lang="en-US" sz="2800" dirty="0"/>
            <a:t>, </a:t>
          </a:r>
          <a:r>
            <a:rPr lang="en-US" sz="2800" dirty="0" err="1"/>
            <a:t>ruokana</a:t>
          </a:r>
          <a:r>
            <a:rPr lang="en-US" sz="2800" dirty="0"/>
            <a:t>, </a:t>
          </a:r>
          <a:r>
            <a:rPr lang="en-US" sz="2800" dirty="0" err="1"/>
            <a:t>kuituina</a:t>
          </a:r>
          <a:r>
            <a:rPr lang="en-US" sz="2800" dirty="0"/>
            <a:t> ja </a:t>
          </a:r>
          <a:r>
            <a:rPr lang="en-US" sz="2800" dirty="0" err="1"/>
            <a:t>kemikaaleina</a:t>
          </a:r>
          <a:r>
            <a:rPr lang="en-US" sz="2800" dirty="0"/>
            <a:t>.</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dgm:spPr>
      <dgm:t>
        <a:bodyPr/>
        <a:lstStyle/>
        <a:p>
          <a:pPr>
            <a:lnSpc>
              <a:spcPct val="150000"/>
            </a:lnSpc>
          </a:pPr>
          <a:r>
            <a:rPr lang="nb-NO" noProof="0" dirty="0"/>
            <a:t>Vanha teknologia</a:t>
          </a:r>
        </a:p>
      </dgm:t>
    </dgm:pt>
    <dgm:pt modelId="{B045BF6B-99F5-CE47-8BE8-C70C4846FE4D}" type="parTrans" cxnId="{1337287A-2BD5-A647-B1BD-BA5FEF18721D}">
      <dgm:prSet/>
      <dgm:spPr/>
      <dgm:t>
        <a:bodyPr/>
        <a:lstStyle/>
        <a:p>
          <a:pPr>
            <a:lnSpc>
              <a:spcPct val="150000"/>
            </a:lnSpc>
          </a:pPr>
          <a:endParaRPr lang="nb-NO" noProof="0" dirty="0"/>
        </a:p>
      </dgm:t>
    </dgm:pt>
    <dgm:pt modelId="{56F75317-E3CC-914A-A144-F282582E18C5}" type="sibTrans" cxnId="{1337287A-2BD5-A647-B1BD-BA5FEF18721D}">
      <dgm:prSet/>
      <dgm:spPr/>
      <dgm:t>
        <a:bodyPr/>
        <a:lstStyle/>
        <a:p>
          <a:pPr>
            <a:lnSpc>
              <a:spcPct val="150000"/>
            </a:lnSpc>
          </a:pPr>
          <a:endParaRPr lang="nb-NO" noProof="0" dirty="0"/>
        </a:p>
      </dgm:t>
    </dgm:pt>
    <dgm:pt modelId="{ED8D370B-1970-EB42-9DFE-ABED82060988}">
      <dgm:prSet/>
      <dgm:spPr>
        <a:solidFill>
          <a:srgbClr val="007075"/>
        </a:solidFill>
      </dgm:spPr>
      <dgm:t>
        <a:bodyPr/>
        <a:lstStyle/>
        <a:p>
          <a:pPr>
            <a:lnSpc>
              <a:spcPct val="150000"/>
            </a:lnSpc>
          </a:pPr>
          <a:r>
            <a:rPr lang="sv-SE" noProof="0" dirty="0" err="1"/>
            <a:t>Polttoaine</a:t>
          </a:r>
          <a:r>
            <a:rPr lang="sv-SE" noProof="0" dirty="0"/>
            <a:t> </a:t>
          </a:r>
          <a:r>
            <a:rPr lang="sv-SE" noProof="0" dirty="0" err="1"/>
            <a:t>kaasuksi</a:t>
          </a:r>
          <a:endParaRPr lang="nb-NO" noProof="0" dirty="0"/>
        </a:p>
      </dgm:t>
    </dgm:pt>
    <dgm:pt modelId="{9A515FA6-F51B-8548-B4E8-EDF0C0DA1F8E}" type="parTrans" cxnId="{A5F3D938-AAD4-E341-8645-93A343CFB5CD}">
      <dgm:prSet/>
      <dgm:spPr/>
      <dgm:t>
        <a:bodyPr/>
        <a:lstStyle/>
        <a:p>
          <a:pPr>
            <a:lnSpc>
              <a:spcPct val="150000"/>
            </a:lnSpc>
          </a:pPr>
          <a:endParaRPr lang="nb-NO" noProof="0" dirty="0"/>
        </a:p>
      </dgm:t>
    </dgm:pt>
    <dgm:pt modelId="{CA9A39FB-1449-984D-BBA2-AB82959B5EFE}" type="sibTrans" cxnId="{A5F3D938-AAD4-E341-8645-93A343CFB5CD}">
      <dgm:prSet/>
      <dgm:spPr/>
      <dgm:t>
        <a:bodyPr/>
        <a:lstStyle/>
        <a:p>
          <a:pPr>
            <a:lnSpc>
              <a:spcPct val="150000"/>
            </a:lnSpc>
          </a:pPr>
          <a:endParaRPr lang="nb-NO" noProof="0" dirty="0"/>
        </a:p>
      </dgm:t>
    </dgm:pt>
    <dgm:pt modelId="{62EA4722-4A38-E64F-A3E0-2F5B308686D0}">
      <dgm:prSet/>
      <dgm:spPr>
        <a:solidFill>
          <a:srgbClr val="007075"/>
        </a:solidFill>
      </dgm:spPr>
      <dgm:t>
        <a:bodyPr/>
        <a:lstStyle/>
        <a:p>
          <a:pPr>
            <a:lnSpc>
              <a:spcPct val="150000"/>
            </a:lnSpc>
          </a:pPr>
          <a:r>
            <a:rPr lang="nb-NO" noProof="0" dirty="0"/>
            <a:t>Kuumennetaan 800 – 1000C</a:t>
          </a:r>
        </a:p>
      </dgm:t>
    </dgm:pt>
    <dgm:pt modelId="{B3076F00-34B0-6640-8B3D-5AB21CCF9F87}" type="parTrans" cxnId="{8367EA79-17C9-8F43-9793-5D362A35F47B}">
      <dgm:prSet/>
      <dgm:spPr/>
      <dgm:t>
        <a:bodyPr/>
        <a:lstStyle/>
        <a:p>
          <a:pPr>
            <a:lnSpc>
              <a:spcPct val="150000"/>
            </a:lnSpc>
          </a:pPr>
          <a:endParaRPr lang="nb-NO" noProof="0" dirty="0"/>
        </a:p>
      </dgm:t>
    </dgm:pt>
    <dgm:pt modelId="{F2901D71-F544-7245-B323-F1436969208A}" type="sibTrans" cxnId="{8367EA79-17C9-8F43-9793-5D362A35F47B}">
      <dgm:prSet/>
      <dgm:spPr/>
      <dgm:t>
        <a:bodyPr/>
        <a:lstStyle/>
        <a:p>
          <a:pPr>
            <a:lnSpc>
              <a:spcPct val="150000"/>
            </a:lnSpc>
          </a:pPr>
          <a:endParaRPr lang="nb-NO" noProof="0" dirty="0"/>
        </a:p>
      </dgm:t>
    </dgm:pt>
    <dgm:pt modelId="{67AEB266-F7D3-6F4B-A6D4-B3C59B2EFE4C}">
      <dgm:prSet/>
      <dgm:spPr>
        <a:solidFill>
          <a:srgbClr val="007075"/>
        </a:solidFill>
      </dgm:spPr>
      <dgm:t>
        <a:bodyPr/>
        <a:lstStyle/>
        <a:p>
          <a:pPr>
            <a:lnSpc>
              <a:spcPct val="150000"/>
            </a:lnSpc>
          </a:pPr>
          <a:r>
            <a:rPr lang="sv-SE" noProof="0" dirty="0" err="1"/>
            <a:t>Tuottaa</a:t>
          </a:r>
          <a:r>
            <a:rPr lang="sv-SE" noProof="0" dirty="0"/>
            <a:t> </a:t>
          </a:r>
          <a:r>
            <a:rPr lang="sv-SE" noProof="0" dirty="0" err="1"/>
            <a:t>synteesikaasua</a:t>
          </a:r>
          <a:endParaRPr lang="nb-NO" noProof="0" dirty="0"/>
        </a:p>
      </dgm:t>
    </dgm:pt>
    <dgm:pt modelId="{1A980C57-55DB-5242-B582-2A810E5DFE14}" type="parTrans" cxnId="{0874699F-C2FC-B64C-8913-F6B21B2F07C9}">
      <dgm:prSet/>
      <dgm:spPr/>
      <dgm:t>
        <a:bodyPr/>
        <a:lstStyle/>
        <a:p>
          <a:pPr>
            <a:lnSpc>
              <a:spcPct val="150000"/>
            </a:lnSpc>
          </a:pPr>
          <a:endParaRPr lang="nb-NO" noProof="0" dirty="0"/>
        </a:p>
      </dgm:t>
    </dgm:pt>
    <dgm:pt modelId="{5DFC72F1-33F8-F442-A6D2-79E66F8AD5FC}" type="sibTrans" cxnId="{0874699F-C2FC-B64C-8913-F6B21B2F07C9}">
      <dgm:prSet/>
      <dgm:spPr/>
      <dgm:t>
        <a:bodyPr/>
        <a:lstStyle/>
        <a:p>
          <a:pPr>
            <a:lnSpc>
              <a:spcPct val="150000"/>
            </a:lnSpc>
          </a:pPr>
          <a:endParaRPr lang="nb-NO" noProof="0" dirty="0"/>
        </a:p>
      </dgm:t>
    </dgm:pt>
    <dgm:pt modelId="{38EF36BC-2390-7346-8C74-7580457FD685}">
      <dgm:prSet/>
      <dgm:spPr>
        <a:solidFill>
          <a:srgbClr val="007075"/>
        </a:solidFill>
      </dgm:spPr>
      <dgm:t>
        <a:bodyPr/>
        <a:lstStyle/>
        <a:p>
          <a:pPr>
            <a:lnSpc>
              <a:spcPct val="150000"/>
            </a:lnSpc>
          </a:pPr>
          <a:r>
            <a:rPr lang="nb-NO" noProof="0" dirty="0"/>
            <a:t>Useita materiaaleja voidaan kaasuttaa</a:t>
          </a:r>
        </a:p>
      </dgm:t>
    </dgm:pt>
    <dgm:pt modelId="{3BDF6689-A98D-E341-A4F1-F73B6C5D3C6D}" type="parTrans" cxnId="{D7927DF3-41F4-CE4B-B29D-E42DE5B32762}">
      <dgm:prSet/>
      <dgm:spPr/>
      <dgm:t>
        <a:bodyPr/>
        <a:lstStyle/>
        <a:p>
          <a:pPr>
            <a:lnSpc>
              <a:spcPct val="150000"/>
            </a:lnSpc>
          </a:pPr>
          <a:endParaRPr lang="nb-NO" noProof="0" dirty="0"/>
        </a:p>
      </dgm:t>
    </dgm:pt>
    <dgm:pt modelId="{3EA8E744-9008-064B-8246-D5B5B875AAEF}" type="sibTrans" cxnId="{D7927DF3-41F4-CE4B-B29D-E42DE5B32762}">
      <dgm:prSet/>
      <dgm:spPr/>
      <dgm:t>
        <a:bodyPr/>
        <a:lstStyle/>
        <a:p>
          <a:pPr>
            <a:lnSpc>
              <a:spcPct val="150000"/>
            </a:lnSpc>
          </a:pPr>
          <a:endParaRPr lang="nb-NO"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fi-FI" noProof="0" dirty="0">
              <a:solidFill>
                <a:srgbClr val="248587"/>
              </a:solidFill>
            </a:rPr>
            <a:t>Vanha teknologia</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fi-FI" noProof="0" dirty="0">
              <a:solidFill>
                <a:srgbClr val="248587"/>
              </a:solidFill>
            </a:rPr>
            <a:t>Polttoaine kaasuksi</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fi-FI" noProof="0" dirty="0">
              <a:solidFill>
                <a:srgbClr val="248587"/>
              </a:solidFill>
            </a:rPr>
            <a:t>Kuumennetaan 800 – 1000C</a:t>
          </a: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fi-FI" noProof="0" dirty="0">
              <a:solidFill>
                <a:srgbClr val="248587"/>
              </a:solidFill>
            </a:rPr>
            <a:t>Tuottaa synteesikaasua</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fi-FI" noProof="0" dirty="0">
              <a:solidFill>
                <a:srgbClr val="248587"/>
              </a:solidFill>
            </a:rPr>
            <a:t>Useita materiaaleja voidaan kaasuttaa</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fi-FI" noProof="0" dirty="0">
              <a:solidFill>
                <a:srgbClr val="248587"/>
              </a:solidFill>
            </a:rPr>
            <a:t>Vanha teknologia</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fi-FI" noProof="0" dirty="0">
              <a:solidFill>
                <a:srgbClr val="248587"/>
              </a:solidFill>
            </a:rPr>
            <a:t>Polttoaine kaasuksi</a:t>
          </a: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fi-FI" noProof="0" dirty="0">
              <a:solidFill>
                <a:srgbClr val="248587"/>
              </a:solidFill>
            </a:rPr>
            <a:t>Kuumennetaan 800 – 1000C</a:t>
          </a:r>
        </a:p>
        <a:p>
          <a:pPr>
            <a:lnSpc>
              <a:spcPct val="150000"/>
            </a:lnSpc>
          </a:pP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fi-FI" noProof="0" dirty="0">
              <a:solidFill>
                <a:srgbClr val="248587"/>
              </a:solidFill>
            </a:rPr>
            <a:t>Tuottaa synteesikaasua</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fi-FI" noProof="0" dirty="0">
              <a:solidFill>
                <a:srgbClr val="248587"/>
              </a:solidFill>
            </a:rPr>
            <a:t>Useita materiaaleja voidaan kaasuttaa</a:t>
          </a:r>
        </a:p>
        <a:p>
          <a:pPr>
            <a:lnSpc>
              <a:spcPct val="150000"/>
            </a:lnSpc>
          </a:pPr>
          <a:endParaRPr lang="nb-NO" noProof="0" dirty="0">
            <a:solidFill>
              <a:srgbClr val="248587"/>
            </a:solidFill>
          </a:endParaRP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nb-NO" sz="2800" b="0" i="0" dirty="0"/>
            <a:t>Raaka-aineet</a:t>
          </a:r>
        </a:p>
        <a:p>
          <a:r>
            <a:rPr lang="nb-NO" sz="2000" b="0" i="0" dirty="0"/>
            <a:t>Ruoho, biojäte, yms.</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nb-NO" sz="2800" b="0" i="0" dirty="0"/>
            <a:t>Prosessi</a:t>
          </a:r>
        </a:p>
        <a:p>
          <a:r>
            <a:rPr lang="sv-SE" sz="2000" b="0" i="0" dirty="0"/>
            <a:t>Terminen </a:t>
          </a:r>
          <a:r>
            <a:rPr lang="sv-SE" sz="2000" b="0" i="0" dirty="0" err="1"/>
            <a:t>hydrolyysi</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nb-NO" sz="2800" b="0" i="0" dirty="0"/>
            <a:t>Proteiinin uutto</a:t>
          </a:r>
          <a:br>
            <a:rPr lang="nb-NO" sz="2300" b="0" i="0" dirty="0"/>
          </a:br>
          <a:r>
            <a:rPr lang="fi-FI" sz="2000" b="0" i="0" dirty="0"/>
            <a:t>Lämmitys, puristus, nesteuutto</a:t>
          </a:r>
          <a:endParaRPr lang="nb-NO" sz="23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nb-NO" sz="2800" b="0" i="0" dirty="0"/>
            <a:t>Käyttö</a:t>
          </a:r>
        </a:p>
        <a:p>
          <a:pPr algn="ctr"/>
          <a:r>
            <a:rPr lang="en-US" sz="2000" b="0" i="0" dirty="0" err="1"/>
            <a:t>Proteiinineste</a:t>
          </a:r>
          <a:r>
            <a:rPr lang="en-US" sz="2000" b="0" i="0" dirty="0"/>
            <a:t>
</a:t>
          </a:r>
          <a:r>
            <a:rPr lang="en-US" sz="2000" b="0" i="0" dirty="0" err="1"/>
            <a:t>Jälkituote</a:t>
          </a:r>
          <a:endParaRPr lang="nb-NO" sz="24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en-US" sz="2000" b="0" i="0" dirty="0">
              <a:solidFill>
                <a:srgbClr val="248587"/>
              </a:solidFill>
              <a:effectLst/>
              <a:latin typeface="Myriad Pro" panose="020B0503030403020204" pitchFamily="34" charset="0"/>
            </a:rPr>
            <a:t>N2Applied </a:t>
          </a:r>
          <a:r>
            <a:rPr lang="en-US" sz="2000" b="0" i="0" dirty="0" err="1">
              <a:solidFill>
                <a:srgbClr val="248587"/>
              </a:solidFill>
              <a:effectLst/>
              <a:latin typeface="Myriad Pro" panose="020B0503030403020204" pitchFamily="34" charset="0"/>
            </a:rPr>
            <a:t>teknologia</a:t>
          </a:r>
          <a:r>
            <a:rPr lang="en-US" sz="2000" b="0" i="0" dirty="0">
              <a:solidFill>
                <a:srgbClr val="248587"/>
              </a:solidFill>
              <a:effectLst/>
              <a:latin typeface="Myriad Pro" panose="020B0503030403020204" pitchFamily="34" charset="0"/>
            </a:rPr>
            <a:t> </a:t>
          </a:r>
          <a:r>
            <a:rPr lang="en-US" sz="2000" b="0" i="0" dirty="0" err="1">
              <a:solidFill>
                <a:srgbClr val="248587"/>
              </a:solidFill>
              <a:effectLst/>
              <a:latin typeface="Myriad Pro" panose="020B0503030403020204" pitchFamily="34" charset="0"/>
            </a:rPr>
            <a:t>vähentää</a:t>
          </a:r>
          <a:r>
            <a:rPr lang="en-US" sz="2000" b="0" i="0" dirty="0">
              <a:solidFill>
                <a:srgbClr val="248587"/>
              </a:solidFill>
              <a:effectLst/>
              <a:latin typeface="Myriad Pro" panose="020B0503030403020204" pitchFamily="34" charset="0"/>
            </a:rPr>
            <a:t> </a:t>
          </a:r>
          <a:r>
            <a:rPr lang="en-US" sz="2000" b="0" i="0" dirty="0" err="1">
              <a:solidFill>
                <a:srgbClr val="248587"/>
              </a:solidFill>
              <a:effectLst/>
              <a:latin typeface="Myriad Pro" panose="020B0503030403020204" pitchFamily="34" charset="0"/>
            </a:rPr>
            <a:t>typpioksidi</a:t>
          </a:r>
          <a:r>
            <a:rPr lang="en-US" sz="2000" b="0" i="0" dirty="0">
              <a:solidFill>
                <a:srgbClr val="248587"/>
              </a:solidFill>
              <a:effectLst/>
              <a:latin typeface="Myriad Pro" panose="020B0503030403020204" pitchFamily="34" charset="0"/>
            </a:rPr>
            <a:t> </a:t>
          </a:r>
          <a:r>
            <a:rPr lang="en-US" sz="2000" b="0" i="0" dirty="0" err="1">
              <a:solidFill>
                <a:srgbClr val="248587"/>
              </a:solidFill>
              <a:effectLst/>
              <a:latin typeface="Myriad Pro" panose="020B0503030403020204" pitchFamily="34" charset="0"/>
            </a:rPr>
            <a:t>päästöjä</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Ilmassa oleva typpi</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lannoite</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Tuottaa paikallisesti lannoitetta</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vähentää kuljetustarvetta</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en-US" sz="2000" dirty="0" err="1"/>
            <a:t>Fosforin</a:t>
          </a:r>
          <a:r>
            <a:rPr lang="en-US" sz="2000" dirty="0"/>
            <a:t> </a:t>
          </a:r>
          <a:r>
            <a:rPr lang="en-US" sz="2000" dirty="0" err="1"/>
            <a:t>talteenotto</a:t>
          </a:r>
          <a:r>
            <a:rPr lang="en-US" sz="2000" dirty="0"/>
            <a:t> </a:t>
          </a:r>
          <a:r>
            <a:rPr lang="en-US" sz="2000" dirty="0" err="1"/>
            <a:t>jätevedestä</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en-US" sz="2000" dirty="0" err="1"/>
            <a:t>Jopa</a:t>
          </a:r>
          <a:r>
            <a:rPr lang="en-US" sz="2000" dirty="0"/>
            <a:t> 90% </a:t>
          </a:r>
          <a:r>
            <a:rPr lang="en-US" sz="2000" dirty="0" err="1"/>
            <a:t>fosforin</a:t>
          </a:r>
          <a:r>
            <a:rPr lang="en-US" sz="2000" dirty="0"/>
            <a:t> </a:t>
          </a:r>
          <a:r>
            <a:rPr lang="en-US" sz="2000" dirty="0" err="1"/>
            <a:t>talteenotto</a:t>
          </a: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en-US" sz="2000" dirty="0" err="1"/>
            <a:t>Edut</a:t>
          </a:r>
          <a:r>
            <a:rPr lang="en-US" sz="2000" dirty="0"/>
            <a:t>:
</a:t>
          </a:r>
          <a:r>
            <a:rPr lang="en-US" sz="2000" dirty="0" err="1"/>
            <a:t>Jäte</a:t>
          </a:r>
          <a:r>
            <a:rPr lang="en-US" sz="2000" dirty="0"/>
            <a:t> </a:t>
          </a:r>
          <a:r>
            <a:rPr lang="en-US" sz="2000" dirty="0" err="1"/>
            <a:t>resurssiksi</a:t>
          </a:r>
          <a:r>
            <a:rPr lang="en-US" sz="2000" dirty="0"/>
            <a:t>
</a:t>
          </a:r>
          <a:r>
            <a:rPr lang="fi-FI" sz="2000" dirty="0"/>
            <a:t>Vältetään kaivostoiminnan myrkyllisiä metalleja</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nb-NO" sz="2800" dirty="0"/>
            <a:t>Biojalostus: Biokaasu ja biolannoitteet</a:t>
          </a:r>
          <a:endParaRPr lang="en-US" sz="36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nb-NO" sz="2800" dirty="0"/>
            <a:t>Pyrolyysi: Biohiili, bioöljy ja synteettinen kaasu</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en-US" sz="2800" dirty="0" err="1"/>
            <a:t>Kaasutus</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nb-NO" sz="2800" dirty="0"/>
            <a:t>Proteiinien uuttaminen</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nb-NO" sz="2800" dirty="0"/>
            <a:t>Struviitti uutto &amp; Helppo louhinta</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nb-NO" sz="2800" dirty="0"/>
            <a:t>N2applied</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fi-FI" dirty="0">
              <a:latin typeface="Myriad Pro" panose="020B0503030403020204" pitchFamily="34" charset="0"/>
            </a:rPr>
            <a:t>Ilmastohyöty: Myönteiset ilmastovaikutukset</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en-US" dirty="0">
              <a:latin typeface="Myriad Pro" panose="020B0503030403020204" pitchFamily="34" charset="0"/>
            </a:rPr>
            <a:t>100% - </a:t>
          </a:r>
          <a:r>
            <a:rPr lang="en-US" dirty="0" err="1">
              <a:latin typeface="Myriad Pro" panose="020B0503030403020204" pitchFamily="34" charset="0"/>
            </a:rPr>
            <a:t>Mitä</a:t>
          </a:r>
          <a:r>
            <a:rPr lang="en-US" dirty="0">
              <a:latin typeface="Myriad Pro" panose="020B0503030403020204" pitchFamily="34" charset="0"/>
            </a:rPr>
            <a:t> se </a:t>
          </a:r>
          <a:r>
            <a:rPr lang="en-US" dirty="0" err="1">
              <a:latin typeface="Myriad Pro" panose="020B0503030403020204" pitchFamily="34" charset="0"/>
            </a:rPr>
            <a:t>tarkoittaa</a:t>
          </a:r>
          <a:r>
            <a:rPr lang="en-US" dirty="0">
              <a:latin typeface="Myriad Pro" panose="020B0503030403020204" pitchFamily="34" charset="0"/>
            </a:rPr>
            <a:t>?</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a:lnSpc>
              <a:spcPct val="150000"/>
            </a:lnSpc>
          </a:pPr>
          <a:r>
            <a:rPr lang="sv-SE" dirty="0" err="1">
              <a:latin typeface="Myriad Pro" panose="020B0503030403020204" pitchFamily="34" charset="0"/>
            </a:rPr>
            <a:t>Ympäristölliset</a:t>
          </a:r>
          <a:r>
            <a:rPr lang="sv-SE" dirty="0">
              <a:latin typeface="Myriad Pro" panose="020B0503030403020204" pitchFamily="34" charset="0"/>
            </a:rPr>
            <a:t> </a:t>
          </a:r>
          <a:r>
            <a:rPr lang="sv-SE" dirty="0" err="1">
              <a:latin typeface="Myriad Pro" panose="020B0503030403020204" pitchFamily="34" charset="0"/>
            </a:rPr>
            <a:t>ilmastohyödyt</a:t>
          </a:r>
          <a:endParaRPr lang="nb-NO"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nb-NO" dirty="0">
              <a:latin typeface="Myriad Pro" panose="020B0503030403020204" pitchFamily="34" charset="0"/>
            </a:rPr>
            <a:t>Sosiaaliset ilmastohyödyt</a:t>
          </a: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nb-NO" dirty="0">
              <a:latin typeface="Myriad Pro" panose="020B0503030403020204" pitchFamily="34" charset="0"/>
            </a:rPr>
            <a:t>Taloudelliset ilmastohyödyt</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a:r>
            <a:rPr lang="fi-FI" dirty="0"/>
            <a:t>Biokaasun hyöty fossiilisten energiamuotojen korvaamisessa</a:t>
          </a:r>
          <a:endParaRPr lang="nb-NO"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en-US" dirty="0" err="1"/>
            <a:t>Biokaasun</a:t>
          </a:r>
          <a:r>
            <a:rPr lang="en-US" dirty="0"/>
            <a:t> </a:t>
          </a:r>
          <a:r>
            <a:rPr lang="en-US" dirty="0" err="1"/>
            <a:t>jalostuksessa</a:t>
          </a:r>
          <a:r>
            <a:rPr lang="en-US" dirty="0"/>
            <a:t> </a:t>
          </a:r>
          <a:r>
            <a:rPr lang="en-US" dirty="0" err="1"/>
            <a:t>syntyvä</a:t>
          </a:r>
          <a:r>
            <a:rPr lang="en-US" dirty="0"/>
            <a:t> </a:t>
          </a:r>
          <a:r>
            <a:rPr lang="en-US" dirty="0" err="1"/>
            <a:t>hiilidioksidi</a:t>
          </a:r>
          <a:r>
            <a:rPr lang="en-US" dirty="0"/>
            <a:t> </a:t>
          </a:r>
          <a:r>
            <a:rPr lang="en-US" dirty="0" err="1"/>
            <a:t>korvaa</a:t>
          </a:r>
          <a:r>
            <a:rPr lang="en-US" dirty="0"/>
            <a:t> </a:t>
          </a:r>
          <a:r>
            <a:rPr lang="en-US" dirty="0" err="1"/>
            <a:t>fossiilisista</a:t>
          </a:r>
          <a:r>
            <a:rPr lang="en-US" dirty="0"/>
            <a:t> </a:t>
          </a:r>
          <a:r>
            <a:rPr lang="en-US" dirty="0" err="1"/>
            <a:t>hiilidioksidia</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en-US" dirty="0" err="1"/>
            <a:t>Mineraalilannoitteiden</a:t>
          </a:r>
          <a:r>
            <a:rPr lang="en-US" dirty="0"/>
            <a:t> </a:t>
          </a:r>
          <a:r>
            <a:rPr lang="en-US" dirty="0" err="1"/>
            <a:t>korvaaminen</a:t>
          </a:r>
          <a:r>
            <a:rPr lang="en-US" dirty="0"/>
            <a:t> </a:t>
          </a:r>
          <a:r>
            <a:rPr lang="en-US" dirty="0" err="1"/>
            <a:t>mädätteellä</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en-US" dirty="0" err="1"/>
            <a:t>Jätteet</a:t>
          </a:r>
          <a:r>
            <a:rPr lang="en-US" dirty="0"/>
            <a:t> ja </a:t>
          </a:r>
          <a:r>
            <a:rPr lang="en-US" dirty="0" err="1"/>
            <a:t>lannoitteet</a:t>
          </a:r>
          <a:r>
            <a:rPr lang="en-US" dirty="0"/>
            <a:t> </a:t>
          </a:r>
          <a:r>
            <a:rPr lang="en-US" dirty="0" err="1"/>
            <a:t>käsitellään</a:t>
          </a:r>
          <a:r>
            <a:rPr lang="en-US" dirty="0"/>
            <a:t> </a:t>
          </a:r>
          <a:r>
            <a:rPr lang="en-US" dirty="0" err="1"/>
            <a:t>biokaasulaitoksessa</a:t>
          </a:r>
          <a:r>
            <a:rPr lang="en-US" dirty="0"/>
            <a:t>, </a:t>
          </a:r>
          <a:r>
            <a:rPr lang="en-US" dirty="0" err="1"/>
            <a:t>joiden</a:t>
          </a:r>
          <a:r>
            <a:rPr lang="en-US" dirty="0"/>
            <a:t> </a:t>
          </a:r>
          <a:r>
            <a:rPr lang="en-US" dirty="0" err="1"/>
            <a:t>ilmastovaikutukset</a:t>
          </a:r>
          <a:r>
            <a:rPr lang="en-US" dirty="0"/>
            <a:t> </a:t>
          </a:r>
          <a:r>
            <a:rPr lang="en-US" dirty="0" err="1"/>
            <a:t>ovat</a:t>
          </a:r>
          <a:r>
            <a:rPr lang="en-US" dirty="0"/>
            <a:t> </a:t>
          </a:r>
          <a:r>
            <a:rPr lang="en-US" dirty="0" err="1"/>
            <a:t>vähäisemmät</a:t>
          </a:r>
          <a:r>
            <a:rPr lang="en-US" dirty="0"/>
            <a:t> </a:t>
          </a:r>
          <a:r>
            <a:rPr lang="en-US" dirty="0" err="1"/>
            <a:t>kuin</a:t>
          </a:r>
          <a:r>
            <a:rPr lang="en-US" dirty="0"/>
            <a:t> </a:t>
          </a:r>
          <a:r>
            <a:rPr lang="en-US" dirty="0" err="1"/>
            <a:t>vaihtoehtoisten</a:t>
          </a:r>
          <a:r>
            <a:rPr lang="en-US" dirty="0"/>
            <a:t> </a:t>
          </a:r>
          <a:r>
            <a:rPr lang="en-US" dirty="0" err="1"/>
            <a:t>käsittelytapojen</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Biomassasta arvotuotteisiin</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Prosessi: Kuumentaminen ilman happea 500-600C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dirty="0"/>
            <a:t>Tuotteet: Biohiili, biokaasu ja bioöljy</a:t>
          </a:r>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ScaleX="106642"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ScaleX="109206"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ScaleX="110206"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Biomassalla</a:t>
          </a:r>
          <a:r>
            <a:rPr lang="en-US" sz="2800" kern="1200" dirty="0"/>
            <a:t> </a:t>
          </a:r>
          <a:r>
            <a:rPr lang="en-US" sz="2800" kern="1200" dirty="0" err="1"/>
            <a:t>tarkoitetaan</a:t>
          </a:r>
          <a:r>
            <a:rPr lang="en-US" sz="2800" kern="1200" dirty="0"/>
            <a:t> </a:t>
          </a:r>
          <a:r>
            <a:rPr lang="en-US" sz="2800" kern="1200" dirty="0" err="1"/>
            <a:t>orgaanista</a:t>
          </a:r>
          <a:r>
            <a:rPr lang="en-US" sz="2800" kern="1200" dirty="0"/>
            <a:t> </a:t>
          </a:r>
          <a:r>
            <a:rPr lang="en-US" sz="2800" kern="1200" dirty="0" err="1"/>
            <a:t>materiaalia</a:t>
          </a:r>
          <a:r>
            <a:rPr lang="en-US" sz="2800" kern="1200" dirty="0"/>
            <a:t>, </a:t>
          </a:r>
          <a:r>
            <a:rPr lang="en-US" sz="2800" kern="1200" dirty="0" err="1"/>
            <a:t>ts</a:t>
          </a:r>
          <a:r>
            <a:rPr lang="en-US" sz="2800" kern="1200" dirty="0"/>
            <a:t>. </a:t>
          </a:r>
          <a:r>
            <a:rPr lang="en-US" sz="2800" kern="1200" dirty="0" err="1"/>
            <a:t>Kasveja</a:t>
          </a:r>
          <a:r>
            <a:rPr lang="en-US" sz="2800" kern="1200" dirty="0"/>
            <a:t>, </a:t>
          </a:r>
          <a:r>
            <a:rPr lang="en-US" sz="2800" kern="1200" dirty="0" err="1"/>
            <a:t>eläimiä</a:t>
          </a:r>
          <a:r>
            <a:rPr lang="en-US" sz="2800" kern="1200" dirty="0"/>
            <a:t> tai </a:t>
          </a:r>
          <a:r>
            <a:rPr lang="en-US" sz="2800" kern="1200" dirty="0" err="1"/>
            <a:t>mikrobeja</a:t>
          </a:r>
          <a:r>
            <a:rPr lang="en-US" sz="2800" kern="1200" dirty="0"/>
            <a:t>, </a:t>
          </a:r>
          <a:r>
            <a:rPr lang="en-US" sz="2800" kern="1200" dirty="0" err="1"/>
            <a:t>sekä</a:t>
          </a:r>
          <a:r>
            <a:rPr lang="en-US" sz="2800" kern="1200" dirty="0"/>
            <a:t> </a:t>
          </a:r>
          <a:r>
            <a:rPr lang="en-US" sz="2800" kern="1200" dirty="0" err="1"/>
            <a:t>niiden</a:t>
          </a:r>
          <a:r>
            <a:rPr lang="en-US" sz="2800" kern="1200" dirty="0"/>
            <a:t> </a:t>
          </a:r>
          <a:r>
            <a:rPr lang="en-US" sz="2800" kern="1200" dirty="0" err="1"/>
            <a:t>tuottamia</a:t>
          </a:r>
          <a:r>
            <a:rPr lang="en-US" sz="2800" kern="1200" dirty="0"/>
            <a:t> </a:t>
          </a:r>
          <a:r>
            <a:rPr lang="en-US" sz="2800" kern="1200" dirty="0" err="1"/>
            <a:t>jäteitä</a:t>
          </a:r>
          <a:r>
            <a:rPr lang="en-US" sz="2800" kern="1200" dirty="0"/>
            <a:t>.</a:t>
          </a:r>
        </a:p>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800" kern="1200" dirty="0" err="1"/>
            <a:t>Tähän</a:t>
          </a:r>
          <a:r>
            <a:rPr lang="en-US" sz="2800" kern="1200" dirty="0"/>
            <a:t> </a:t>
          </a:r>
          <a:r>
            <a:rPr lang="en-US" sz="2800" kern="1200" dirty="0" err="1"/>
            <a:t>sisältyy</a:t>
          </a:r>
          <a:r>
            <a:rPr lang="en-US" sz="2800" kern="1200" dirty="0"/>
            <a:t> </a:t>
          </a:r>
          <a:r>
            <a:rPr lang="en-US" sz="2800" kern="1200" dirty="0" err="1"/>
            <a:t>siis</a:t>
          </a:r>
          <a:r>
            <a:rPr lang="en-US" sz="2800" kern="1200" dirty="0"/>
            <a:t> </a:t>
          </a:r>
          <a:r>
            <a:rPr lang="en-US" sz="2800" kern="1200" dirty="0" err="1"/>
            <a:t>kaikki</a:t>
          </a:r>
          <a:r>
            <a:rPr lang="en-US" sz="2800" kern="1200" dirty="0"/>
            <a:t> </a:t>
          </a:r>
          <a:r>
            <a:rPr lang="en-US" sz="2800" kern="1200" dirty="0" err="1"/>
            <a:t>puista</a:t>
          </a:r>
          <a:r>
            <a:rPr lang="en-US" sz="2800" kern="1200" dirty="0"/>
            <a:t> ja </a:t>
          </a:r>
          <a:r>
            <a:rPr lang="en-US" sz="2800" kern="1200" dirty="0" err="1"/>
            <a:t>ruokakasveista</a:t>
          </a:r>
          <a:r>
            <a:rPr lang="en-US" sz="2800" kern="1200" dirty="0"/>
            <a:t> </a:t>
          </a:r>
          <a:r>
            <a:rPr lang="en-US" sz="2800" kern="1200" dirty="0" err="1"/>
            <a:t>eläimiin</a:t>
          </a:r>
          <a:r>
            <a:rPr lang="en-US" sz="2800" kern="1200" dirty="0"/>
            <a:t> ja </a:t>
          </a:r>
          <a:r>
            <a:rPr lang="en-US" sz="2800" kern="1200" dirty="0" err="1"/>
            <a:t>mikrobiallisiin</a:t>
          </a:r>
          <a:r>
            <a:rPr lang="en-US" sz="2800" kern="1200" dirty="0"/>
            <a:t> </a:t>
          </a:r>
          <a:r>
            <a:rPr lang="en-US" sz="2800" kern="1200" dirty="0" err="1"/>
            <a:t>massoihin</a:t>
          </a:r>
          <a:r>
            <a:rPr lang="en-US" sz="2800" kern="1200" dirty="0"/>
            <a:t>. </a:t>
          </a:r>
          <a:r>
            <a:rPr lang="en-US" sz="2800" kern="1200" dirty="0" err="1"/>
            <a:t>Biomassa</a:t>
          </a:r>
          <a:r>
            <a:rPr lang="en-US" sz="2800" kern="1200" dirty="0"/>
            <a:t> on </a:t>
          </a:r>
          <a:r>
            <a:rPr lang="en-US" sz="2800" kern="1200" dirty="0" err="1"/>
            <a:t>erittäin</a:t>
          </a:r>
          <a:r>
            <a:rPr lang="en-US" sz="2800" kern="1200" dirty="0"/>
            <a:t> </a:t>
          </a:r>
          <a:r>
            <a:rPr lang="en-US" sz="2800" kern="1200" dirty="0" err="1"/>
            <a:t>tärkeä</a:t>
          </a:r>
          <a:r>
            <a:rPr lang="en-US" sz="2800" kern="1200" dirty="0"/>
            <a:t> </a:t>
          </a:r>
          <a:r>
            <a:rPr lang="en-US" sz="2800" kern="1200" dirty="0" err="1"/>
            <a:t>resurssi</a:t>
          </a:r>
          <a:r>
            <a:rPr lang="en-US" sz="2800" kern="1200" dirty="0"/>
            <a:t> </a:t>
          </a:r>
          <a:r>
            <a:rPr lang="en-US" sz="2800" kern="1200" dirty="0" err="1"/>
            <a:t>ihmisille</a:t>
          </a:r>
          <a:r>
            <a:rPr lang="en-US" sz="2800" kern="1200" dirty="0"/>
            <a:t>, </a:t>
          </a:r>
          <a:r>
            <a:rPr lang="en-US" sz="2800" kern="1200" dirty="0" err="1"/>
            <a:t>sillä</a:t>
          </a:r>
          <a:r>
            <a:rPr lang="en-US" sz="2800" kern="1200" dirty="0"/>
            <a:t> </a:t>
          </a:r>
          <a:r>
            <a:rPr lang="en-US" sz="2800" kern="1200" dirty="0" err="1"/>
            <a:t>sitä</a:t>
          </a:r>
          <a:r>
            <a:rPr lang="en-US" sz="2800" kern="1200" dirty="0"/>
            <a:t> </a:t>
          </a:r>
          <a:r>
            <a:rPr lang="en-US" sz="2800" kern="1200" dirty="0" err="1"/>
            <a:t>voidaan</a:t>
          </a:r>
          <a:r>
            <a:rPr lang="en-US" sz="2800" kern="1200" dirty="0"/>
            <a:t> </a:t>
          </a:r>
          <a:r>
            <a:rPr lang="en-US" sz="2800" kern="1200" dirty="0" err="1"/>
            <a:t>käyttää</a:t>
          </a:r>
          <a:r>
            <a:rPr lang="en-US" sz="2800" kern="1200" dirty="0"/>
            <a:t> </a:t>
          </a:r>
          <a:r>
            <a:rPr lang="en-US" sz="2800" kern="1200" dirty="0" err="1"/>
            <a:t>energiana</a:t>
          </a:r>
          <a:r>
            <a:rPr lang="en-US" sz="2800" kern="1200" dirty="0"/>
            <a:t>, </a:t>
          </a:r>
          <a:r>
            <a:rPr lang="en-US" sz="2800" kern="1200" dirty="0" err="1"/>
            <a:t>ruokana</a:t>
          </a:r>
          <a:r>
            <a:rPr lang="en-US" sz="2800" kern="1200" dirty="0"/>
            <a:t>, </a:t>
          </a:r>
          <a:r>
            <a:rPr lang="en-US" sz="2800" kern="1200" dirty="0" err="1"/>
            <a:t>kuituina</a:t>
          </a:r>
          <a:r>
            <a:rPr lang="en-US" sz="2800" kern="1200" dirty="0"/>
            <a:t> ja </a:t>
          </a:r>
          <a:r>
            <a:rPr lang="en-US" sz="2800" kern="1200" dirty="0" err="1"/>
            <a:t>kemikaaleina</a:t>
          </a:r>
          <a:r>
            <a:rPr lang="en-US" sz="2800" kern="1200" dirty="0"/>
            <a:t>.</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nb-NO" sz="1300" kern="1200" noProof="0" dirty="0"/>
            <a:t>Vanha teknologia</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sv-SE" sz="1300" kern="1200" noProof="0" dirty="0" err="1"/>
            <a:t>Polttoaine</a:t>
          </a:r>
          <a:r>
            <a:rPr lang="sv-SE" sz="1300" kern="1200" noProof="0" dirty="0"/>
            <a:t> </a:t>
          </a:r>
          <a:r>
            <a:rPr lang="sv-SE" sz="1300" kern="1200" noProof="0" dirty="0" err="1"/>
            <a:t>kaasuksi</a:t>
          </a:r>
          <a:endParaRPr lang="nb-NO" sz="13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nb-NO" sz="1300" kern="1200" noProof="0" dirty="0"/>
            <a:t>Kuumennetaan 800 – 1000C</a:t>
          </a: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sv-SE" sz="1300" kern="1200" noProof="0" dirty="0" err="1"/>
            <a:t>Tuottaa</a:t>
          </a:r>
          <a:r>
            <a:rPr lang="sv-SE" sz="1300" kern="1200" noProof="0" dirty="0"/>
            <a:t> </a:t>
          </a:r>
          <a:r>
            <a:rPr lang="sv-SE" sz="1300" kern="1200" noProof="0" dirty="0" err="1"/>
            <a:t>synteesikaasua</a:t>
          </a:r>
          <a:endParaRPr lang="nb-NO" sz="13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nb-NO" sz="1300" kern="1200" noProof="0" dirty="0"/>
            <a:t>Useita materiaaleja voidaan kaasuttaa</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fi-FI" sz="1300" kern="1200" noProof="0" dirty="0">
              <a:solidFill>
                <a:srgbClr val="248587"/>
              </a:solidFill>
            </a:rPr>
            <a:t>Vanha teknologia</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fi-FI" sz="1300" kern="1200" noProof="0" dirty="0">
              <a:solidFill>
                <a:srgbClr val="248587"/>
              </a:solidFill>
            </a:rPr>
            <a:t>Polttoaine kaasuksi</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fi-FI" sz="1300" kern="1200" noProof="0" dirty="0">
              <a:solidFill>
                <a:srgbClr val="248587"/>
              </a:solidFill>
            </a:rPr>
            <a:t>Kuumennetaan 800 – 1000C</a:t>
          </a: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fi-FI" sz="1300" kern="1200" noProof="0" dirty="0">
              <a:solidFill>
                <a:srgbClr val="248587"/>
              </a:solidFill>
            </a:rPr>
            <a:t>Tuottaa synteesikaasua</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50000"/>
            </a:lnSpc>
            <a:spcBef>
              <a:spcPct val="0"/>
            </a:spcBef>
            <a:spcAft>
              <a:spcPct val="35000"/>
            </a:spcAft>
            <a:buNone/>
          </a:pPr>
          <a:r>
            <a:rPr lang="fi-FI" sz="1300" kern="1200" noProof="0" dirty="0">
              <a:solidFill>
                <a:srgbClr val="248587"/>
              </a:solidFill>
            </a:rPr>
            <a:t>Useita materiaaleja voidaan kaasuttaa</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fi-FI" sz="1100" kern="1200" noProof="0" dirty="0">
              <a:solidFill>
                <a:srgbClr val="248587"/>
              </a:solidFill>
            </a:rPr>
            <a:t>Vanha teknologia</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fi-FI" sz="1100" kern="1200" noProof="0" dirty="0">
              <a:solidFill>
                <a:srgbClr val="248587"/>
              </a:solidFill>
            </a:rPr>
            <a:t>Polttoaine kaasuksi</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fi-FI" sz="1100" kern="1200" noProof="0" dirty="0">
              <a:solidFill>
                <a:srgbClr val="248587"/>
              </a:solidFill>
            </a:rPr>
            <a:t>Kuumennetaan 800 – 1000C</a:t>
          </a:r>
        </a:p>
        <a:p>
          <a:pPr marL="0" lvl="0" indent="0" algn="ctr" defTabSz="488950">
            <a:lnSpc>
              <a:spcPct val="150000"/>
            </a:lnSpc>
            <a:spcBef>
              <a:spcPct val="0"/>
            </a:spcBef>
            <a:spcAft>
              <a:spcPct val="35000"/>
            </a:spcAft>
            <a:buNone/>
          </a:pPr>
          <a:endParaRPr lang="nb-NO" sz="11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fi-FI" sz="1100" kern="1200" noProof="0" dirty="0">
              <a:solidFill>
                <a:srgbClr val="248587"/>
              </a:solidFill>
            </a:rPr>
            <a:t>Tuottaa synteesikaasua</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fi-FI" sz="1100" kern="1200" noProof="0" dirty="0">
              <a:solidFill>
                <a:srgbClr val="248587"/>
              </a:solidFill>
            </a:rPr>
            <a:t>Useita materiaaleja voidaan kaasuttaa</a:t>
          </a:r>
        </a:p>
        <a:p>
          <a:pPr marL="0" lvl="0" indent="0" algn="ctr" defTabSz="488950">
            <a:lnSpc>
              <a:spcPct val="150000"/>
            </a:lnSpc>
            <a:spcBef>
              <a:spcPct val="0"/>
            </a:spcBef>
            <a:spcAft>
              <a:spcPct val="35000"/>
            </a:spcAft>
            <a:buNone/>
          </a:pPr>
          <a:endParaRPr lang="nb-NO" sz="1100" kern="1200" noProof="0" dirty="0">
            <a:solidFill>
              <a:srgbClr val="248587"/>
            </a:solidFill>
          </a:endParaRP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Raaka-aineet</a:t>
          </a:r>
        </a:p>
        <a:p>
          <a:pPr marL="0" lvl="0" indent="0" algn="ctr" defTabSz="1244600">
            <a:lnSpc>
              <a:spcPct val="90000"/>
            </a:lnSpc>
            <a:spcBef>
              <a:spcPct val="0"/>
            </a:spcBef>
            <a:spcAft>
              <a:spcPct val="35000"/>
            </a:spcAft>
            <a:buNone/>
          </a:pPr>
          <a:r>
            <a:rPr lang="nb-NO" sz="2000" b="0" i="0" kern="1200" dirty="0"/>
            <a:t>Ruoho, biojäte, yms.</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Prosessi</a:t>
          </a:r>
        </a:p>
        <a:p>
          <a:pPr marL="0" lvl="0" indent="0" algn="ctr" defTabSz="1244600">
            <a:lnSpc>
              <a:spcPct val="90000"/>
            </a:lnSpc>
            <a:spcBef>
              <a:spcPct val="0"/>
            </a:spcBef>
            <a:spcAft>
              <a:spcPct val="35000"/>
            </a:spcAft>
            <a:buNone/>
          </a:pPr>
          <a:r>
            <a:rPr lang="sv-SE" sz="2000" b="0" i="0" kern="1200" dirty="0"/>
            <a:t>Terminen </a:t>
          </a:r>
          <a:r>
            <a:rPr lang="sv-SE" sz="2000" b="0" i="0" kern="1200" dirty="0" err="1"/>
            <a:t>hydrolyysi</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nb-NO" sz="2800" b="0" i="0" kern="1200" dirty="0"/>
            <a:t>Proteiinin uutto</a:t>
          </a:r>
          <a:br>
            <a:rPr lang="nb-NO" sz="2300" b="0" i="0" kern="1200" dirty="0"/>
          </a:br>
          <a:r>
            <a:rPr lang="fi-FI" sz="2000" b="0" i="0" kern="1200" dirty="0"/>
            <a:t>Lämmitys, puristus, nesteuutto</a:t>
          </a:r>
          <a:endParaRPr lang="nb-NO" sz="23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b="0" i="0" kern="1200" dirty="0"/>
            <a:t>Käyttö</a:t>
          </a:r>
        </a:p>
        <a:p>
          <a:pPr marL="0" lvl="0" indent="0" algn="ctr" defTabSz="1244600">
            <a:lnSpc>
              <a:spcPct val="90000"/>
            </a:lnSpc>
            <a:spcBef>
              <a:spcPct val="0"/>
            </a:spcBef>
            <a:spcAft>
              <a:spcPct val="35000"/>
            </a:spcAft>
            <a:buNone/>
          </a:pPr>
          <a:r>
            <a:rPr lang="en-US" sz="2000" b="0" i="0" kern="1200" dirty="0" err="1"/>
            <a:t>Proteiinineste</a:t>
          </a:r>
          <a:r>
            <a:rPr lang="en-US" sz="2000" b="0" i="0" kern="1200" dirty="0"/>
            <a:t>
</a:t>
          </a:r>
          <a:r>
            <a:rPr lang="en-US" sz="2000" b="0" i="0" kern="1200" dirty="0" err="1"/>
            <a:t>Jälkituote</a:t>
          </a:r>
          <a:endParaRPr lang="nb-NO" sz="24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Tuottaa paikallisesti lannoitetta</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vähentää kuljetustarvetta</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Ilmassa oleva typpi</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lannoite</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0" i="0" kern="1200" dirty="0">
              <a:solidFill>
                <a:srgbClr val="248587"/>
              </a:solidFill>
              <a:effectLst/>
              <a:latin typeface="Myriad Pro" panose="020B0503030403020204" pitchFamily="34" charset="0"/>
            </a:rPr>
            <a:t>N2Applied </a:t>
          </a:r>
          <a:r>
            <a:rPr lang="en-US" sz="2000" b="0" i="0" kern="1200" dirty="0" err="1">
              <a:solidFill>
                <a:srgbClr val="248587"/>
              </a:solidFill>
              <a:effectLst/>
              <a:latin typeface="Myriad Pro" panose="020B0503030403020204" pitchFamily="34" charset="0"/>
            </a:rPr>
            <a:t>teknologia</a:t>
          </a:r>
          <a:r>
            <a:rPr lang="en-US" sz="2000" b="0" i="0" kern="1200" dirty="0">
              <a:solidFill>
                <a:srgbClr val="248587"/>
              </a:solidFill>
              <a:effectLst/>
              <a:latin typeface="Myriad Pro" panose="020B0503030403020204" pitchFamily="34" charset="0"/>
            </a:rPr>
            <a:t> </a:t>
          </a:r>
          <a:r>
            <a:rPr lang="en-US" sz="2000" b="0" i="0" kern="1200" dirty="0" err="1">
              <a:solidFill>
                <a:srgbClr val="248587"/>
              </a:solidFill>
              <a:effectLst/>
              <a:latin typeface="Myriad Pro" panose="020B0503030403020204" pitchFamily="34" charset="0"/>
            </a:rPr>
            <a:t>vähentää</a:t>
          </a:r>
          <a:r>
            <a:rPr lang="en-US" sz="2000" b="0" i="0" kern="1200" dirty="0">
              <a:solidFill>
                <a:srgbClr val="248587"/>
              </a:solidFill>
              <a:effectLst/>
              <a:latin typeface="Myriad Pro" panose="020B0503030403020204" pitchFamily="34" charset="0"/>
            </a:rPr>
            <a:t> </a:t>
          </a:r>
          <a:r>
            <a:rPr lang="en-US" sz="2000" b="0" i="0" kern="1200" dirty="0" err="1">
              <a:solidFill>
                <a:srgbClr val="248587"/>
              </a:solidFill>
              <a:effectLst/>
              <a:latin typeface="Myriad Pro" panose="020B0503030403020204" pitchFamily="34" charset="0"/>
            </a:rPr>
            <a:t>typpioksidi</a:t>
          </a:r>
          <a:r>
            <a:rPr lang="en-US" sz="2000" b="0" i="0" kern="1200" dirty="0">
              <a:solidFill>
                <a:srgbClr val="248587"/>
              </a:solidFill>
              <a:effectLst/>
              <a:latin typeface="Myriad Pro" panose="020B0503030403020204" pitchFamily="34" charset="0"/>
            </a:rPr>
            <a:t> </a:t>
          </a:r>
          <a:r>
            <a:rPr lang="en-US" sz="2000" b="0" i="0" kern="1200" dirty="0" err="1">
              <a:solidFill>
                <a:srgbClr val="248587"/>
              </a:solidFill>
              <a:effectLst/>
              <a:latin typeface="Myriad Pro" panose="020B0503030403020204" pitchFamily="34" charset="0"/>
            </a:rPr>
            <a:t>päästöjä</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err="1"/>
            <a:t>Fosforin</a:t>
          </a:r>
          <a:r>
            <a:rPr lang="en-US" sz="2000" kern="1200" dirty="0"/>
            <a:t> </a:t>
          </a:r>
          <a:r>
            <a:rPr lang="en-US" sz="2000" kern="1200" dirty="0" err="1"/>
            <a:t>talteenotto</a:t>
          </a:r>
          <a:r>
            <a:rPr lang="en-US" sz="2000" kern="1200" dirty="0"/>
            <a:t> </a:t>
          </a:r>
          <a:r>
            <a:rPr lang="en-US" sz="2000" kern="1200" dirty="0" err="1"/>
            <a:t>jätevedestä</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err="1"/>
            <a:t>Jopa</a:t>
          </a:r>
          <a:r>
            <a:rPr lang="en-US" sz="2000" kern="1200" dirty="0"/>
            <a:t> 90% </a:t>
          </a:r>
          <a:r>
            <a:rPr lang="en-US" sz="2000" kern="1200" dirty="0" err="1"/>
            <a:t>fosforin</a:t>
          </a:r>
          <a:r>
            <a:rPr lang="en-US" sz="2000" kern="1200" dirty="0"/>
            <a:t> </a:t>
          </a:r>
          <a:r>
            <a:rPr lang="en-US" sz="2000" kern="1200" dirty="0" err="1"/>
            <a:t>talteenotto</a:t>
          </a: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err="1"/>
            <a:t>Edut</a:t>
          </a:r>
          <a:r>
            <a:rPr lang="en-US" sz="2000" kern="1200" dirty="0"/>
            <a:t>:
</a:t>
          </a:r>
          <a:r>
            <a:rPr lang="en-US" sz="2000" kern="1200" dirty="0" err="1"/>
            <a:t>Jäte</a:t>
          </a:r>
          <a:r>
            <a:rPr lang="en-US" sz="2000" kern="1200" dirty="0"/>
            <a:t> </a:t>
          </a:r>
          <a:r>
            <a:rPr lang="en-US" sz="2000" kern="1200" dirty="0" err="1"/>
            <a:t>resurssiksi</a:t>
          </a:r>
          <a:r>
            <a:rPr lang="en-US" sz="2000" kern="1200" dirty="0"/>
            <a:t>
</a:t>
          </a:r>
          <a:r>
            <a:rPr lang="fi-FI" sz="2000" kern="1200" dirty="0"/>
            <a:t>Vältetään kaivostoiminnan myrkyllisiä metalleja</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Biojalostus: Biokaasu ja biolannoitteet</a:t>
          </a:r>
          <a:endParaRPr lang="en-US" sz="36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Pyrolyysi: Biohiili, bioöljy ja synteettinen kaasu</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Kaasutus</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Proteiinien uuttaminen</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Struviitti uutto &amp; Helppo louhinta</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N2applied</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fi-FI" sz="1800" kern="1200" dirty="0">
              <a:latin typeface="Myriad Pro" panose="020B0503030403020204" pitchFamily="34" charset="0"/>
            </a:rPr>
            <a:t>Ilmastohyöty: Myönteiset ilmastovaikutukset</a:t>
          </a:r>
          <a:endParaRPr lang="nb-NO" sz="18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1800" kern="1200" dirty="0">
              <a:latin typeface="Myriad Pro" panose="020B0503030403020204" pitchFamily="34" charset="0"/>
            </a:rPr>
            <a:t>100% - </a:t>
          </a:r>
          <a:r>
            <a:rPr lang="en-US" sz="1800" kern="1200" dirty="0" err="1">
              <a:latin typeface="Myriad Pro" panose="020B0503030403020204" pitchFamily="34" charset="0"/>
            </a:rPr>
            <a:t>Mitä</a:t>
          </a:r>
          <a:r>
            <a:rPr lang="en-US" sz="1800" kern="1200" dirty="0">
              <a:latin typeface="Myriad Pro" panose="020B0503030403020204" pitchFamily="34" charset="0"/>
            </a:rPr>
            <a:t> se </a:t>
          </a:r>
          <a:r>
            <a:rPr lang="en-US" sz="1800" kern="1200" dirty="0" err="1">
              <a:latin typeface="Myriad Pro" panose="020B0503030403020204" pitchFamily="34" charset="0"/>
            </a:rPr>
            <a:t>tarkoittaa</a:t>
          </a:r>
          <a:r>
            <a:rPr lang="en-US" sz="1800" kern="1200" dirty="0">
              <a:latin typeface="Myriad Pro" panose="020B0503030403020204" pitchFamily="34" charset="0"/>
            </a:rPr>
            <a:t>?</a:t>
          </a:r>
          <a:endParaRPr lang="nb-NO" sz="18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sv-SE" sz="1800" kern="1200" dirty="0" err="1">
              <a:latin typeface="Myriad Pro" panose="020B0503030403020204" pitchFamily="34" charset="0"/>
            </a:rPr>
            <a:t>Ympäristölliset</a:t>
          </a:r>
          <a:r>
            <a:rPr lang="sv-SE" sz="1800" kern="1200" dirty="0">
              <a:latin typeface="Myriad Pro" panose="020B0503030403020204" pitchFamily="34" charset="0"/>
            </a:rPr>
            <a:t> </a:t>
          </a:r>
          <a:r>
            <a:rPr lang="sv-SE" sz="1800" kern="1200" dirty="0" err="1">
              <a:latin typeface="Myriad Pro" panose="020B0503030403020204" pitchFamily="34" charset="0"/>
            </a:rPr>
            <a:t>ilmastohyödyt</a:t>
          </a:r>
          <a:endParaRPr lang="nb-NO" sz="18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Sosiaaliset ilmastohyödyt</a:t>
          </a: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nb-NO" sz="1800" kern="1200" dirty="0">
              <a:latin typeface="Myriad Pro" panose="020B0503030403020204" pitchFamily="34" charset="0"/>
            </a:rPr>
            <a:t>Taloudelliset ilmastohyödyt</a:t>
          </a: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11131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Biokaasun hyöty fossiilisten energiamuotojen korvaamisessa</a:t>
          </a:r>
          <a:endParaRPr lang="nb-NO" sz="1800" kern="1200" dirty="0"/>
        </a:p>
      </dsp:txBody>
      <dsp:txXfrm>
        <a:off x="62979" y="174298"/>
        <a:ext cx="3734400" cy="1164172"/>
      </dsp:txXfrm>
    </dsp:sp>
    <dsp:sp modelId="{A481776C-631A-FA4B-9425-3699B7D2F935}">
      <dsp:nvSpPr>
        <dsp:cNvPr id="0" name=""/>
        <dsp:cNvSpPr/>
      </dsp:nvSpPr>
      <dsp:spPr>
        <a:xfrm>
          <a:off x="0" y="145328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Biokaasun</a:t>
          </a:r>
          <a:r>
            <a:rPr lang="en-US" sz="1800" kern="1200" dirty="0"/>
            <a:t> </a:t>
          </a:r>
          <a:r>
            <a:rPr lang="en-US" sz="1800" kern="1200" dirty="0" err="1"/>
            <a:t>jalostuksessa</a:t>
          </a:r>
          <a:r>
            <a:rPr lang="en-US" sz="1800" kern="1200" dirty="0"/>
            <a:t> </a:t>
          </a:r>
          <a:r>
            <a:rPr lang="en-US" sz="1800" kern="1200" dirty="0" err="1"/>
            <a:t>syntyvä</a:t>
          </a:r>
          <a:r>
            <a:rPr lang="en-US" sz="1800" kern="1200" dirty="0"/>
            <a:t> </a:t>
          </a:r>
          <a:r>
            <a:rPr lang="en-US" sz="1800" kern="1200" dirty="0" err="1"/>
            <a:t>hiilidioksidi</a:t>
          </a:r>
          <a:r>
            <a:rPr lang="en-US" sz="1800" kern="1200" dirty="0"/>
            <a:t> </a:t>
          </a:r>
          <a:r>
            <a:rPr lang="en-US" sz="1800" kern="1200" dirty="0" err="1"/>
            <a:t>korvaa</a:t>
          </a:r>
          <a:r>
            <a:rPr lang="en-US" sz="1800" kern="1200" dirty="0"/>
            <a:t> </a:t>
          </a:r>
          <a:r>
            <a:rPr lang="en-US" sz="1800" kern="1200" dirty="0" err="1"/>
            <a:t>fossiilisista</a:t>
          </a:r>
          <a:r>
            <a:rPr lang="en-US" sz="1800" kern="1200" dirty="0"/>
            <a:t> </a:t>
          </a:r>
          <a:r>
            <a:rPr lang="en-US" sz="1800" kern="1200" dirty="0" err="1"/>
            <a:t>hiilidioksidia</a:t>
          </a:r>
          <a:endParaRPr lang="nb-NO" sz="1800" kern="1200" dirty="0"/>
        </a:p>
      </dsp:txBody>
      <dsp:txXfrm>
        <a:off x="62979" y="1516268"/>
        <a:ext cx="3734400" cy="1164172"/>
      </dsp:txXfrm>
    </dsp:sp>
    <dsp:sp modelId="{E03F7BA0-D9A5-474B-B980-E7C6B8A2DDF5}">
      <dsp:nvSpPr>
        <dsp:cNvPr id="0" name=""/>
        <dsp:cNvSpPr/>
      </dsp:nvSpPr>
      <dsp:spPr>
        <a:xfrm>
          <a:off x="0" y="2795260"/>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Mineraalilannoitteiden</a:t>
          </a:r>
          <a:r>
            <a:rPr lang="en-US" sz="1800" kern="1200" dirty="0"/>
            <a:t> </a:t>
          </a:r>
          <a:r>
            <a:rPr lang="en-US" sz="1800" kern="1200" dirty="0" err="1"/>
            <a:t>korvaaminen</a:t>
          </a:r>
          <a:r>
            <a:rPr lang="en-US" sz="1800" kern="1200" dirty="0"/>
            <a:t> </a:t>
          </a:r>
          <a:r>
            <a:rPr lang="en-US" sz="1800" kern="1200" dirty="0" err="1"/>
            <a:t>mädätteellä</a:t>
          </a:r>
          <a:endParaRPr lang="nb-NO" sz="1800" kern="1200" dirty="0"/>
        </a:p>
      </dsp:txBody>
      <dsp:txXfrm>
        <a:off x="62979" y="2858239"/>
        <a:ext cx="3734400" cy="1164172"/>
      </dsp:txXfrm>
    </dsp:sp>
    <dsp:sp modelId="{4994656C-719B-714C-805B-DB22D35E776C}">
      <dsp:nvSpPr>
        <dsp:cNvPr id="0" name=""/>
        <dsp:cNvSpPr/>
      </dsp:nvSpPr>
      <dsp:spPr>
        <a:xfrm>
          <a:off x="0" y="4137231"/>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Jätteet</a:t>
          </a:r>
          <a:r>
            <a:rPr lang="en-US" sz="1800" kern="1200" dirty="0"/>
            <a:t> ja </a:t>
          </a:r>
          <a:r>
            <a:rPr lang="en-US" sz="1800" kern="1200" dirty="0" err="1"/>
            <a:t>lannoitteet</a:t>
          </a:r>
          <a:r>
            <a:rPr lang="en-US" sz="1800" kern="1200" dirty="0"/>
            <a:t> </a:t>
          </a:r>
          <a:r>
            <a:rPr lang="en-US" sz="1800" kern="1200" dirty="0" err="1"/>
            <a:t>käsitellään</a:t>
          </a:r>
          <a:r>
            <a:rPr lang="en-US" sz="1800" kern="1200" dirty="0"/>
            <a:t> </a:t>
          </a:r>
          <a:r>
            <a:rPr lang="en-US" sz="1800" kern="1200" dirty="0" err="1"/>
            <a:t>biokaasulaitoksessa</a:t>
          </a:r>
          <a:r>
            <a:rPr lang="en-US" sz="1800" kern="1200" dirty="0"/>
            <a:t>, </a:t>
          </a:r>
          <a:r>
            <a:rPr lang="en-US" sz="1800" kern="1200" dirty="0" err="1"/>
            <a:t>joiden</a:t>
          </a:r>
          <a:r>
            <a:rPr lang="en-US" sz="1800" kern="1200" dirty="0"/>
            <a:t> </a:t>
          </a:r>
          <a:r>
            <a:rPr lang="en-US" sz="1800" kern="1200" dirty="0" err="1"/>
            <a:t>ilmastovaikutukset</a:t>
          </a:r>
          <a:r>
            <a:rPr lang="en-US" sz="1800" kern="1200" dirty="0"/>
            <a:t> </a:t>
          </a:r>
          <a:r>
            <a:rPr lang="en-US" sz="1800" kern="1200" dirty="0" err="1"/>
            <a:t>ovat</a:t>
          </a:r>
          <a:r>
            <a:rPr lang="en-US" sz="1800" kern="1200" dirty="0"/>
            <a:t> </a:t>
          </a:r>
          <a:r>
            <a:rPr lang="en-US" sz="1800" kern="1200" dirty="0" err="1"/>
            <a:t>vähäisemmät</a:t>
          </a:r>
          <a:r>
            <a:rPr lang="en-US" sz="1800" kern="1200" dirty="0"/>
            <a:t> </a:t>
          </a:r>
          <a:r>
            <a:rPr lang="en-US" sz="1800" kern="1200" dirty="0" err="1"/>
            <a:t>kuin</a:t>
          </a:r>
          <a:r>
            <a:rPr lang="en-US" sz="1800" kern="1200" dirty="0"/>
            <a:t> </a:t>
          </a:r>
          <a:r>
            <a:rPr lang="en-US" sz="1800" kern="1200" dirty="0" err="1"/>
            <a:t>vaihtoehtoisten</a:t>
          </a:r>
          <a:r>
            <a:rPr lang="en-US" sz="1800" kern="1200" dirty="0"/>
            <a:t> </a:t>
          </a:r>
          <a:r>
            <a:rPr lang="en-US" sz="1800" kern="1200" dirty="0" err="1"/>
            <a:t>käsittelytapojen</a:t>
          </a:r>
          <a:endParaRPr lang="nb-NO" sz="1800" kern="1200" dirty="0"/>
        </a:p>
      </dsp:txBody>
      <dsp:txXfrm>
        <a:off x="62979" y="4200210"/>
        <a:ext cx="3734400" cy="1164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72196" y="0"/>
          <a:ext cx="4163589" cy="1561707"/>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Biomassasta arvotuotteisiin</a:t>
          </a:r>
        </a:p>
      </dsp:txBody>
      <dsp:txXfrm>
        <a:off x="853050" y="0"/>
        <a:ext cx="2601882" cy="1561707"/>
      </dsp:txXfrm>
    </dsp:sp>
    <dsp:sp modelId="{23A686D0-31A9-6640-8EFF-916E0720391C}">
      <dsp:nvSpPr>
        <dsp:cNvPr id="0" name=""/>
        <dsp:cNvSpPr/>
      </dsp:nvSpPr>
      <dsp:spPr>
        <a:xfrm>
          <a:off x="72196" y="1789015"/>
          <a:ext cx="4263695" cy="1561707"/>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Prosessi: Kuumentaminen ilman happea 500-600C</a:t>
          </a:r>
          <a:endParaRPr lang="nb-NO" sz="2000" b="0" kern="1200" dirty="0">
            <a:solidFill>
              <a:schemeClr val="bg1"/>
            </a:solidFill>
          </a:endParaRPr>
        </a:p>
      </dsp:txBody>
      <dsp:txXfrm>
        <a:off x="853050" y="1789015"/>
        <a:ext cx="2701988" cy="1561707"/>
      </dsp:txXfrm>
    </dsp:sp>
    <dsp:sp modelId="{061B61F4-6BC5-CA41-B2C3-E8A827D76334}">
      <dsp:nvSpPr>
        <dsp:cNvPr id="0" name=""/>
        <dsp:cNvSpPr/>
      </dsp:nvSpPr>
      <dsp:spPr>
        <a:xfrm>
          <a:off x="52675" y="3562600"/>
          <a:ext cx="4302737" cy="1561707"/>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Tuotteet: Biohiili, biokaasu ja bioöljy</a:t>
          </a:r>
        </a:p>
      </dsp:txBody>
      <dsp:txXfrm>
        <a:off x="833529" y="3562600"/>
        <a:ext cx="2741030" cy="1561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05772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fi-FI" dirty="0"/>
              <a:t>Biokaasu: Energiaratkaisu jätteistä, lannoitteista ja ruokajätteestä</a:t>
            </a:r>
          </a:p>
          <a:p>
            <a:r>
              <a:rPr lang="fi-FI" dirty="0"/>
              <a:t>Orgaaninen materiaali mädätetään/</a:t>
            </a:r>
            <a:r>
              <a:rPr lang="fi-FI" dirty="0" err="1"/>
              <a:t>hajoitetaan</a:t>
            </a:r>
            <a:r>
              <a:rPr lang="fi-FI" dirty="0"/>
              <a:t> suljetuissa säiliöissä ilman ilmaa mikro-organismien avulla.</a:t>
            </a:r>
          </a:p>
          <a:p>
            <a:r>
              <a:rPr lang="fi-FI" dirty="0"/>
              <a:t>Biokaasun tuotanto: Metaani, hiilidioksidi ja vesihöyry.</a:t>
            </a:r>
          </a:p>
          <a:p>
            <a:r>
              <a:rPr lang="fi-FI" dirty="0"/>
              <a:t>Vaarallisten aineiden kierrätys: Metaani ja hiilidioksidi otetaan talteen</a:t>
            </a:r>
          </a:p>
          <a:p>
            <a:r>
              <a:rPr lang="fi-FI" dirty="0"/>
              <a:t>Sovellukset: Lämpöenergia, ajoneuvojen polttoaine, sähkö</a:t>
            </a:r>
          </a:p>
          <a:p>
            <a:r>
              <a:rPr lang="fi-FI" dirty="0"/>
              <a:t>Tärkeä rooli jätehuollossa: 76 % syntypaikkalajitellusta ruokajätteestä biokaasuksi (2020).</a:t>
            </a:r>
          </a:p>
          <a:p>
            <a:r>
              <a:rPr lang="fi-FI" dirty="0"/>
              <a:t>Käyttö Oslon kaltaisissa kaupungeissa: Biokaasulla toimivat bussit vähentävät jätettä ja korvaavat fossiilisia polttoaineita.</a:t>
            </a:r>
          </a:p>
          <a:p>
            <a:endParaRPr lang="fi-FI" dirty="0"/>
          </a:p>
          <a:p>
            <a:r>
              <a:rPr lang="fi-FI" dirty="0"/>
              <a:t>Biokaasun tuotannosta saadaan bonustuote: biolannoite.</a:t>
            </a:r>
          </a:p>
          <a:p>
            <a:r>
              <a:rPr lang="fi-FI" dirty="0"/>
              <a:t>Biolannoite: Ravinteikas lannoite, jossa on </a:t>
            </a:r>
            <a:r>
              <a:rPr lang="fi-FI" dirty="0" err="1"/>
              <a:t>hiiltä.Soveltuu</a:t>
            </a:r>
            <a:r>
              <a:rPr lang="fi-FI" dirty="0"/>
              <a:t> elintarviketuotantoon ja hiilen keräämiseen maaperään.</a:t>
            </a:r>
          </a:p>
          <a:p>
            <a:r>
              <a:rPr lang="fi-FI" dirty="0"/>
              <a:t>Hiili on tärkeää maaperän laadun kannalta, ravinteiden lähde mikro-organismeille.</a:t>
            </a:r>
          </a:p>
          <a:p>
            <a:r>
              <a:rPr lang="fi-FI" dirty="0"/>
              <a:t>Edistää kosteutta ja parantaa maaperän rakennetta</a:t>
            </a:r>
          </a:p>
          <a:p>
            <a:r>
              <a:rPr lang="fi-FI" dirty="0"/>
              <a:t>Nestemäinen koostumus muistuttaa ohutta karjanlantaa.</a:t>
            </a:r>
          </a:p>
          <a:p>
            <a:r>
              <a:rPr lang="fi-FI" dirty="0"/>
              <a:t>Voidaan käyttää samoilla laitteilla kuin ohutta karjanlantaa.</a:t>
            </a:r>
          </a:p>
          <a:p>
            <a:r>
              <a:rPr lang="fi-FI" dirty="0"/>
              <a:t>Ympäristöystävällinen vaihtoehto keinolannoitteille ilman haitallisia </a:t>
            </a:r>
            <a:r>
              <a:rPr lang="fi-FI" dirty="0" err="1"/>
              <a:t>kemikaaleja.Ylläpitää</a:t>
            </a:r>
            <a:r>
              <a:rPr lang="fi-FI" dirty="0"/>
              <a:t> maaperän terveyttä</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114333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fi-FI" dirty="0"/>
              <a:t>Biokaasu: Energiaratkaisu jätteistä, lannoitteista ja ruokajätteestä</a:t>
            </a:r>
          </a:p>
          <a:p>
            <a:r>
              <a:rPr lang="fi-FI" dirty="0"/>
              <a:t>Orgaaninen materiaali mädätetään/</a:t>
            </a:r>
            <a:r>
              <a:rPr lang="fi-FI" dirty="0" err="1"/>
              <a:t>hajoitetaan</a:t>
            </a:r>
            <a:r>
              <a:rPr lang="fi-FI" dirty="0"/>
              <a:t> suljetuissa säiliöissä ilman ilmaa mikro-organismien avulla.</a:t>
            </a:r>
          </a:p>
          <a:p>
            <a:r>
              <a:rPr lang="fi-FI" dirty="0"/>
              <a:t>Biokaasun tuotanto: Metaani, hiilidioksidi ja vesihöyry.</a:t>
            </a:r>
          </a:p>
          <a:p>
            <a:r>
              <a:rPr lang="fi-FI" dirty="0"/>
              <a:t>Vaarallisten aineiden kierrätys: Metaani ja hiilidioksidi otetaan talteen</a:t>
            </a:r>
          </a:p>
          <a:p>
            <a:r>
              <a:rPr lang="fi-FI" dirty="0"/>
              <a:t>Sovellukset: Lämpöenergia, ajoneuvojen polttoaine, sähkö</a:t>
            </a:r>
          </a:p>
          <a:p>
            <a:r>
              <a:rPr lang="fi-FI" dirty="0"/>
              <a:t>Tärkeä rooli jätehuollossa: 76 % syntypaikkalajitellusta ruokajätteestä biokaasuksi (2020).</a:t>
            </a:r>
          </a:p>
          <a:p>
            <a:r>
              <a:rPr lang="fi-FI" dirty="0"/>
              <a:t>Käyttö Oslon kaltaisissa kaupungeissa: Biokaasulla toimivat bussit vähentävät jätettä ja korvaavat fossiilisia polttoaineita.</a:t>
            </a:r>
          </a:p>
          <a:p>
            <a:endParaRPr lang="fi-FI" dirty="0"/>
          </a:p>
          <a:p>
            <a:r>
              <a:rPr lang="fi-FI" dirty="0"/>
              <a:t>Biokaasun tuotannosta saadaan bonustuote: biolannoite.</a:t>
            </a:r>
          </a:p>
          <a:p>
            <a:r>
              <a:rPr lang="fi-FI" dirty="0"/>
              <a:t>Biolannoite: Ravinteikas lannoite, jossa on </a:t>
            </a:r>
            <a:r>
              <a:rPr lang="fi-FI" dirty="0" err="1"/>
              <a:t>hiiltä.Soveltuu</a:t>
            </a:r>
            <a:r>
              <a:rPr lang="fi-FI" dirty="0"/>
              <a:t> elintarviketuotantoon ja hiilen keräämiseen maaperään.</a:t>
            </a:r>
          </a:p>
          <a:p>
            <a:r>
              <a:rPr lang="fi-FI" dirty="0"/>
              <a:t>Hiili on tärkeää maaperän laadun kannalta, ravinteiden lähde mikro-organismeille.</a:t>
            </a:r>
          </a:p>
          <a:p>
            <a:r>
              <a:rPr lang="fi-FI" dirty="0"/>
              <a:t>Edistää kosteutta ja parantaa maaperän rakennetta</a:t>
            </a:r>
          </a:p>
          <a:p>
            <a:r>
              <a:rPr lang="fi-FI" dirty="0"/>
              <a:t>Nestemäinen koostumus muistuttaa ohutta karjanlantaa.</a:t>
            </a:r>
          </a:p>
          <a:p>
            <a:r>
              <a:rPr lang="fi-FI" dirty="0"/>
              <a:t>Voidaan käyttää samoilla laitteilla kuin ohutta karjanlantaa.</a:t>
            </a:r>
          </a:p>
          <a:p>
            <a:r>
              <a:rPr lang="fi-FI" dirty="0"/>
              <a:t>Ympäristöystävällinen vaihtoehto keinolannoitteille ilman haitallisia </a:t>
            </a:r>
            <a:r>
              <a:rPr lang="fi-FI" dirty="0" err="1"/>
              <a:t>kemikaaleja.Ylläpitää</a:t>
            </a:r>
            <a:r>
              <a:rPr lang="fi-FI" dirty="0"/>
              <a:t> maaperän terveyttä</a:t>
            </a:r>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134985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2634824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415926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293796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08403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84934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27937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2277877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BDAFCC5-7A41-034A-8D69-FDBE64A38FE4}" type="slidenum">
              <a:rPr lang="nb-NO" smtClean="0"/>
              <a:pPr/>
              <a:t>28</a:t>
            </a:fld>
            <a:endParaRPr lang="nb-NO" dirty="0"/>
          </a:p>
        </p:txBody>
      </p:sp>
    </p:spTree>
    <p:extLst>
      <p:ext uri="{BB962C8B-B14F-4D97-AF65-F5344CB8AC3E}">
        <p14:creationId xmlns:p14="http://schemas.microsoft.com/office/powerpoint/2010/main" val="84025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Biotalous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talousmalli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missä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käytettävy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materiaali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kemikaali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energia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ovat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peräisin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uusiutuvista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biopohjaisista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raaka-aineista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Kiertotaloudessa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resurssit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pysyvät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talouden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kierrossa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mukana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eivätkä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päädy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kierron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ulkopuolelle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jätteeksi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Kirjoita</a:t>
            </a:r>
            <a:r>
              <a:rPr lang="en-US"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keskelle</a:t>
            </a:r>
            <a:r>
              <a:rPr lang="en-US"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talulua</a:t>
            </a:r>
            <a:r>
              <a:rPr lang="en-US"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Biotalous</a:t>
            </a:r>
            <a:r>
              <a:rPr lang="en-US"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Ohjeista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oppilaita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keksimään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erillaisia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konsepteja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prosesseja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toimintoja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jotka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liittyvät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biotalouteen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Kirjoita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oppilaiden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vastauksia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termin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ympärille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muodostaen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sanapilven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ympärille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Linkissä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on video,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joka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selittää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termiä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oppilaille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voidaan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käyttää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alkuun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tutustuttamaan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termi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luokalle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pyöriessä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voit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yliviivata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oppilaiden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keksimiä</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sanoja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taululla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kun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ilmenevät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videossa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Saitko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viivattua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ainakin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sanaa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taululta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sv-SE"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2458477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5125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68557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07631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98692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229774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3423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1.png"/><Relationship Id="rId5" Type="http://schemas.openxmlformats.org/officeDocument/2006/relationships/diagramQuickStyle" Target="../diagrams/quickStyle7.xml"/><Relationship Id="rId10"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1.png"/><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1.png"/><Relationship Id="rId5" Type="http://schemas.openxmlformats.org/officeDocument/2006/relationships/diagramQuickStyle" Target="../diagrams/quickStyle9.xml"/><Relationship Id="rId10" Type="http://schemas.openxmlformats.org/officeDocument/2006/relationships/image" Target="../media/image20.png"/><Relationship Id="rId4" Type="http://schemas.openxmlformats.org/officeDocument/2006/relationships/diagramLayout" Target="../diagrams/layout9.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0.png"/><Relationship Id="rId5" Type="http://schemas.openxmlformats.org/officeDocument/2006/relationships/diagramLayout" Target="../diagrams/layout10.xml"/><Relationship Id="rId10" Type="http://schemas.openxmlformats.org/officeDocument/2006/relationships/image" Target="../media/image22.png"/><Relationship Id="rId4" Type="http://schemas.openxmlformats.org/officeDocument/2006/relationships/diagramData" Target="../diagrams/data10.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0.png"/><Relationship Id="rId5" Type="http://schemas.openxmlformats.org/officeDocument/2006/relationships/diagramLayout" Target="../diagrams/layout11.xml"/><Relationship Id="rId10" Type="http://schemas.openxmlformats.org/officeDocument/2006/relationships/image" Target="../media/image22.png"/><Relationship Id="rId4" Type="http://schemas.openxmlformats.org/officeDocument/2006/relationships/diagramData" Target="../diagrams/data11.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pn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20.png"/><Relationship Id="rId5" Type="http://schemas.openxmlformats.org/officeDocument/2006/relationships/diagramLayout" Target="../diagrams/layout12.xml"/><Relationship Id="rId10" Type="http://schemas.openxmlformats.org/officeDocument/2006/relationships/image" Target="../media/image22.png"/><Relationship Id="rId4" Type="http://schemas.openxmlformats.org/officeDocument/2006/relationships/diagramData" Target="../diagrams/data1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9.jpe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37grur6HaU"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1388555" y="197424"/>
            <a:ext cx="9299666" cy="832407"/>
          </a:xfrm>
          <a:prstGeom prst="rect">
            <a:avLst/>
          </a:prstGeom>
        </p:spPr>
        <p:txBody>
          <a:bodyPr wrap="square" lIns="0" tIns="0" rIns="0" bIns="0" rtlCol="0" anchor="t">
            <a:spAutoFit/>
          </a:bodyPr>
          <a:lstStyle/>
          <a:p>
            <a:pPr algn="ctr">
              <a:lnSpc>
                <a:spcPts val="6250"/>
              </a:lnSpc>
            </a:pPr>
            <a:r>
              <a:rPr lang="en-US" sz="5400" dirty="0" err="1">
                <a:solidFill>
                  <a:srgbClr val="C9E5DC"/>
                </a:solidFill>
                <a:latin typeface="Myriad Pro" panose="020B0503030403020204" pitchFamily="34" charset="0"/>
              </a:rPr>
              <a:t>Kiertotalous</a:t>
            </a:r>
            <a:endParaRPr lang="en-US" sz="5400" dirty="0">
              <a:solidFill>
                <a:srgbClr val="C9E5DC"/>
              </a:solidFill>
              <a:latin typeface="Myriad Pro" panose="020B0503030403020204" pitchFamily="34" charset="0"/>
            </a:endParaRP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1E34800B-C600-E126-14C2-60A7AF840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24" y="4605002"/>
            <a:ext cx="2703064" cy="1143263"/>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789121"/>
            <a:chOff x="786927" y="599956"/>
            <a:chExt cx="7984536" cy="5789121"/>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789121"/>
              <a:chOff x="2557259" y="2365421"/>
              <a:chExt cx="12792482" cy="9088166"/>
            </a:xfrm>
          </p:grpSpPr>
          <p:sp>
            <p:nvSpPr>
              <p:cNvPr id="52" name="Avrundet rektangel 51">
                <a:extLst>
                  <a:ext uri="{FF2B5EF4-FFF2-40B4-BE49-F238E27FC236}">
                    <a16:creationId xmlns:a16="http://schemas.microsoft.com/office/drawing/2014/main" id="{95459DFD-0A10-FB41-8B78-4DDAAF2267D7}"/>
                  </a:ext>
                </a:extLst>
              </p:cNvPr>
              <p:cNvSpPr/>
              <p:nvPr/>
            </p:nvSpPr>
            <p:spPr>
              <a:xfrm>
                <a:off x="3083407" y="3621441"/>
                <a:ext cx="11783134" cy="7832146"/>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Biojalostus</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115327" y="2191771"/>
              <a:ext cx="7354543" cy="3669633"/>
              <a:chOff x="1115327" y="2423878"/>
              <a:chExt cx="7354543" cy="3669633"/>
            </a:xfrm>
          </p:grpSpPr>
          <p:sp>
            <p:nvSpPr>
              <p:cNvPr id="9" name="Avrundet rektangel 8">
                <a:extLst>
                  <a:ext uri="{FF2B5EF4-FFF2-40B4-BE49-F238E27FC236}">
                    <a16:creationId xmlns:a16="http://schemas.microsoft.com/office/drawing/2014/main" id="{A7FF79CF-ECAF-BAF1-B07E-EF2055902E4F}"/>
                  </a:ext>
                </a:extLst>
              </p:cNvPr>
              <p:cNvSpPr/>
              <p:nvPr/>
            </p:nvSpPr>
            <p:spPr>
              <a:xfrm>
                <a:off x="1115327" y="2423878"/>
                <a:ext cx="7354543"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248587"/>
                    </a:solidFill>
                    <a:latin typeface="Myriad Pro" panose="020B0503030403020204" pitchFamily="34" charset="0"/>
                  </a:rPr>
                  <a:t>Orgaaninen materiaali</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Tuotteet ja energia</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115327" y="3772148"/>
                <a:ext cx="7313721"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nb-NO" sz="2000" dirty="0">
                    <a:solidFill>
                      <a:srgbClr val="248587"/>
                    </a:solidFill>
                    <a:latin typeface="Myriad Pro" panose="020B0503030403020204" pitchFamily="34" charset="0"/>
                  </a:rPr>
                  <a:t>Kemiallinen, terminen ja fysikaalinen prosessointi</a:t>
                </a:r>
              </a:p>
              <a:p>
                <a:pPr algn="ct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115327" y="4395657"/>
                <a:ext cx="7313721"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nb-NO" sz="2000" dirty="0">
                    <a:solidFill>
                      <a:srgbClr val="248587"/>
                    </a:solidFill>
                    <a:effectLst/>
                    <a:latin typeface="Myriad Pro" panose="020B0503030403020204" pitchFamily="34" charset="0"/>
                  </a:rPr>
                  <a:t>Tuotteet: Esim. </a:t>
                </a:r>
                <a:r>
                  <a:rPr lang="nb-NO" sz="2000" dirty="0">
                    <a:solidFill>
                      <a:srgbClr val="248587"/>
                    </a:solidFill>
                    <a:latin typeface="Myriad Pro" panose="020B0503030403020204" pitchFamily="34" charset="0"/>
                  </a:rPr>
                  <a:t>Biohiili, biomuovit ja vanilliini</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115327" y="5075105"/>
                <a:ext cx="7313721" cy="10184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2000" dirty="0" err="1">
                    <a:solidFill>
                      <a:srgbClr val="248587"/>
                    </a:solidFill>
                    <a:effectLst/>
                    <a:latin typeface="Myriad Pro" panose="020B0503030403020204" pitchFamily="34" charset="0"/>
                  </a:rPr>
                  <a:t>Uusiutivat</a:t>
                </a:r>
                <a:r>
                  <a:rPr lang="en-US" sz="2000" dirty="0">
                    <a:solidFill>
                      <a:srgbClr val="248587"/>
                    </a:solidFill>
                    <a:effectLst/>
                    <a:latin typeface="Myriad Pro" panose="020B0503030403020204" pitchFamily="34" charset="0"/>
                  </a:rPr>
                  <a:t> </a:t>
                </a:r>
                <a:r>
                  <a:rPr lang="en-US" sz="2000" dirty="0" err="1">
                    <a:solidFill>
                      <a:srgbClr val="248587"/>
                    </a:solidFill>
                    <a:effectLst/>
                    <a:latin typeface="Myriad Pro" panose="020B0503030403020204" pitchFamily="34" charset="0"/>
                  </a:rPr>
                  <a:t>lähteet</a:t>
                </a:r>
                <a:r>
                  <a:rPr lang="en-US" sz="2000" dirty="0">
                    <a:solidFill>
                      <a:srgbClr val="248587"/>
                    </a:solidFill>
                    <a:effectLst/>
                    <a:latin typeface="Myriad Pro" panose="020B0503030403020204" pitchFamily="34" charset="0"/>
                  </a:rPr>
                  <a:t>, </a:t>
                </a:r>
                <a:r>
                  <a:rPr lang="en-US" sz="2000" dirty="0" err="1">
                    <a:solidFill>
                      <a:srgbClr val="248587"/>
                    </a:solidFill>
                    <a:effectLst/>
                    <a:latin typeface="Myriad Pro" panose="020B0503030403020204" pitchFamily="34" charset="0"/>
                  </a:rPr>
                  <a:t>alhaisemmat</a:t>
                </a:r>
                <a:r>
                  <a:rPr lang="en-US" sz="2000" dirty="0">
                    <a:solidFill>
                      <a:srgbClr val="248587"/>
                    </a:solidFill>
                    <a:effectLst/>
                    <a:latin typeface="Myriad Pro" panose="020B0503030403020204" pitchFamily="34" charset="0"/>
                  </a:rPr>
                  <a:t> </a:t>
                </a:r>
                <a:r>
                  <a:rPr lang="en-US" sz="2000" dirty="0" err="1">
                    <a:solidFill>
                      <a:srgbClr val="248587"/>
                    </a:solidFill>
                    <a:effectLst/>
                    <a:latin typeface="Myriad Pro" panose="020B0503030403020204" pitchFamily="34" charset="0"/>
                  </a:rPr>
                  <a:t>kasvihuonekaasupäästöt</a:t>
                </a:r>
                <a:r>
                  <a:rPr lang="en-US" sz="2000" dirty="0">
                    <a:solidFill>
                      <a:srgbClr val="248587"/>
                    </a:solidFill>
                    <a:effectLst/>
                    <a:latin typeface="Myriad Pro" panose="020B0503030403020204" pitchFamily="34" charset="0"/>
                  </a:rPr>
                  <a:t> ja </a:t>
                </a:r>
                <a:r>
                  <a:rPr lang="en-US" sz="2000" dirty="0" err="1">
                    <a:solidFill>
                      <a:srgbClr val="248587"/>
                    </a:solidFill>
                    <a:effectLst/>
                    <a:latin typeface="Myriad Pro" panose="020B0503030403020204" pitchFamily="34" charset="0"/>
                  </a:rPr>
                  <a:t>jätteen</a:t>
                </a:r>
                <a:r>
                  <a:rPr lang="en-US" sz="2000" dirty="0">
                    <a:solidFill>
                      <a:srgbClr val="248587"/>
                    </a:solidFill>
                    <a:effectLst/>
                    <a:latin typeface="Myriad Pro" panose="020B0503030403020204" pitchFamily="34" charset="0"/>
                  </a:rPr>
                  <a:t> </a:t>
                </a:r>
                <a:r>
                  <a:rPr lang="en-US" sz="2000" dirty="0" err="1">
                    <a:solidFill>
                      <a:srgbClr val="248587"/>
                    </a:solidFill>
                    <a:effectLst/>
                    <a:latin typeface="Myriad Pro" panose="020B0503030403020204" pitchFamily="34" charset="0"/>
                  </a:rPr>
                  <a:t>synty</a:t>
                </a: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115327" y="3095337"/>
                <a:ext cx="7354543"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nb-NO" sz="2000" dirty="0">
                    <a:solidFill>
                      <a:srgbClr val="248587"/>
                    </a:solidFill>
                    <a:latin typeface="Myriad Pro" panose="020B0503030403020204" pitchFamily="34" charset="0"/>
                  </a:rPr>
                  <a:t>Kasvi-, levä- ja jätemateriaalin ympäristöystävällinen käyttö</a:t>
                </a:r>
                <a:endParaRPr lang="nb-NO" sz="2000" dirty="0">
                  <a:latin typeface="Myriad Pro" panose="020B0503030403020204" pitchFamily="34" charset="0"/>
                </a:endParaRPr>
              </a:p>
              <a:p>
                <a:pPr algn="ct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21461308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440550" y="566096"/>
            <a:ext cx="3299967" cy="807913"/>
          </a:xfrm>
          <a:prstGeom prst="rect">
            <a:avLst/>
          </a:prstGeom>
          <a:noFill/>
          <a:ln>
            <a:noFill/>
          </a:ln>
        </p:spPr>
        <p:txBody>
          <a:bodyPr wrap="square" lIns="0" tIns="0" rIns="0" bIns="0" rtlCol="0" anchor="t">
            <a:spAutoFit/>
          </a:bodyPr>
          <a:lstStyle/>
          <a:p>
            <a:pPr>
              <a:lnSpc>
                <a:spcPts val="6250"/>
              </a:lnSpc>
            </a:pPr>
            <a:r>
              <a:rPr lang="en-US" sz="6000" dirty="0" err="1">
                <a:ln>
                  <a:solidFill>
                    <a:srgbClr val="007075"/>
                  </a:solidFill>
                </a:ln>
                <a:solidFill>
                  <a:srgbClr val="007075"/>
                </a:solidFill>
                <a:latin typeface="Myriad Pro" panose="020B0503030403020204" pitchFamily="34" charset="0"/>
              </a:rPr>
              <a:t>Biokaasu</a:t>
            </a:r>
            <a:endParaRPr lang="en-US" sz="6000" dirty="0">
              <a:ln>
                <a:solidFill>
                  <a:srgbClr val="007075"/>
                </a:solidFill>
              </a:ln>
              <a:solidFill>
                <a:srgbClr val="007075"/>
              </a:solidFill>
              <a:latin typeface="Myriad Pro" panose="020B0503030403020204" pitchFamily="34" charset="0"/>
            </a:endParaRP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6000" y="206966"/>
            <a:ext cx="4828234" cy="2652807"/>
            <a:chOff x="-902774" y="948383"/>
            <a:chExt cx="3694789" cy="3363204"/>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02774" y="948383"/>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fi-FI" sz="2100" b="0" i="0" kern="1200" dirty="0"/>
                <a:t>Uusiutuva energia orgaanisesta materiaalista, kuten ruokajätteestä ja karjanlannasta.</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en-US" sz="2100" b="0" i="0" kern="1200" dirty="0" err="1">
                  <a:solidFill>
                    <a:prstClr val="white"/>
                  </a:solidFill>
                  <a:latin typeface="Myriad Pro" panose="020B0503030403020204" pitchFamily="34" charset="0"/>
                  <a:ea typeface="+mn-ea"/>
                  <a:cs typeface="+mn-cs"/>
                </a:rPr>
                <a:t>Anaerobinen</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hajoaminen</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suljetuissa</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säiliöissä</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mikrobien</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toimesta</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en-US" sz="2100" b="0" i="0" kern="1200" dirty="0" err="1">
                  <a:solidFill>
                    <a:prstClr val="white"/>
                  </a:solidFill>
                  <a:latin typeface="Myriad Pro" panose="020B0503030403020204" pitchFamily="34" charset="0"/>
                  <a:ea typeface="+mn-ea"/>
                  <a:cs typeface="+mn-cs"/>
                </a:rPr>
                <a:t>Käyttökohteet</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Lämpöenergia</a:t>
              </a:r>
              <a:r>
                <a:rPr lang="en-US" sz="2100" b="0" i="0" kern="1200" dirty="0">
                  <a:solidFill>
                    <a:prstClr val="white"/>
                  </a:solidFill>
                  <a:latin typeface="Myriad Pro" panose="020B0503030403020204" pitchFamily="34" charset="0"/>
                  <a:ea typeface="+mn-ea"/>
                  <a:cs typeface="+mn-cs"/>
                </a:rPr>
                <a:t>, </a:t>
              </a:r>
              <a:r>
                <a:rPr lang="en-US" sz="2100" b="0" i="0" kern="1200" dirty="0" err="1">
                  <a:solidFill>
                    <a:prstClr val="white"/>
                  </a:solidFill>
                  <a:latin typeface="Myriad Pro" panose="020B0503030403020204" pitchFamily="34" charset="0"/>
                  <a:ea typeface="+mn-ea"/>
                  <a:cs typeface="+mn-cs"/>
                </a:rPr>
                <a:t>liikennepolttoaine</a:t>
              </a:r>
              <a:r>
                <a:rPr lang="en-US" sz="2100" b="0" i="0" kern="1200" dirty="0">
                  <a:solidFill>
                    <a:prstClr val="white"/>
                  </a:solidFill>
                  <a:latin typeface="Myriad Pro" panose="020B0503030403020204" pitchFamily="34" charset="0"/>
                  <a:ea typeface="+mn-ea"/>
                  <a:cs typeface="+mn-cs"/>
                </a:rPr>
                <a:t> ja </a:t>
              </a:r>
              <a:r>
                <a:rPr lang="en-US" sz="2100" b="0" i="0" kern="1200" dirty="0" err="1">
                  <a:solidFill>
                    <a:prstClr val="white"/>
                  </a:solidFill>
                  <a:latin typeface="Myriad Pro" panose="020B0503030403020204" pitchFamily="34" charset="0"/>
                  <a:ea typeface="+mn-ea"/>
                  <a:cs typeface="+mn-cs"/>
                </a:rPr>
                <a:t>sähkö</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nb-NO" sz="2100" b="0" i="0" kern="1200" dirty="0">
                  <a:solidFill>
                    <a:prstClr val="white"/>
                  </a:solidFill>
                  <a:latin typeface="Myriad Pro" panose="020B0503030403020204" pitchFamily="34" charset="0"/>
                  <a:ea typeface="+mn-ea"/>
                  <a:cs typeface="+mn-cs"/>
                </a:rPr>
                <a:t>Esim:</a:t>
              </a:r>
              <a:br>
                <a:rPr lang="nb-NO" sz="2100" b="0" i="0" kern="1200" dirty="0">
                  <a:solidFill>
                    <a:prstClr val="white"/>
                  </a:solidFill>
                  <a:latin typeface="Myriad Pro" panose="020B0503030403020204" pitchFamily="34" charset="0"/>
                  <a:ea typeface="+mn-ea"/>
                  <a:cs typeface="+mn-cs"/>
                </a:rPr>
              </a:br>
              <a:r>
                <a:rPr lang="nb-NO" sz="2100" b="0" i="0" kern="1200" dirty="0">
                  <a:solidFill>
                    <a:prstClr val="white"/>
                  </a:solidFill>
                  <a:latin typeface="Myriad Pro" panose="020B0503030403020204" pitchFamily="34" charset="0"/>
                  <a:ea typeface="+mn-ea"/>
                  <a:cs typeface="+mn-cs"/>
                </a:rPr>
                <a:t>Biokaasulla (metaanilla) toimiva rekka</a:t>
              </a: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46684492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2039475" cy="5036871"/>
            <a:chOff x="0" y="-232505"/>
            <a:chExt cx="12039475"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2039475" cy="5036871"/>
              <a:chOff x="0" y="-232505"/>
              <a:chExt cx="12039475"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sv-SE"/>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nb-NO" sz="2100" kern="1200" dirty="0">
                    <a:solidFill>
                      <a:schemeClr val="bg1"/>
                    </a:solidFill>
                    <a:effectLst/>
                    <a:latin typeface="Myriad Pro" panose="020B0503030403020204" pitchFamily="34" charset="0"/>
                  </a:rPr>
                  <a:t>Ravinteikas lannoite, joka sisältää hyödyllisiä hivenaineita</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207156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Parantaa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maanrakennetta</a:t>
                </a:r>
                <a:r>
                  <a:rPr lang="en-US" sz="2100" kern="1200" dirty="0">
                    <a:solidFill>
                      <a:schemeClr val="bg1"/>
                    </a:solidFill>
                    <a:effectLst/>
                    <a:latin typeface="Myriad Pro" panose="020B0503030403020204" pitchFamily="34" charset="0"/>
                  </a:rPr>
                  <a:t> ja </a:t>
                </a:r>
                <a:r>
                  <a:rPr lang="en-US" sz="2100" kern="1200" dirty="0" err="1">
                    <a:solidFill>
                      <a:schemeClr val="bg1"/>
                    </a:solidFill>
                    <a:effectLst/>
                    <a:latin typeface="Myriad Pro" panose="020B0503030403020204" pitchFamily="34" charset="0"/>
                  </a:rPr>
                  <a:t>hiilen</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sitoutuvuutta</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800" y="1897029"/>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Ravinteiden</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lähde</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mikrobeille</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maassa</a:t>
                </a:r>
                <a:r>
                  <a:rPr lang="en-US" sz="2100" dirty="0">
                    <a:solidFill>
                      <a:schemeClr val="bg1"/>
                    </a:solidFill>
                    <a:latin typeface="Myriad Pro" panose="020B0503030403020204" pitchFamily="34" charset="0"/>
                  </a:rPr>
                  <a:t>, </a:t>
                </a:r>
                <a:r>
                  <a:rPr lang="en-US" sz="2100" dirty="0" err="1">
                    <a:solidFill>
                      <a:schemeClr val="bg1"/>
                    </a:solidFill>
                    <a:latin typeface="Myriad Pro" panose="020B0503030403020204" pitchFamily="34" charset="0"/>
                  </a:rPr>
                  <a:t>jotka</a:t>
                </a:r>
                <a:r>
                  <a:rPr lang="en-US" sz="2100" dirty="0">
                    <a:solidFill>
                      <a:schemeClr val="bg1"/>
                    </a:solidFill>
                    <a:latin typeface="Myriad Pro" panose="020B0503030403020204" pitchFamily="34" charset="0"/>
                  </a:rPr>
                  <a:t> </a:t>
                </a:r>
                <a:r>
                  <a:rPr lang="en-US" sz="2100" dirty="0" err="1">
                    <a:solidFill>
                      <a:schemeClr val="bg1"/>
                    </a:solidFill>
                    <a:latin typeface="Myriad Pro" panose="020B0503030403020204" pitchFamily="34" charset="0"/>
                  </a:rPr>
                  <a:t>parantavat</a:t>
                </a:r>
                <a:r>
                  <a:rPr lang="en-US" sz="2100" dirty="0">
                    <a:solidFill>
                      <a:schemeClr val="bg1"/>
                    </a:solidFill>
                    <a:latin typeface="Myriad Pro" panose="020B0503030403020204" pitchFamily="34" charset="0"/>
                  </a:rPr>
                  <a:t> </a:t>
                </a:r>
                <a:r>
                  <a:rPr lang="en-US" sz="2100" dirty="0" err="1">
                    <a:solidFill>
                      <a:schemeClr val="bg1"/>
                    </a:solidFill>
                    <a:latin typeface="Myriad Pro" panose="020B0503030403020204" pitchFamily="34" charset="0"/>
                  </a:rPr>
                  <a:t>maan</a:t>
                </a:r>
                <a:r>
                  <a:rPr lang="en-US" sz="2100" dirty="0">
                    <a:solidFill>
                      <a:schemeClr val="bg1"/>
                    </a:solidFill>
                    <a:latin typeface="Myriad Pro" panose="020B0503030403020204" pitchFamily="34" charset="0"/>
                  </a:rPr>
                  <a:t> </a:t>
                </a:r>
                <a:r>
                  <a:rPr lang="en-US" sz="2100" dirty="0" err="1">
                    <a:solidFill>
                      <a:schemeClr val="bg1"/>
                    </a:solidFill>
                    <a:latin typeface="Myriad Pro" panose="020B0503030403020204" pitchFamily="34" charset="0"/>
                  </a:rPr>
                  <a:t>laatua</a:t>
                </a:r>
                <a:endParaRPr lang="nb-NO" sz="2100" kern="1200" dirty="0">
                  <a:solidFill>
                    <a:schemeClr val="bg1"/>
                  </a:solidFill>
                  <a:latin typeface="Myriad Pro" panose="020B0503030403020204" pitchFamily="34" charset="0"/>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en-US" sz="2100" kern="1200" dirty="0" err="1">
                    <a:solidFill>
                      <a:schemeClr val="bg1"/>
                    </a:solidFill>
                    <a:effectLst/>
                    <a:latin typeface="Myriad Pro" panose="020B0503030403020204" pitchFamily="34" charset="0"/>
                  </a:rPr>
                  <a:t>Vähemmän</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hajuhaittaa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verrattuna</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lantaan</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61592" y="1900296"/>
                <a:ext cx="2177883"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en-US" sz="2100" kern="1200" dirty="0" err="1">
                    <a:solidFill>
                      <a:schemeClr val="bg1"/>
                    </a:solidFill>
                    <a:effectLst/>
                    <a:latin typeface="Myriad Pro" panose="020B0503030403020204" pitchFamily="34" charset="0"/>
                  </a:rPr>
                  <a:t>Helppo</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levittää</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nestemäisyyden</a:t>
                </a:r>
                <a:r>
                  <a:rPr lang="en-US" sz="2100" kern="1200" dirty="0">
                    <a:solidFill>
                      <a:schemeClr val="bg1"/>
                    </a:solidFill>
                    <a:effectLst/>
                    <a:latin typeface="Myriad Pro" panose="020B0503030403020204" pitchFamily="34" charset="0"/>
                  </a:rPr>
                  <a:t> </a:t>
                </a:r>
                <a:r>
                  <a:rPr lang="en-US" sz="2100" kern="1200" dirty="0" err="1">
                    <a:solidFill>
                      <a:schemeClr val="bg1"/>
                    </a:solidFill>
                    <a:effectLst/>
                    <a:latin typeface="Myriad Pro" panose="020B0503030403020204" pitchFamily="34" charset="0"/>
                  </a:rPr>
                  <a:t>ansiota</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3145357" y="368937"/>
            <a:ext cx="5901285" cy="111808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err="1">
                <a:solidFill>
                  <a:schemeClr val="bg1"/>
                </a:solidFill>
                <a:latin typeface="Myriad Pro" panose="020B0503030403020204" pitchFamily="34" charset="0"/>
                <a:ea typeface="+mj-ea"/>
                <a:cs typeface="+mj-cs"/>
              </a:rPr>
              <a:t>Biolannoitteet</a:t>
            </a:r>
            <a:endParaRPr lang="en-US" sz="6000" kern="1200" dirty="0">
              <a:solidFill>
                <a:schemeClr val="bg1"/>
              </a:solidFill>
              <a:latin typeface="Myriad Pro" panose="020B0503030403020204" pitchFamily="34" charset="0"/>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83306053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Dependance on sufficient access to raw materials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Potencial odor problems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Climatic conditions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High costs of investment in infrastructure </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Orgaanisen</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jätteen</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tehokas</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käyttö</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a:solidFill>
                    <a:srgbClr val="4A7C28"/>
                  </a:solidFill>
                  <a:latin typeface="Myriad Pro" panose="020B0503030403020204" pitchFamily="34" charset="0"/>
                </a:rPr>
                <a:t>Luo </a:t>
              </a:r>
              <a:r>
                <a:rPr lang="en-US" sz="1933" dirty="0" err="1">
                  <a:solidFill>
                    <a:srgbClr val="4A7C28"/>
                  </a:solidFill>
                  <a:latin typeface="Myriad Pro" panose="020B0503030403020204" pitchFamily="34" charset="0"/>
                </a:rPr>
                <a:t>työpaikkoja</a:t>
              </a:r>
              <a:r>
                <a:rPr lang="en-US" sz="1933" dirty="0">
                  <a:solidFill>
                    <a:srgbClr val="4A7C28"/>
                  </a:solidFill>
                  <a:latin typeface="Myriad Pro" panose="020B0503030403020204" pitchFamily="34" charset="0"/>
                </a:rPr>
                <a:t> ja </a:t>
              </a:r>
              <a:r>
                <a:rPr lang="en-US" sz="1933" dirty="0" err="1">
                  <a:solidFill>
                    <a:srgbClr val="4A7C28"/>
                  </a:solidFill>
                  <a:latin typeface="Myriad Pro" panose="020B0503030403020204" pitchFamily="34" charset="0"/>
                </a:rPr>
                <a:t>lisäarvoa</a:t>
              </a:r>
              <a:endParaRPr lang="en-US" sz="1933"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en-US" sz="1933" dirty="0" err="1">
                  <a:solidFill>
                    <a:srgbClr val="4A7C28"/>
                  </a:solidFill>
                  <a:latin typeface="Myriad Pro" panose="020B0503030403020204" pitchFamily="34" charset="0"/>
                </a:rPr>
                <a:t>Uusiutuva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luonnonvara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joka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vähentää</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tarvetta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käyttää</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fossiilisia</a:t>
              </a:r>
              <a:r>
                <a:rPr lang="en-US" sz="1933" dirty="0">
                  <a:solidFill>
                    <a:srgbClr val="4A7C28"/>
                  </a:solidFill>
                  <a:latin typeface="Myriad Pro" panose="020B0503030403020204" pitchFamily="34" charset="0"/>
                </a:rPr>
                <a:t> </a:t>
              </a:r>
              <a:r>
                <a:rPr lang="en-US" sz="1933" dirty="0" err="1">
                  <a:solidFill>
                    <a:srgbClr val="4A7C28"/>
                  </a:solidFill>
                  <a:latin typeface="Myriad Pro" panose="020B0503030403020204" pitchFamily="34" charset="0"/>
                </a:rPr>
                <a:t>vaihtoehtoja</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12228"/>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Edut</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Haitat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extLst>
      <p:ext uri="{BB962C8B-B14F-4D97-AF65-F5344CB8AC3E}">
        <p14:creationId xmlns:p14="http://schemas.microsoft.com/office/powerpoint/2010/main" val="338172239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err="1">
                <a:solidFill>
                  <a:srgbClr val="A53F3F"/>
                </a:solidFill>
                <a:latin typeface="Myriad Pro" panose="020B0503030403020204" pitchFamily="34" charset="0"/>
              </a:rPr>
              <a:t>Riippuvaisuus</a:t>
            </a:r>
            <a:r>
              <a:rPr lang="en-US" sz="1933" dirty="0">
                <a:solidFill>
                  <a:srgbClr val="A53F3F"/>
                </a:solidFill>
                <a:latin typeface="Myriad Pro" panose="020B0503030403020204" pitchFamily="34" charset="0"/>
              </a:rPr>
              <a:t> </a:t>
            </a:r>
            <a:r>
              <a:rPr lang="en-US" sz="1933" dirty="0" err="1">
                <a:solidFill>
                  <a:srgbClr val="A53F3F"/>
                </a:solidFill>
                <a:latin typeface="Myriad Pro" panose="020B0503030403020204" pitchFamily="34" charset="0"/>
              </a:rPr>
              <a:t>raaka-aineiden</a:t>
            </a:r>
            <a:r>
              <a:rPr lang="en-US" sz="1933" dirty="0">
                <a:solidFill>
                  <a:srgbClr val="A53F3F"/>
                </a:solidFill>
                <a:latin typeface="Myriad Pro" panose="020B0503030403020204" pitchFamily="34" charset="0"/>
              </a:rPr>
              <a:t> </a:t>
            </a:r>
            <a:r>
              <a:rPr lang="en-US" sz="1933" dirty="0" err="1">
                <a:solidFill>
                  <a:srgbClr val="A53F3F"/>
                </a:solidFill>
                <a:latin typeface="Myriad Pro" panose="020B0503030403020204" pitchFamily="34" charset="0"/>
              </a:rPr>
              <a:t>riittävästä</a:t>
            </a:r>
            <a:r>
              <a:rPr lang="en-US" sz="1933" dirty="0">
                <a:solidFill>
                  <a:srgbClr val="A53F3F"/>
                </a:solidFill>
                <a:latin typeface="Myriad Pro" panose="020B0503030403020204" pitchFamily="34" charset="0"/>
              </a:rPr>
              <a:t> </a:t>
            </a:r>
            <a:r>
              <a:rPr lang="en-US" sz="1933" dirty="0" err="1">
                <a:solidFill>
                  <a:srgbClr val="A53F3F"/>
                </a:solidFill>
                <a:latin typeface="Myriad Pro" panose="020B0503030403020204" pitchFamily="34" charset="0"/>
              </a:rPr>
              <a:t>saatavuudesta</a:t>
            </a:r>
            <a:endParaRPr lang="en-US" sz="1933" dirty="0">
              <a:solidFill>
                <a:srgbClr val="A53F3F"/>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err="1">
                <a:solidFill>
                  <a:srgbClr val="A53F3F"/>
                </a:solidFill>
                <a:latin typeface="Myriad Pro" panose="020B0503030403020204" pitchFamily="34" charset="0"/>
              </a:rPr>
              <a:t>Hajuhaitta</a:t>
            </a:r>
            <a:endParaRPr lang="en-US" sz="1933" dirty="0">
              <a:solidFill>
                <a:srgbClr val="A53F3F"/>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err="1">
                <a:solidFill>
                  <a:srgbClr val="A53F3F"/>
                </a:solidFill>
                <a:latin typeface="Myriad Pro" panose="020B0503030403020204" pitchFamily="34" charset="0"/>
              </a:rPr>
              <a:t>Ilmasto-olosuhteet</a:t>
            </a:r>
            <a:endParaRPr lang="en-US" sz="1933" dirty="0">
              <a:solidFill>
                <a:srgbClr val="A53F3F"/>
              </a:solidFill>
              <a:latin typeface="Myriad Pro" panose="020B0503030403020204" pitchFamily="34" charset="0"/>
            </a:endParaRPr>
          </a:p>
          <a:p>
            <a:pPr marL="304815" indent="-304815">
              <a:lnSpc>
                <a:spcPct val="150000"/>
              </a:lnSpc>
              <a:buFont typeface="Arial" panose="020B0604020202020204" pitchFamily="34" charset="0"/>
              <a:buChar char="•"/>
            </a:pPr>
            <a:r>
              <a:rPr lang="en-US" sz="1933" dirty="0" err="1">
                <a:solidFill>
                  <a:srgbClr val="A53F3F"/>
                </a:solidFill>
                <a:latin typeface="Myriad Pro" panose="020B0503030403020204" pitchFamily="34" charset="0"/>
              </a:rPr>
              <a:t>Korkeat</a:t>
            </a:r>
            <a:r>
              <a:rPr lang="en-US" sz="1933" dirty="0">
                <a:solidFill>
                  <a:srgbClr val="A53F3F"/>
                </a:solidFill>
                <a:latin typeface="Myriad Pro" panose="020B0503030403020204" pitchFamily="34" charset="0"/>
              </a:rPr>
              <a:t> </a:t>
            </a:r>
            <a:r>
              <a:rPr lang="en-US" sz="1933" dirty="0" err="1">
                <a:solidFill>
                  <a:srgbClr val="A53F3F"/>
                </a:solidFill>
                <a:latin typeface="Myriad Pro" panose="020B0503030403020204" pitchFamily="34" charset="0"/>
              </a:rPr>
              <a:t>kustannukset</a:t>
            </a:r>
            <a:r>
              <a:rPr lang="en-US" sz="1933" dirty="0">
                <a:solidFill>
                  <a:srgbClr val="A53F3F"/>
                </a:solidFill>
                <a:latin typeface="Myriad Pro" panose="020B0503030403020204" pitchFamily="34" charset="0"/>
              </a:rPr>
              <a:t> ja </a:t>
            </a:r>
            <a:r>
              <a:rPr lang="en-US" sz="1933" dirty="0" err="1">
                <a:solidFill>
                  <a:srgbClr val="A53F3F"/>
                </a:solidFill>
                <a:latin typeface="Myriad Pro" panose="020B0503030403020204" pitchFamily="34" charset="0"/>
              </a:rPr>
              <a:t>infrastruktuuri</a:t>
            </a:r>
            <a:r>
              <a:rPr lang="en-US" sz="1933" dirty="0">
                <a:solidFill>
                  <a:srgbClr val="A53F3F"/>
                </a:solidFill>
                <a:latin typeface="Myriad Pro" panose="020B0503030403020204" pitchFamily="34" charset="0"/>
              </a:rPr>
              <a:t> </a:t>
            </a:r>
            <a:r>
              <a:rPr lang="en-US" sz="1933" dirty="0" err="1">
                <a:solidFill>
                  <a:srgbClr val="A53F3F"/>
                </a:solidFill>
                <a:latin typeface="Myriad Pro" panose="020B0503030403020204" pitchFamily="34" charset="0"/>
              </a:rPr>
              <a:t>investoinnit</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fi-FI" sz="1933" dirty="0">
                  <a:solidFill>
                    <a:srgbClr val="009499"/>
                  </a:solidFill>
                  <a:latin typeface="Myriad Pro" panose="020B0503030403020204" pitchFamily="34" charset="0"/>
                </a:rPr>
                <a:t>Orgaanisen jätteen tehokas käyttö</a:t>
              </a:r>
            </a:p>
            <a:p>
              <a:pPr marL="466113" lvl="1" indent="-228611">
                <a:lnSpc>
                  <a:spcPct val="150000"/>
                </a:lnSpc>
                <a:buFont typeface="Arial" panose="020B0604020202020204" pitchFamily="34" charset="0"/>
                <a:buChar char="•"/>
              </a:pPr>
              <a:r>
                <a:rPr lang="fi-FI" sz="1933" dirty="0">
                  <a:solidFill>
                    <a:srgbClr val="009499"/>
                  </a:solidFill>
                  <a:latin typeface="Myriad Pro" panose="020B0503030403020204" pitchFamily="34" charset="0"/>
                </a:rPr>
                <a:t>Luo työpaikkoja ja lisäarvoa</a:t>
              </a:r>
            </a:p>
            <a:p>
              <a:pPr marL="466113" lvl="1" indent="-228611">
                <a:lnSpc>
                  <a:spcPct val="150000"/>
                </a:lnSpc>
                <a:buFont typeface="Arial" panose="020B0604020202020204" pitchFamily="34" charset="0"/>
                <a:buChar char="•"/>
              </a:pPr>
              <a:r>
                <a:rPr lang="fi-FI" sz="1933" dirty="0">
                  <a:solidFill>
                    <a:srgbClr val="009499"/>
                  </a:solidFill>
                  <a:latin typeface="Myriad Pro" panose="020B0503030403020204" pitchFamily="34" charset="0"/>
                </a:rPr>
                <a:t>Uusiutuva luonnonvara, joka vähentää tarvetta käyttää fossiilisia vaihtoehtoja</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12228"/>
            </a:xfrm>
            <a:prstGeom prst="rect">
              <a:avLst/>
            </a:prstGeom>
          </p:spPr>
          <p:txBody>
            <a:bodyPr wrap="square" lIns="0" tIns="0" rIns="0" bIns="0" rtlCol="0" anchor="t">
              <a:spAutoFit/>
            </a:bodyPr>
            <a:lstStyle/>
            <a:p>
              <a:pPr lvl="2">
                <a:lnSpc>
                  <a:spcPts val="6250"/>
                </a:lnSpc>
              </a:pPr>
              <a:r>
                <a:rPr lang="nb-NO" sz="4667" dirty="0">
                  <a:solidFill>
                    <a:srgbClr val="009499"/>
                  </a:solidFill>
                  <a:latin typeface="Myriad Pro" panose="020B0503030403020204" pitchFamily="34" charset="0"/>
                </a:rPr>
                <a:t>Edut</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Haitat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err="1">
                  <a:solidFill>
                    <a:srgbClr val="F4FBFB"/>
                  </a:solidFill>
                  <a:latin typeface="Myriad Pro" panose="020B0503030403020204" pitchFamily="34" charset="0"/>
                </a:rPr>
                <a:t>Ilmastohyödyt</a:t>
              </a:r>
              <a:endParaRPr lang="en-US" sz="5896" dirty="0">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1126392291"/>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6813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6814801" cy="769441"/>
          </a:xfrm>
          <a:prstGeom prst="rect">
            <a:avLst/>
          </a:prstGeom>
          <a:noFill/>
        </p:spPr>
        <p:txBody>
          <a:bodyPr wrap="square" rtlCol="0">
            <a:spAutoFit/>
          </a:bodyPr>
          <a:lstStyle/>
          <a:p>
            <a:r>
              <a:rPr lang="nb-NO" sz="4400" dirty="0">
                <a:solidFill>
                  <a:srgbClr val="007075"/>
                </a:solidFill>
                <a:latin typeface="Myriad Pro" panose="020B0503030403020204" pitchFamily="34" charset="0"/>
              </a:rPr>
              <a:t>Ilmastohyödyt biokaasusta</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476554570"/>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fi-FI" sz="1800" dirty="0">
                <a:effectLst/>
                <a:latin typeface="Times New Roman" panose="02020603050405020304" pitchFamily="18" charset="0"/>
                <a:ea typeface="Calibri" panose="020F0502020204030204" pitchFamily="34" charset="0"/>
              </a:rPr>
              <a:t>Ilmastohyöty ilmaistaan prosentteina. Biokaasuun investoimalla voidaan saada yli 100 prosentin ilmastohyöty.</a:t>
            </a:r>
          </a:p>
          <a:p>
            <a:pPr indent="457200">
              <a:lnSpc>
                <a:spcPct val="107000"/>
              </a:lnSpc>
              <a:spcAft>
                <a:spcPts val="800"/>
              </a:spcAft>
            </a:pPr>
            <a:r>
              <a:rPr lang="fi-FI" dirty="0" err="1">
                <a:latin typeface="Times New Roman" panose="02020603050405020304" pitchFamily="18" charset="0"/>
                <a:ea typeface="Calibri" panose="020F0502020204030204" pitchFamily="34" charset="0"/>
              </a:rPr>
              <a:t>Esim</a:t>
            </a:r>
            <a:r>
              <a:rPr lang="fi-FI" dirty="0">
                <a:latin typeface="Times New Roman" panose="02020603050405020304" pitchFamily="18" charset="0"/>
                <a:ea typeface="Calibri" panose="020F0502020204030204" pitchFamily="34" charset="0"/>
              </a:rPr>
              <a:t>:</a:t>
            </a:r>
            <a:endParaRPr lang="sv-SE" sz="1800" dirty="0">
              <a:effectLst/>
              <a:latin typeface="Times New Roman" panose="02020603050405020304" pitchFamily="18" charset="0"/>
              <a:ea typeface="Calibri" panose="020F0502020204030204" pitchFamily="34" charset="0"/>
            </a:endParaRPr>
          </a:p>
          <a:p>
            <a:pPr indent="457200">
              <a:lnSpc>
                <a:spcPct val="107000"/>
              </a:lnSpc>
              <a:spcAft>
                <a:spcPts val="800"/>
              </a:spcAft>
            </a:pPr>
            <a:r>
              <a:rPr lang="fi-FI" sz="1800" dirty="0">
                <a:effectLst/>
                <a:latin typeface="Times New Roman" panose="02020603050405020304" pitchFamily="18" charset="0"/>
                <a:ea typeface="Calibri" panose="020F0502020204030204" pitchFamily="34" charset="0"/>
              </a:rPr>
              <a:t>Kuvittele ajoneuvo, joka tuottaa 100 tonnia CO2-ekvivalentteja (hiilijalanjälki) bensiinillä ajaessa. Jos bensiini korvataan biokaasulla, päästöt vähenevät 100 tonnilla CO2-ekvivalenttia, jolloin saavutetaan 100 % ilmastohyödyn. Toisin sanoen, olemme tällöin vähentäneet kasvihuonekaasupäästöjä ekvivalentin määrän verrattuna </a:t>
            </a:r>
            <a:r>
              <a:rPr lang="fi-FI" sz="1800" dirty="0" err="1">
                <a:effectLst/>
                <a:latin typeface="Times New Roman" panose="02020603050405020304" pitchFamily="18" charset="0"/>
                <a:ea typeface="Calibri" panose="020F0502020204030204" pitchFamily="34" charset="0"/>
              </a:rPr>
              <a:t>fossilisista</a:t>
            </a:r>
            <a:r>
              <a:rPr lang="fi-FI" sz="1800" dirty="0">
                <a:effectLst/>
                <a:latin typeface="Times New Roman" panose="02020603050405020304" pitchFamily="18" charset="0"/>
                <a:ea typeface="Calibri" panose="020F0502020204030204" pitchFamily="34" charset="0"/>
              </a:rPr>
              <a:t> polttoaineista syntyneisiin päästöihin. </a:t>
            </a:r>
            <a:endParaRPr lang="sv-SE" sz="1800" dirty="0">
              <a:effectLst/>
              <a:latin typeface="Times New Roman" panose="02020603050405020304" pitchFamily="18" charset="0"/>
              <a:ea typeface="Calibri" panose="020F0502020204030204" pitchFamily="34" charset="0"/>
            </a:endParaRPr>
          </a:p>
          <a:p>
            <a:pPr algn="ctr"/>
            <a:endParaRPr lang="sv-SE" dirty="0"/>
          </a:p>
        </p:txBody>
      </p:sp>
    </p:spTree>
    <p:extLst>
      <p:ext uri="{BB962C8B-B14F-4D97-AF65-F5344CB8AC3E}">
        <p14:creationId xmlns:p14="http://schemas.microsoft.com/office/powerpoint/2010/main" val="61272157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3745650121"/>
              </p:ext>
            </p:extLst>
          </p:nvPr>
        </p:nvGraphicFramePr>
        <p:xfrm>
          <a:off x="3924234" y="1258465"/>
          <a:ext cx="4447131"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Pyrolyysi</a:t>
            </a:r>
            <a:endParaRPr lang="en-US" sz="5896" dirty="0">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27095564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Pyrolyysi</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Biohiili</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en-US" sz="2000" u="sng" dirty="0" err="1">
                  <a:solidFill>
                    <a:srgbClr val="196873"/>
                  </a:solidFill>
                  <a:latin typeface="Myriad Pro" panose="020B0503030403020204" pitchFamily="34" charset="0"/>
                </a:rPr>
                <a:t>Käyttökohteet</a:t>
              </a:r>
              <a:endParaRPr lang="en-US" sz="2000" u="sng"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Maanparannus</a:t>
              </a:r>
              <a:endParaRPr lang="en-US" sz="2000"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Hiilen</a:t>
              </a:r>
              <a:r>
                <a:rPr lang="en-US" sz="2000" dirty="0">
                  <a:solidFill>
                    <a:srgbClr val="196873"/>
                  </a:solidFill>
                  <a:latin typeface="Myriad Pro" panose="020B0503030403020204" pitchFamily="34" charset="0"/>
                </a:rPr>
                <a:t> </a:t>
              </a:r>
              <a:r>
                <a:rPr lang="en-US" sz="2000" dirty="0" err="1">
                  <a:solidFill>
                    <a:srgbClr val="196873"/>
                  </a:solidFill>
                  <a:latin typeface="Myriad Pro" panose="020B0503030403020204" pitchFamily="34" charset="0"/>
                </a:rPr>
                <a:t>sidonta</a:t>
              </a:r>
              <a:endParaRPr lang="en-US" sz="2000"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Energiatuotanto</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en-US" dirty="0" err="1">
                  <a:solidFill>
                    <a:srgbClr val="196873"/>
                  </a:solidFill>
                  <a:latin typeface="Myriad Pro" panose="020B0503030403020204" pitchFamily="34" charset="0"/>
                </a:rPr>
                <a:t>Huokoinen</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hiilirikas</a:t>
              </a:r>
              <a:r>
                <a:rPr lang="en-US" dirty="0">
                  <a:solidFill>
                    <a:srgbClr val="196873"/>
                  </a:solidFill>
                  <a:latin typeface="Myriad Pro" panose="020B0503030403020204" pitchFamily="34" charset="0"/>
                </a:rPr>
                <a:t> ja </a:t>
              </a:r>
              <a:r>
                <a:rPr lang="en-US" dirty="0" err="1">
                  <a:solidFill>
                    <a:srgbClr val="196873"/>
                  </a:solidFill>
                  <a:latin typeface="Myriad Pro" panose="020B0503030403020204" pitchFamily="34" charset="0"/>
                </a:rPr>
                <a:t>pysyvä</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materiaali</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20179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Pyrolyysi</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5006738" cy="5997774"/>
            <a:chOff x="1113755" y="210734"/>
            <a:chExt cx="5491503"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err="1">
                  <a:solidFill>
                    <a:srgbClr val="007075"/>
                  </a:solidFill>
                  <a:latin typeface="Myriad Pro" panose="020B0503030403020204" pitchFamily="34" charset="0"/>
                </a:rPr>
                <a:t>Bioöljy</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en-US" dirty="0" err="1">
                  <a:solidFill>
                    <a:srgbClr val="196873"/>
                  </a:solidFill>
                  <a:latin typeface="Myriad Pro" panose="020B0503030403020204" pitchFamily="34" charset="0"/>
                </a:rPr>
                <a:t>Sisältää</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tervaa</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rasvaa</a:t>
              </a:r>
              <a:r>
                <a:rPr lang="en-US" dirty="0">
                  <a:solidFill>
                    <a:srgbClr val="196873"/>
                  </a:solidFill>
                  <a:latin typeface="Myriad Pro" panose="020B0503030403020204" pitchFamily="34" charset="0"/>
                </a:rPr>
                <a:t> ja </a:t>
              </a:r>
              <a:r>
                <a:rPr lang="en-US" dirty="0" err="1">
                  <a:solidFill>
                    <a:srgbClr val="196873"/>
                  </a:solidFill>
                  <a:latin typeface="Myriad Pro" panose="020B0503030403020204" pitchFamily="34" charset="0"/>
                </a:rPr>
                <a:t>vettä</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491503" cy="4693561"/>
              <a:chOff x="1070106" y="2226267"/>
              <a:chExt cx="5491501"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555992"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Edut</a:t>
                </a:r>
              </a:p>
              <a:p>
                <a:pPr algn="ctr">
                  <a:lnSpc>
                    <a:spcPct val="150000"/>
                  </a:lnSpc>
                </a:pPr>
                <a:r>
                  <a:rPr lang="en-US" dirty="0" err="1">
                    <a:solidFill>
                      <a:srgbClr val="196873"/>
                    </a:solidFill>
                    <a:latin typeface="Myriad Pro" panose="020B0503030403020204" pitchFamily="34" charset="0"/>
                  </a:rPr>
                  <a:t>Joustavuus</a:t>
                </a:r>
                <a:endParaRPr lang="en-US"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Energia</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tehokkuus</a:t>
                </a:r>
                <a:endParaRPr lang="en-US"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Helppo</a:t>
                </a:r>
                <a:r>
                  <a:rPr lang="en-US" dirty="0">
                    <a:solidFill>
                      <a:srgbClr val="196873"/>
                    </a:solidFill>
                    <a:latin typeface="Myriad Pro" panose="020B0503030403020204" pitchFamily="34" charset="0"/>
                  </a:rPr>
                  <a:t> </a:t>
                </a:r>
                <a:r>
                  <a:rPr lang="en-US" dirty="0" err="1">
                    <a:solidFill>
                      <a:srgbClr val="196873"/>
                    </a:solidFill>
                    <a:latin typeface="Myriad Pro" panose="020B0503030403020204" pitchFamily="34" charset="0"/>
                  </a:rPr>
                  <a:t>integroida</a:t>
                </a:r>
                <a:endParaRPr lang="en-US" dirty="0">
                  <a:solidFill>
                    <a:srgbClr val="196873"/>
                  </a:solidFill>
                  <a:latin typeface="Myriad Pro" panose="020B0503030403020204" pitchFamily="34" charset="0"/>
                </a:endParaRP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en-US" u="sng" dirty="0" err="1">
                    <a:solidFill>
                      <a:srgbClr val="196873"/>
                    </a:solidFill>
                    <a:latin typeface="Myriad Pro" panose="020B0503030403020204" pitchFamily="34" charset="0"/>
                  </a:rPr>
                  <a:t>Käyttökohteet</a:t>
                </a:r>
                <a:endParaRPr lang="en-US" u="sng"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Lämmitys</a:t>
                </a:r>
                <a:endParaRPr lang="en-US"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Sähkötuotanto</a:t>
                </a:r>
                <a:endParaRPr lang="en-US"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Polttoaine</a:t>
                </a:r>
                <a:endParaRPr lang="en-US" dirty="0">
                  <a:solidFill>
                    <a:srgbClr val="196873"/>
                  </a:solidFill>
                  <a:latin typeface="Myriad Pro" panose="020B0503030403020204" pitchFamily="34" charset="0"/>
                </a:endParaRPr>
              </a:p>
              <a:p>
                <a:pPr algn="ctr">
                  <a:lnSpc>
                    <a:spcPct val="150000"/>
                  </a:lnSpc>
                </a:pPr>
                <a:r>
                  <a:rPr lang="en-US" dirty="0" err="1">
                    <a:solidFill>
                      <a:srgbClr val="196873"/>
                    </a:solidFill>
                    <a:latin typeface="Myriad Pro" panose="020B0503030403020204" pitchFamily="34" charset="0"/>
                  </a:rPr>
                  <a:t>Ruuanvalmistus</a:t>
                </a:r>
                <a:endParaRPr lang="nb-NO"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07554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dirty="0">
                <a:solidFill>
                  <a:srgbClr val="007075"/>
                </a:solidFill>
              </a:rPr>
              <a:t>BIOØKONOMI</a:t>
            </a: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Mitä</a:t>
            </a:r>
            <a:r>
              <a:rPr lang="sv-SE" dirty="0"/>
              <a:t> </a:t>
            </a:r>
            <a:r>
              <a:rPr lang="sv-SE" dirty="0" err="1"/>
              <a:t>biokaasu</a:t>
            </a:r>
            <a:r>
              <a:rPr lang="sv-SE" dirty="0"/>
              <a:t> ja </a:t>
            </a:r>
            <a:r>
              <a:rPr lang="sv-SE" dirty="0" err="1"/>
              <a:t>orgaaninen</a:t>
            </a:r>
            <a:r>
              <a:rPr lang="sv-SE" dirty="0"/>
              <a:t> </a:t>
            </a:r>
            <a:r>
              <a:rPr lang="sv-SE" dirty="0" err="1"/>
              <a:t>jäte</a:t>
            </a:r>
            <a:r>
              <a:rPr lang="sv-SE" dirty="0"/>
              <a:t> on</a:t>
            </a:r>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Kuinka</a:t>
            </a:r>
            <a:r>
              <a:rPr lang="sv-SE" dirty="0"/>
              <a:t> </a:t>
            </a:r>
            <a:r>
              <a:rPr lang="sv-SE" dirty="0" err="1"/>
              <a:t>biomassaa</a:t>
            </a:r>
            <a:r>
              <a:rPr lang="sv-SE" dirty="0"/>
              <a:t> </a:t>
            </a:r>
            <a:r>
              <a:rPr lang="sv-SE" dirty="0" err="1"/>
              <a:t>voidaan</a:t>
            </a:r>
            <a:r>
              <a:rPr lang="sv-SE" dirty="0"/>
              <a:t> </a:t>
            </a:r>
            <a:r>
              <a:rPr lang="sv-SE" dirty="0" err="1"/>
              <a:t>muuttaa</a:t>
            </a:r>
            <a:r>
              <a:rPr lang="sv-SE" dirty="0"/>
              <a:t> </a:t>
            </a:r>
            <a:r>
              <a:rPr lang="sv-SE" dirty="0" err="1"/>
              <a:t>energiaksi</a:t>
            </a:r>
            <a:endParaRPr lang="sv-SE" dirty="0"/>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Lineaarisen</a:t>
            </a:r>
            <a:r>
              <a:rPr lang="sv-SE" dirty="0"/>
              <a:t> ja </a:t>
            </a:r>
            <a:r>
              <a:rPr lang="sv-SE" dirty="0" err="1"/>
              <a:t>kiertävän</a:t>
            </a:r>
            <a:r>
              <a:rPr lang="sv-SE" dirty="0"/>
              <a:t>  </a:t>
            </a:r>
            <a:r>
              <a:rPr lang="sv-SE" dirty="0" err="1"/>
              <a:t>biotalouden</a:t>
            </a:r>
            <a:r>
              <a:rPr lang="sv-SE" dirty="0"/>
              <a:t> </a:t>
            </a:r>
            <a:r>
              <a:rPr lang="sv-SE" dirty="0" err="1"/>
              <a:t>ero</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Biokaasun</a:t>
            </a:r>
            <a:r>
              <a:rPr lang="sv-SE" dirty="0"/>
              <a:t> ja </a:t>
            </a:r>
            <a:r>
              <a:rPr lang="sv-SE" dirty="0" err="1"/>
              <a:t>orgaanisten</a:t>
            </a:r>
            <a:r>
              <a:rPr lang="sv-SE" dirty="0"/>
              <a:t> </a:t>
            </a:r>
            <a:r>
              <a:rPr lang="sv-SE" dirty="0" err="1"/>
              <a:t>jätteiden</a:t>
            </a:r>
            <a:r>
              <a:rPr lang="sv-SE" dirty="0"/>
              <a:t> </a:t>
            </a:r>
            <a:r>
              <a:rPr lang="sv-SE" dirty="0" err="1"/>
              <a:t>käyttökohteet</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Kuinka</a:t>
            </a:r>
            <a:r>
              <a:rPr lang="sv-SE" dirty="0"/>
              <a:t> </a:t>
            </a:r>
            <a:r>
              <a:rPr lang="sv-SE" dirty="0" err="1"/>
              <a:t>ravinteita</a:t>
            </a:r>
            <a:r>
              <a:rPr lang="sv-SE" dirty="0"/>
              <a:t> </a:t>
            </a:r>
            <a:r>
              <a:rPr lang="sv-SE" dirty="0" err="1"/>
              <a:t>voidaan</a:t>
            </a:r>
            <a:r>
              <a:rPr lang="sv-SE" dirty="0"/>
              <a:t> </a:t>
            </a:r>
            <a:r>
              <a:rPr lang="sv-SE" dirty="0" err="1"/>
              <a:t>kierrättää</a:t>
            </a: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3700463" y="605872"/>
            <a:ext cx="4791074" cy="769441"/>
          </a:xfrm>
          <a:prstGeom prst="rect">
            <a:avLst/>
          </a:prstGeom>
          <a:noFill/>
        </p:spPr>
        <p:txBody>
          <a:bodyPr wrap="square" rtlCol="0">
            <a:spAutoFit/>
          </a:bodyPr>
          <a:lstStyle/>
          <a:p>
            <a:r>
              <a:rPr lang="sv-SE" sz="4400" dirty="0" err="1">
                <a:solidFill>
                  <a:srgbClr val="B1E2D6"/>
                </a:solidFill>
              </a:rPr>
              <a:t>Oppimistavoitteet</a:t>
            </a:r>
            <a:endParaRPr lang="sv-SE" sz="4400" dirty="0">
              <a:solidFill>
                <a:srgbClr val="B1E2D6"/>
              </a:solidFill>
            </a:endParaRPr>
          </a:p>
        </p:txBody>
      </p:sp>
    </p:spTree>
    <p:extLst>
      <p:ext uri="{BB962C8B-B14F-4D97-AF65-F5344CB8AC3E}">
        <p14:creationId xmlns:p14="http://schemas.microsoft.com/office/powerpoint/2010/main" val="3413069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Pyrolyysi</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09" cy="6307124"/>
            <a:chOff x="735855" y="352869"/>
            <a:chExt cx="4785609"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735855" y="352869"/>
              <a:ext cx="4785609" cy="807913"/>
            </a:xfrm>
            <a:prstGeom prst="rect">
              <a:avLst/>
            </a:prstGeom>
          </p:spPr>
          <p:txBody>
            <a:bodyPr wrap="square" lIns="0" tIns="0" rIns="0" bIns="0" rtlCol="0" anchor="t">
              <a:spAutoFit/>
            </a:bodyPr>
            <a:lstStyle/>
            <a:p>
              <a:pPr>
                <a:lnSpc>
                  <a:spcPts val="6250"/>
                </a:lnSpc>
              </a:pPr>
              <a:r>
                <a:rPr lang="en-US" sz="5896" dirty="0" err="1">
                  <a:solidFill>
                    <a:srgbClr val="248587"/>
                  </a:solidFill>
                  <a:latin typeface="Myriad Pro" panose="020B0503030403020204" pitchFamily="34" charset="0"/>
                </a:rPr>
                <a:t>Synteesikaasu</a:t>
              </a:r>
              <a:endParaRPr lang="en-US" sz="5896" dirty="0">
                <a:solidFill>
                  <a:srgbClr val="248587"/>
                </a:solidFill>
                <a:latin typeface="Myriad Pro" panose="020B0503030403020204" pitchFamily="34" charset="0"/>
              </a:endParaRP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rtlCol="0" anchor="ctr"/>
              <a:lstStyle/>
              <a:p>
                <a:pPr algn="ctr">
                  <a:lnSpc>
                    <a:spcPct val="150000"/>
                  </a:lnSpc>
                </a:pPr>
                <a:r>
                  <a:rPr lang="fi-FI" sz="1600" dirty="0">
                    <a:solidFill>
                      <a:srgbClr val="196873"/>
                    </a:solidFill>
                    <a:latin typeface="Myriad Pro" panose="020B0503030403020204" pitchFamily="34" charset="0"/>
                  </a:rPr>
                  <a:t>Sisältää metaania, hiilimonoksidia, vetyä sekä jonkin verran hiilidioksidia ja typpeä.</a:t>
                </a:r>
                <a:endParaRPr lang="nb-NO" sz="1600" dirty="0">
                  <a:solidFill>
                    <a:srgbClr val="196873"/>
                  </a:solidFill>
                  <a:latin typeface="Myriad Pro" panose="020B0503030403020204" pitchFamily="34" charset="0"/>
                </a:endParaRP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en-US" sz="2000" u="sng" dirty="0" err="1">
                    <a:solidFill>
                      <a:srgbClr val="196873"/>
                    </a:solidFill>
                    <a:latin typeface="Myriad Pro" panose="020B0503030403020204" pitchFamily="34" charset="0"/>
                  </a:rPr>
                  <a:t>Käyttökohteet</a:t>
                </a:r>
                <a:endParaRPr lang="en-US" sz="2000" u="sng"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Maakaasun</a:t>
                </a:r>
                <a:r>
                  <a:rPr lang="en-US" sz="2000" dirty="0">
                    <a:solidFill>
                      <a:srgbClr val="196873"/>
                    </a:solidFill>
                    <a:latin typeface="Myriad Pro" panose="020B0503030403020204" pitchFamily="34" charset="0"/>
                  </a:rPr>
                  <a:t> </a:t>
                </a:r>
                <a:r>
                  <a:rPr lang="en-US" sz="2000" dirty="0" err="1">
                    <a:solidFill>
                      <a:srgbClr val="196873"/>
                    </a:solidFill>
                    <a:latin typeface="Myriad Pro" panose="020B0503030403020204" pitchFamily="34" charset="0"/>
                  </a:rPr>
                  <a:t>korvaus</a:t>
                </a:r>
                <a:endParaRPr lang="en-US" sz="2000"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Energian</a:t>
                </a:r>
                <a:r>
                  <a:rPr lang="en-US" sz="2000" dirty="0">
                    <a:solidFill>
                      <a:srgbClr val="196873"/>
                    </a:solidFill>
                    <a:latin typeface="Myriad Pro" panose="020B0503030403020204" pitchFamily="34" charset="0"/>
                  </a:rPr>
                  <a:t> </a:t>
                </a:r>
                <a:r>
                  <a:rPr lang="en-US" sz="2000" dirty="0" err="1">
                    <a:solidFill>
                      <a:srgbClr val="196873"/>
                    </a:solidFill>
                    <a:latin typeface="Myriad Pro" panose="020B0503030403020204" pitchFamily="34" charset="0"/>
                  </a:rPr>
                  <a:t>lähde</a:t>
                </a:r>
                <a:endParaRPr lang="en-US" sz="2000" dirty="0">
                  <a:solidFill>
                    <a:srgbClr val="196873"/>
                  </a:solidFill>
                  <a:latin typeface="Myriad Pro" panose="020B0503030403020204" pitchFamily="34" charset="0"/>
                </a:endParaRPr>
              </a:p>
              <a:p>
                <a:pPr algn="ctr">
                  <a:lnSpc>
                    <a:spcPct val="150000"/>
                  </a:lnSpc>
                </a:pPr>
                <a:r>
                  <a:rPr lang="en-US" sz="2000" dirty="0">
                    <a:solidFill>
                      <a:srgbClr val="196873"/>
                    </a:solidFill>
                    <a:latin typeface="Myriad Pro" panose="020B0503030403020204" pitchFamily="34" charset="0"/>
                  </a:rPr>
                  <a:t>Raaka-</a:t>
                </a:r>
                <a:r>
                  <a:rPr lang="en-US" sz="2000" dirty="0" err="1">
                    <a:solidFill>
                      <a:srgbClr val="196873"/>
                    </a:solidFill>
                    <a:latin typeface="Myriad Pro" panose="020B0503030403020204" pitchFamily="34" charset="0"/>
                  </a:rPr>
                  <a:t>aine</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3608690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Taloudellisesti haastava</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Kuljetuskustannukset</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Metsäkadon riski</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Unohdettujen</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resurssien</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hyödyntäminen</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2400" dirty="0" err="1">
                  <a:solidFill>
                    <a:srgbClr val="4A7C28"/>
                  </a:solidFill>
                  <a:latin typeface="Myriad Pro" panose="020B0503030403020204" pitchFamily="34" charset="0"/>
                </a:rPr>
                <a:t>Paikallinen</a:t>
              </a:r>
              <a:r>
                <a:rPr lang="en-US" sz="2400" dirty="0">
                  <a:solidFill>
                    <a:srgbClr val="4A7C28"/>
                  </a:solidFill>
                  <a:latin typeface="Myriad Pro" panose="020B0503030403020204" pitchFamily="34" charset="0"/>
                </a:rPr>
                <a:t> </a:t>
              </a:r>
              <a:r>
                <a:rPr lang="en-US" sz="2400" dirty="0" err="1">
                  <a:solidFill>
                    <a:srgbClr val="4A7C28"/>
                  </a:solidFill>
                  <a:latin typeface="Myriad Pro" panose="020B0503030403020204" pitchFamily="34" charset="0"/>
                </a:rPr>
                <a:t>tuotanto</a:t>
              </a:r>
              <a:endParaRPr lang="en-US"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fi-FI" sz="2400" dirty="0">
                  <a:solidFill>
                    <a:srgbClr val="4A7C28"/>
                  </a:solidFill>
                  <a:latin typeface="Myriad Pro" panose="020B0503030403020204" pitchFamily="34" charset="0"/>
                </a:rPr>
                <a:t>Ympäristöystävällinen</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591185"/>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Edut</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Haitat</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36880926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fi-FI" sz="2400" dirty="0">
                <a:solidFill>
                  <a:srgbClr val="A43F3E"/>
                </a:solidFill>
                <a:latin typeface="Myriad Pro" panose="020B0503030403020204" pitchFamily="34" charset="0"/>
              </a:rPr>
              <a:t>Taloudellisesti haastava</a:t>
            </a:r>
          </a:p>
          <a:p>
            <a:pPr marL="304815" indent="-304815">
              <a:lnSpc>
                <a:spcPct val="150000"/>
              </a:lnSpc>
              <a:buFont typeface="Arial" panose="020B0604020202020204" pitchFamily="34" charset="0"/>
              <a:buChar char="•"/>
            </a:pPr>
            <a:r>
              <a:rPr lang="fi-FI" sz="2400" dirty="0">
                <a:solidFill>
                  <a:srgbClr val="A43F3E"/>
                </a:solidFill>
                <a:latin typeface="Myriad Pro" panose="020B0503030403020204" pitchFamily="34" charset="0"/>
              </a:rPr>
              <a:t>Kuljetuskustannukset</a:t>
            </a:r>
          </a:p>
          <a:p>
            <a:pPr marL="304815" indent="-304815">
              <a:lnSpc>
                <a:spcPct val="150000"/>
              </a:lnSpc>
              <a:buFont typeface="Arial" panose="020B0604020202020204" pitchFamily="34" charset="0"/>
              <a:buChar char="•"/>
            </a:pPr>
            <a:r>
              <a:rPr lang="fi-FI" sz="2400" dirty="0">
                <a:solidFill>
                  <a:srgbClr val="A43F3E"/>
                </a:solidFill>
                <a:latin typeface="Myriad Pro" panose="020B0503030403020204" pitchFamily="34" charset="0"/>
              </a:rPr>
              <a:t>Metsäkadon riski</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fi-FI" sz="2400" dirty="0">
                  <a:solidFill>
                    <a:srgbClr val="00949A"/>
                  </a:solidFill>
                  <a:latin typeface="Myriad Pro" panose="020B0503030403020204" pitchFamily="34" charset="0"/>
                </a:rPr>
                <a:t>Unohdettujen resurssien hyödyntäminen</a:t>
              </a:r>
            </a:p>
            <a:p>
              <a:pPr marL="542317" lvl="1" indent="-304815">
                <a:lnSpc>
                  <a:spcPct val="150000"/>
                </a:lnSpc>
                <a:buFont typeface="Arial" panose="020B0604020202020204" pitchFamily="34" charset="0"/>
                <a:buChar char="•"/>
              </a:pPr>
              <a:r>
                <a:rPr lang="fi-FI" sz="2400" dirty="0">
                  <a:solidFill>
                    <a:srgbClr val="00949A"/>
                  </a:solidFill>
                  <a:latin typeface="Myriad Pro" panose="020B0503030403020204" pitchFamily="34" charset="0"/>
                </a:rPr>
                <a:t>Paikallinen tuotanto</a:t>
              </a:r>
            </a:p>
            <a:p>
              <a:pPr marL="542317" lvl="1" indent="-304815">
                <a:lnSpc>
                  <a:spcPct val="150000"/>
                </a:lnSpc>
                <a:buFont typeface="Arial" panose="020B0604020202020204" pitchFamily="34" charset="0"/>
                <a:buChar char="•"/>
              </a:pPr>
              <a:r>
                <a:rPr lang="fi-FI" sz="2400" dirty="0">
                  <a:solidFill>
                    <a:srgbClr val="00949A"/>
                  </a:solidFill>
                  <a:latin typeface="Myriad Pro" panose="020B0503030403020204" pitchFamily="34" charset="0"/>
                </a:rPr>
                <a:t>Ympäristöystävällinen</a:t>
              </a:r>
            </a:p>
            <a:p>
              <a:pPr marL="542317" lvl="1" indent="-304815">
                <a:lnSpc>
                  <a:spcPct val="150000"/>
                </a:lnSpc>
                <a:buFont typeface="Arial" panose="020B0604020202020204" pitchFamily="34" charset="0"/>
                <a:buChar char="•"/>
              </a:pP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591185"/>
            </a:xfrm>
            <a:prstGeom prst="rect">
              <a:avLst/>
            </a:prstGeom>
          </p:spPr>
          <p:txBody>
            <a:bodyPr wrap="square" lIns="0" tIns="0" rIns="0" bIns="0" rtlCol="0" anchor="t">
              <a:spAutoFit/>
            </a:bodyPr>
            <a:lstStyle/>
            <a:p>
              <a:pPr lvl="2">
                <a:lnSpc>
                  <a:spcPts val="6250"/>
                </a:lnSpc>
              </a:pPr>
              <a:r>
                <a:rPr lang="nb-NO" sz="4667" dirty="0">
                  <a:solidFill>
                    <a:srgbClr val="00949A"/>
                  </a:solidFill>
                  <a:latin typeface="Myriad Pro" panose="020B0503030403020204" pitchFamily="34" charset="0"/>
                </a:rPr>
                <a:t>Edut</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41485"/>
          </a:xfrm>
          <a:prstGeom prst="rect">
            <a:avLst/>
          </a:prstGeom>
        </p:spPr>
        <p:txBody>
          <a:bodyPr wrap="square" lIns="0" tIns="0" rIns="0" bIns="0" rtlCol="0" anchor="t">
            <a:spAutoFit/>
          </a:bodyPr>
          <a:lstStyle/>
          <a:p>
            <a:pPr>
              <a:lnSpc>
                <a:spcPts val="6250"/>
              </a:lnSpc>
            </a:pPr>
            <a:r>
              <a:rPr lang="nb-NO" sz="4667" dirty="0">
                <a:solidFill>
                  <a:srgbClr val="A43F3E"/>
                </a:solidFill>
                <a:latin typeface="Myriad Pro" panose="020B0503030403020204" pitchFamily="34" charset="0"/>
              </a:rPr>
              <a:t>Haitat</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Kaasutus</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456663" cy="3052831"/>
            <a:chOff x="2692824" y="387677"/>
            <a:chExt cx="7263351"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798" y="387677"/>
              <a:ext cx="7098377"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Vaarallisten aineiden päästöjen vähennys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Jätteiden tehokas hyödyntäminen</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Kierrätettävä materiaali</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Edut</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378150"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Alhainen energiatiheys</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Monimutkainen prosessi</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Haitat</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646111634"/>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Kaasutus</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486298"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798" y="387676"/>
              <a:ext cx="6933402" cy="6301845"/>
            </a:xfrm>
            <a:prstGeom prst="roundRect">
              <a:avLst/>
            </a:prstGeom>
            <a:solidFill>
              <a:srgbClr val="90D581"/>
            </a:solidFill>
            <a:ln>
              <a:noFill/>
            </a:ln>
          </p:spPr>
          <p:txBody>
            <a:bodyPr rtlCol="0" anchor="ctr"/>
            <a:lstStyle/>
            <a:p>
              <a:pPr marL="237502" lvl="1"/>
              <a:endParaRPr lang="nb-NO" sz="2400" dirty="0">
                <a:solidFill>
                  <a:srgbClr val="4A7C28"/>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fi-FI" dirty="0">
                  <a:solidFill>
                    <a:srgbClr val="497C28"/>
                  </a:solidFill>
                  <a:latin typeface="Myriad Pro" panose="020B0503030403020204" pitchFamily="34" charset="0"/>
                </a:rPr>
                <a:t>Vaarallisten aineiden päästöjen vähennys</a:t>
              </a:r>
            </a:p>
            <a:p>
              <a:pPr marL="542317" lvl="1" indent="-304815">
                <a:lnSpc>
                  <a:spcPct val="150000"/>
                </a:lnSpc>
                <a:buFont typeface="Arial" panose="020B0604020202020204" pitchFamily="34" charset="0"/>
                <a:buChar char="•"/>
              </a:pPr>
              <a:r>
                <a:rPr lang="fi-FI" dirty="0">
                  <a:solidFill>
                    <a:srgbClr val="497C28"/>
                  </a:solidFill>
                  <a:latin typeface="Myriad Pro" panose="020B0503030403020204" pitchFamily="34" charset="0"/>
                </a:rPr>
                <a:t>Jätteiden tehokas hyödyntäminen</a:t>
              </a:r>
            </a:p>
            <a:p>
              <a:pPr marL="542317" lvl="1" indent="-304815">
                <a:lnSpc>
                  <a:spcPct val="150000"/>
                </a:lnSpc>
                <a:buFont typeface="Arial" panose="020B0604020202020204" pitchFamily="34" charset="0"/>
                <a:buChar char="•"/>
              </a:pPr>
              <a:r>
                <a:rPr lang="fi-FI" dirty="0">
                  <a:solidFill>
                    <a:srgbClr val="497C28"/>
                  </a:solidFill>
                  <a:latin typeface="Myriad Pro" panose="020B0503030403020204" pitchFamily="34" charset="0"/>
                </a:rPr>
                <a:t>Kierrätettävä materiaali</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466557"/>
            </a:xfrm>
            <a:prstGeom prst="rect">
              <a:avLst/>
            </a:prstGeom>
          </p:spPr>
          <p:txBody>
            <a:bodyPr wrap="square" lIns="0" tIns="0" rIns="0" bIns="0" rtlCol="0" anchor="t">
              <a:spAutoFit/>
            </a:bodyPr>
            <a:lstStyle/>
            <a:p>
              <a:pPr lvl="2">
                <a:lnSpc>
                  <a:spcPts val="6250"/>
                </a:lnSpc>
              </a:pPr>
              <a:r>
                <a:rPr lang="nb-NO" sz="3600" dirty="0">
                  <a:solidFill>
                    <a:srgbClr val="497C28"/>
                  </a:solidFill>
                  <a:latin typeface="Myriad Pro" panose="020B0503030403020204" pitchFamily="34" charset="0"/>
                </a:rPr>
                <a:t>Edut</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378152"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Alhainen energiatiheys</a:t>
            </a: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Monimutkainen prosessi</a:t>
            </a: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Haitat</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1355054878"/>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Kaasutus</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639760"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chemeClr val="bg1">
                    <a:lumMod val="50000"/>
                  </a:schemeClr>
                </a:solidFill>
                <a:latin typeface="Myriad Pro" panose="020B0503030403020204" pitchFamily="34" charset="0"/>
              </a:endParaRPr>
            </a:p>
            <a:p>
              <a:pPr marL="542317" lvl="1" indent="-304815">
                <a:lnSpc>
                  <a:spcPct val="150000"/>
                </a:lnSpc>
                <a:buFont typeface="Arial" panose="020B0604020202020204" pitchFamily="34" charset="0"/>
                <a:buChar char="•"/>
              </a:pPr>
              <a:r>
                <a:rPr lang="fi-FI" dirty="0">
                  <a:solidFill>
                    <a:srgbClr val="0099A1"/>
                  </a:solidFill>
                  <a:latin typeface="Myriad Pro" panose="020B0503030403020204" pitchFamily="34" charset="0"/>
                </a:rPr>
                <a:t>Vaarallisten aineiden päästöjen vähennys</a:t>
              </a:r>
            </a:p>
            <a:p>
              <a:pPr marL="542317" lvl="1" indent="-304815">
                <a:lnSpc>
                  <a:spcPct val="150000"/>
                </a:lnSpc>
                <a:buFont typeface="Arial" panose="020B0604020202020204" pitchFamily="34" charset="0"/>
                <a:buChar char="•"/>
              </a:pPr>
              <a:r>
                <a:rPr lang="fi-FI" dirty="0">
                  <a:solidFill>
                    <a:srgbClr val="0099A1"/>
                  </a:solidFill>
                  <a:latin typeface="Myriad Pro" panose="020B0503030403020204" pitchFamily="34" charset="0"/>
                </a:rPr>
                <a:t>Jätteiden tehokas hyödyntäminen</a:t>
              </a:r>
            </a:p>
            <a:p>
              <a:pPr marL="542317" lvl="1" indent="-304815">
                <a:lnSpc>
                  <a:spcPct val="150000"/>
                </a:lnSpc>
                <a:buFont typeface="Arial" panose="020B0604020202020204" pitchFamily="34" charset="0"/>
                <a:buChar char="•"/>
              </a:pPr>
              <a:r>
                <a:rPr lang="fi-FI" dirty="0">
                  <a:solidFill>
                    <a:srgbClr val="0099A1"/>
                  </a:solidFill>
                  <a:latin typeface="Myriad Pro" panose="020B0503030403020204" pitchFamily="34" charset="0"/>
                </a:rPr>
                <a:t>Kierrätettävä materiaali</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466557"/>
            </a:xfrm>
            <a:prstGeom prst="rect">
              <a:avLst/>
            </a:prstGeom>
          </p:spPr>
          <p:txBody>
            <a:bodyPr wrap="square" lIns="0" tIns="0" rIns="0" bIns="0" rtlCol="0" anchor="t">
              <a:spAutoFit/>
            </a:bodyPr>
            <a:lstStyle/>
            <a:p>
              <a:pPr lvl="2">
                <a:lnSpc>
                  <a:spcPts val="6250"/>
                </a:lnSpc>
              </a:pPr>
              <a:r>
                <a:rPr lang="nb-NO" sz="3600" dirty="0">
                  <a:solidFill>
                    <a:srgbClr val="0099A1"/>
                  </a:solidFill>
                  <a:latin typeface="Myriad Pro" panose="020B0503030403020204" pitchFamily="34" charset="0"/>
                </a:rPr>
                <a:t>Edut</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470574" cy="3052831"/>
          </a:xfrm>
          <a:prstGeom prst="roundRect">
            <a:avLst/>
          </a:prstGeom>
          <a:solidFill>
            <a:srgbClr val="EE6F7C"/>
          </a:solidFill>
          <a:ln>
            <a:noFill/>
          </a:ln>
        </p:spPr>
        <p:txBody>
          <a:bodyPr rtlCol="0" anchor="ctr"/>
          <a:lstStyle/>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Alhainen energiatiheys</a:t>
            </a: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Monimutkainen prosessi</a:t>
            </a: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Haitat</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1613020570"/>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Pyrolyysi</a:t>
            </a:r>
            <a:endParaRPr lang="en-US" sz="5896" dirty="0">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933813" y="481101"/>
            <a:ext cx="3324780"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Kaasutus</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kern="1200" noProof="0" dirty="0">
                  <a:latin typeface="Myriad Pro" panose="020B0503030403020204" pitchFamily="34" charset="0"/>
                </a:rPr>
                <a:t>Tuote</a:t>
              </a: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Lämpötila</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kern="1200" noProof="0" dirty="0">
                  <a:latin typeface="Myriad Pro" panose="020B0503030403020204" pitchFamily="34" charset="0"/>
                </a:rPr>
                <a:t>Raaka-aine</a:t>
              </a: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kern="1200" noProof="0" dirty="0">
                  <a:latin typeface="Myriad Pro" panose="020B0503030403020204" pitchFamily="34" charset="0"/>
                </a:rPr>
                <a:t>Tuote</a:t>
              </a: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Lämpötila</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kern="1200" noProof="0" dirty="0">
                  <a:latin typeface="Myriad Pro" panose="020B0503030403020204" pitchFamily="34" charset="0"/>
                </a:rPr>
                <a:t>Raaka-aine</a:t>
              </a: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2335761" y="467858"/>
            <a:ext cx="12385431" cy="2309886"/>
            <a:chOff x="-1653653" y="22813"/>
            <a:chExt cx="23294453" cy="4619774"/>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653653" y="22813"/>
              <a:ext cx="15546288" cy="1652249"/>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Proteiinien</a:t>
              </a:r>
              <a:r>
                <a:rPr lang="en-US" sz="5896" dirty="0">
                  <a:solidFill>
                    <a:srgbClr val="007074"/>
                  </a:solidFill>
                  <a:latin typeface="Myriad Pro" panose="020B0503030403020204" pitchFamily="34" charset="0"/>
                </a:rPr>
                <a:t> </a:t>
              </a:r>
              <a:r>
                <a:rPr lang="en-US" sz="5896" dirty="0" err="1">
                  <a:solidFill>
                    <a:srgbClr val="007074"/>
                  </a:solidFill>
                  <a:latin typeface="Myriad Pro" panose="020B0503030403020204" pitchFamily="34" charset="0"/>
                </a:rPr>
                <a:t>uuttaminen</a:t>
              </a:r>
              <a:endParaRPr lang="en-US" sz="5896" dirty="0">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1407606808"/>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139127" y="4531499"/>
              <a:ext cx="16946220" cy="1352405"/>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N2Applied</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2995196039"/>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248189" cy="1009616"/>
            <a:chOff x="-668038" y="-1863130"/>
            <a:chExt cx="2249637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22496378" cy="5243180"/>
            </a:xfrm>
            <a:prstGeom prst="rect">
              <a:avLst/>
            </a:prstGeom>
          </p:spPr>
          <p:txBody>
            <a:bodyPr wrap="square" lIns="0" tIns="0" rIns="0" bIns="0" rtlCol="0" anchor="t">
              <a:spAutoFit/>
            </a:bodyPr>
            <a:lstStyle/>
            <a:p>
              <a:pPr>
                <a:lnSpc>
                  <a:spcPts val="6250"/>
                </a:lnSpc>
              </a:pPr>
              <a:r>
                <a:rPr lang="en-US" sz="5400" dirty="0" err="1">
                  <a:solidFill>
                    <a:srgbClr val="007074"/>
                  </a:solidFill>
                  <a:latin typeface="Myriad Pro" panose="020B0503030403020204" pitchFamily="34" charset="0"/>
                </a:rPr>
                <a:t>Struviitti</a:t>
              </a:r>
              <a:r>
                <a:rPr lang="en-US" sz="5400" dirty="0">
                  <a:solidFill>
                    <a:srgbClr val="007074"/>
                  </a:solidFill>
                  <a:latin typeface="Myriad Pro" panose="020B0503030403020204" pitchFamily="34" charset="0"/>
                </a:rPr>
                <a:t> </a:t>
              </a:r>
              <a:r>
                <a:rPr lang="en-US" sz="5400" dirty="0" err="1">
                  <a:solidFill>
                    <a:srgbClr val="007074"/>
                  </a:solidFill>
                  <a:latin typeface="Myriad Pro" panose="020B0503030403020204" pitchFamily="34" charset="0"/>
                </a:rPr>
                <a:t>uutto</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en-US" sz="2400" dirty="0" err="1">
                <a:solidFill>
                  <a:srgbClr val="F4FBFB"/>
                </a:solidFill>
                <a:latin typeface="Myriad Pro" panose="020B0503030403020204" pitchFamily="34" charset="0"/>
              </a:rPr>
              <a:t>Fosforin</a:t>
            </a:r>
            <a:r>
              <a:rPr lang="en-US" sz="2400" dirty="0">
                <a:solidFill>
                  <a:srgbClr val="F4FBFB"/>
                </a:solidFill>
                <a:latin typeface="Myriad Pro" panose="020B0503030403020204" pitchFamily="34" charset="0"/>
              </a:rPr>
              <a:t> </a:t>
            </a:r>
            <a:r>
              <a:rPr lang="en-US" sz="2400" dirty="0" err="1">
                <a:solidFill>
                  <a:srgbClr val="F4FBFB"/>
                </a:solidFill>
                <a:latin typeface="Myriad Pro" panose="020B0503030403020204" pitchFamily="34" charset="0"/>
              </a:rPr>
              <a:t>puute</a:t>
            </a:r>
            <a:endParaRPr lang="en-US" sz="2400" dirty="0">
              <a:solidFill>
                <a:srgbClr val="F4FBFB"/>
              </a:solidFill>
              <a:latin typeface="Myriad Pro" panose="020B0503030403020204" pitchFamily="34" charset="0"/>
            </a:endParaRP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Struviitti</a:t>
            </a: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Ongelma</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Struviitti uutto</a:t>
            </a: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Lannoite</a:t>
            </a: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032715" y="1376495"/>
            <a:ext cx="6126569"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1200" dirty="0" err="1">
                <a:solidFill>
                  <a:schemeClr val="bg1"/>
                </a:solidFill>
                <a:latin typeface="+mj-lt"/>
                <a:ea typeface="+mj-ea"/>
                <a:cs typeface="+mj-cs"/>
              </a:rPr>
              <a:t>Mitä</a:t>
            </a:r>
            <a:r>
              <a:rPr lang="en-US" sz="4000" kern="1200" dirty="0">
                <a:solidFill>
                  <a:schemeClr val="bg1"/>
                </a:solidFill>
                <a:latin typeface="+mj-lt"/>
                <a:ea typeface="+mj-ea"/>
                <a:cs typeface="+mj-cs"/>
              </a:rPr>
              <a:t> </a:t>
            </a:r>
            <a:r>
              <a:rPr lang="en-US" sz="4000" kern="1200" dirty="0" err="1">
                <a:solidFill>
                  <a:schemeClr val="bg1"/>
                </a:solidFill>
                <a:latin typeface="+mj-lt"/>
                <a:ea typeface="+mj-ea"/>
                <a:cs typeface="+mj-cs"/>
              </a:rPr>
              <a:t>sinulle</a:t>
            </a:r>
            <a:r>
              <a:rPr lang="en-US" sz="4000" kern="1200" dirty="0">
                <a:solidFill>
                  <a:schemeClr val="bg1"/>
                </a:solidFill>
                <a:latin typeface="+mj-lt"/>
                <a:ea typeface="+mj-ea"/>
                <a:cs typeface="+mj-cs"/>
              </a:rPr>
              <a:t> </a:t>
            </a:r>
            <a:r>
              <a:rPr lang="en-US" sz="4000" kern="1200" dirty="0" err="1">
                <a:solidFill>
                  <a:schemeClr val="bg1"/>
                </a:solidFill>
                <a:latin typeface="+mj-lt"/>
                <a:ea typeface="+mj-ea"/>
                <a:cs typeface="+mj-cs"/>
              </a:rPr>
              <a:t>tulee</a:t>
            </a:r>
            <a:r>
              <a:rPr lang="en-US" sz="4000" kern="1200" dirty="0">
                <a:solidFill>
                  <a:schemeClr val="bg1"/>
                </a:solidFill>
                <a:latin typeface="+mj-lt"/>
                <a:ea typeface="+mj-ea"/>
                <a:cs typeface="+mj-cs"/>
              </a:rPr>
              <a:t> </a:t>
            </a:r>
            <a:r>
              <a:rPr lang="en-US" sz="4000" kern="1200" dirty="0" err="1">
                <a:solidFill>
                  <a:schemeClr val="bg1"/>
                </a:solidFill>
                <a:latin typeface="+mj-lt"/>
                <a:ea typeface="+mj-ea"/>
                <a:cs typeface="+mj-cs"/>
              </a:rPr>
              <a:t>mieleen</a:t>
            </a:r>
            <a:r>
              <a:rPr lang="en-US" sz="4000" kern="1200" dirty="0">
                <a:solidFill>
                  <a:schemeClr val="bg1"/>
                </a:solidFill>
                <a:latin typeface="+mj-lt"/>
                <a:ea typeface="+mj-ea"/>
                <a:cs typeface="+mj-cs"/>
              </a:rPr>
              <a:t> </a:t>
            </a:r>
            <a:r>
              <a:rPr lang="en-US" sz="4000" kern="1200" dirty="0" err="1">
                <a:solidFill>
                  <a:schemeClr val="bg1"/>
                </a:solidFill>
                <a:latin typeface="+mj-lt"/>
                <a:ea typeface="+mj-ea"/>
                <a:cs typeface="+mj-cs"/>
              </a:rPr>
              <a:t>kuullessasi</a:t>
            </a:r>
            <a:r>
              <a:rPr lang="en-US" sz="4000" dirty="0">
                <a:solidFill>
                  <a:schemeClr val="bg1"/>
                </a:solidFill>
                <a:latin typeface="+mj-lt"/>
                <a:ea typeface="+mj-ea"/>
                <a:cs typeface="+mj-cs"/>
              </a:rPr>
              <a:t> </a:t>
            </a:r>
            <a:r>
              <a:rPr lang="en-US" sz="4000" dirty="0" err="1">
                <a:solidFill>
                  <a:schemeClr val="bg1"/>
                </a:solidFill>
                <a:latin typeface="+mj-lt"/>
                <a:ea typeface="+mj-ea"/>
                <a:cs typeface="+mj-cs"/>
              </a:rPr>
              <a:t>termin</a:t>
            </a:r>
            <a:r>
              <a:rPr lang="en-US" sz="4000" dirty="0">
                <a:solidFill>
                  <a:schemeClr val="bg1"/>
                </a:solidFill>
                <a:latin typeface="+mj-lt"/>
                <a:ea typeface="+mj-ea"/>
                <a:cs typeface="+mj-cs"/>
              </a:rPr>
              <a:t> “</a:t>
            </a:r>
            <a:r>
              <a:rPr lang="en-US" sz="4000" dirty="0" err="1">
                <a:solidFill>
                  <a:schemeClr val="bg1"/>
                </a:solidFill>
                <a:latin typeface="+mj-lt"/>
                <a:ea typeface="+mj-ea"/>
                <a:cs typeface="+mj-cs"/>
              </a:rPr>
              <a:t>Kiertävä</a:t>
            </a:r>
            <a:r>
              <a:rPr lang="en-US" sz="4000" dirty="0">
                <a:solidFill>
                  <a:schemeClr val="bg1"/>
                </a:solidFill>
                <a:latin typeface="+mj-lt"/>
                <a:ea typeface="+mj-ea"/>
                <a:cs typeface="+mj-cs"/>
              </a:rPr>
              <a:t> </a:t>
            </a:r>
            <a:r>
              <a:rPr lang="en-US" sz="4000" dirty="0" err="1">
                <a:solidFill>
                  <a:schemeClr val="bg1"/>
                </a:solidFill>
                <a:latin typeface="+mj-lt"/>
                <a:ea typeface="+mj-ea"/>
                <a:cs typeface="+mj-cs"/>
              </a:rPr>
              <a:t>biotalous</a:t>
            </a:r>
            <a:r>
              <a:rPr lang="en-US" sz="4000" dirty="0">
                <a:solidFill>
                  <a:schemeClr val="bg1"/>
                </a:solidFill>
                <a:latin typeface="+mj-lt"/>
                <a:ea typeface="+mj-ea"/>
                <a:cs typeface="+mj-cs"/>
              </a:rPr>
              <a:t>”</a:t>
            </a:r>
            <a:endParaRPr lang="sv-SE" sz="4000" dirty="0">
              <a:solidFill>
                <a:schemeClr val="bg1"/>
              </a:solidFill>
            </a:endParaRPr>
          </a:p>
        </p:txBody>
      </p:sp>
    </p:spTree>
    <p:extLst>
      <p:ext uri="{BB962C8B-B14F-4D97-AF65-F5344CB8AC3E}">
        <p14:creationId xmlns:p14="http://schemas.microsoft.com/office/powerpoint/2010/main" val="4058126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Easymining</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2421808042"/>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464236"/>
            <a:chOff x="5171065" y="2179798"/>
            <a:chExt cx="8431785" cy="3765797"/>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337512"/>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a:t>
              </a:r>
              <a:r>
                <a:rPr lang="en-US" sz="2000" dirty="0" err="1">
                  <a:solidFill>
                    <a:srgbClr val="007074"/>
                  </a:solidFill>
                  <a:latin typeface="Myriad Pro" panose="020B0503030403020204" pitchFamily="34" charset="0"/>
                </a:rPr>
                <a:t>teknologia</a:t>
              </a:r>
              <a:r>
                <a:rPr lang="en-US" sz="2000" dirty="0">
                  <a:solidFill>
                    <a:srgbClr val="007074"/>
                  </a:solidFill>
                  <a:latin typeface="Myriad Pro" panose="020B0503030403020204" pitchFamily="34" charset="0"/>
                </a:rPr>
                <a:t>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7075"/>
                </a:solidFill>
                <a:effectLst/>
                <a:latin typeface="Times New Roman" panose="02020603050405020304" pitchFamily="18" charset="0"/>
                <a:ea typeface="Calibri" panose="020F0502020204030204" pitchFamily="34" charset="0"/>
              </a:rPr>
              <a:t>Kestävästi</a:t>
            </a:r>
            <a:r>
              <a:rPr lang="en-US" sz="1800" b="1" dirty="0">
                <a:solidFill>
                  <a:srgbClr val="007075"/>
                </a:solidFill>
                <a:effectLst/>
                <a:latin typeface="Times New Roman" panose="02020603050405020304" pitchFamily="18" charset="0"/>
                <a:ea typeface="Calibri" panose="020F0502020204030204" pitchFamily="34" charset="0"/>
              </a:rPr>
              <a:t> </a:t>
            </a:r>
            <a:r>
              <a:rPr lang="en-US" sz="1800" b="1" dirty="0" err="1">
                <a:solidFill>
                  <a:srgbClr val="007075"/>
                </a:solidFill>
                <a:effectLst/>
                <a:latin typeface="Times New Roman" panose="02020603050405020304" pitchFamily="18" charset="0"/>
                <a:ea typeface="Calibri" panose="020F0502020204030204" pitchFamily="34" charset="0"/>
              </a:rPr>
              <a:t>tuotettu</a:t>
            </a:r>
            <a:r>
              <a:rPr lang="en-US" sz="1800" b="1" dirty="0">
                <a:solidFill>
                  <a:srgbClr val="007075"/>
                </a:solidFill>
                <a:effectLst/>
                <a:latin typeface="Times New Roman" panose="02020603050405020304" pitchFamily="18" charset="0"/>
                <a:ea typeface="Calibri" panose="020F0502020204030204" pitchFamily="34" charset="0"/>
              </a:rPr>
              <a:t> </a:t>
            </a:r>
            <a:r>
              <a:rPr lang="en-US" sz="1800" b="1" dirty="0" err="1">
                <a:solidFill>
                  <a:srgbClr val="007075"/>
                </a:solidFill>
                <a:effectLst/>
                <a:latin typeface="Times New Roman" panose="02020603050405020304" pitchFamily="18" charset="0"/>
                <a:ea typeface="Calibri" panose="020F0502020204030204" pitchFamily="34" charset="0"/>
              </a:rPr>
              <a:t>eläinten</a:t>
            </a:r>
            <a:r>
              <a:rPr lang="en-US" sz="1800" b="1" dirty="0">
                <a:solidFill>
                  <a:srgbClr val="007075"/>
                </a:solidFill>
                <a:effectLst/>
                <a:latin typeface="Times New Roman" panose="02020603050405020304" pitchFamily="18" charset="0"/>
                <a:ea typeface="Calibri" panose="020F0502020204030204" pitchFamily="34" charset="0"/>
              </a:rPr>
              <a:t> </a:t>
            </a:r>
            <a:r>
              <a:rPr lang="en-US" sz="1800" b="1" dirty="0" err="1">
                <a:solidFill>
                  <a:srgbClr val="007075"/>
                </a:solidFill>
                <a:effectLst/>
                <a:latin typeface="Times New Roman" panose="02020603050405020304" pitchFamily="18" charset="0"/>
                <a:ea typeface="Calibri" panose="020F0502020204030204" pitchFamily="34" charset="0"/>
              </a:rPr>
              <a:t>rehu</a:t>
            </a:r>
            <a:endParaRPr lang="en-US" sz="1800" b="1" dirty="0">
              <a:solidFill>
                <a:srgbClr val="007075"/>
              </a:solidFill>
              <a:effectLst/>
              <a:latin typeface="Times New Roman" panose="02020603050405020304" pitchFamily="18" charset="0"/>
              <a:ea typeface="Calibri" panose="020F0502020204030204" pitchFamily="34" charset="0"/>
            </a:endParaRPr>
          </a:p>
          <a:p>
            <a:pPr algn="ctr"/>
            <a:r>
              <a:rPr lang="fi-FI" dirty="0">
                <a:latin typeface="Times New Roman" panose="02020603050405020304" pitchFamily="18" charset="0"/>
                <a:ea typeface="Calibri" panose="020F0502020204030204" pitchFamily="34" charset="0"/>
              </a:rPr>
              <a:t>Nurmiproteiinitiivistettä käytetään eläinten rehujen ainesosana sekä märkä- että kuivaruokinnassa. Se korvaa soijaa ja edistää alueellista kestävyyttä. </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7075"/>
                </a:solidFill>
                <a:effectLst/>
                <a:latin typeface="Times New Roman" panose="02020603050405020304" pitchFamily="18" charset="0"/>
                <a:ea typeface="Calibri" panose="020F0502020204030204" pitchFamily="34" charset="0"/>
              </a:rPr>
              <a:t>Kuidut</a:t>
            </a:r>
            <a:endParaRPr lang="en-US" sz="1800" b="1" dirty="0">
              <a:solidFill>
                <a:srgbClr val="007075"/>
              </a:solidFill>
              <a:effectLst/>
              <a:latin typeface="Times New Roman" panose="02020603050405020304" pitchFamily="18" charset="0"/>
              <a:ea typeface="Calibri" panose="020F0502020204030204" pitchFamily="34" charset="0"/>
            </a:endParaRPr>
          </a:p>
          <a:p>
            <a:pPr algn="ctr"/>
            <a:r>
              <a:rPr lang="fi-FI" dirty="0">
                <a:latin typeface="Times New Roman" panose="02020603050405020304" pitchFamily="18" charset="0"/>
                <a:ea typeface="Calibri" panose="020F0502020204030204" pitchFamily="34" charset="0"/>
              </a:rPr>
              <a:t>Sadonkorjuujätteet, kuten oljet, kuoret ja varret, sisältävät runsaasti selluloosaa, jonka takia niitä voidaan käyttää kuituina esimerkiksi tekstiileissä.</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err="1">
                <a:solidFill>
                  <a:srgbClr val="007075"/>
                </a:solidFill>
              </a:rPr>
              <a:t>Biomuovit</a:t>
            </a:r>
            <a:endParaRPr lang="sv-SE" b="1" dirty="0">
              <a:solidFill>
                <a:srgbClr val="007075"/>
              </a:solidFill>
            </a:endParaRPr>
          </a:p>
          <a:p>
            <a:pPr algn="ctr"/>
            <a:r>
              <a:rPr lang="fi-FI" dirty="0">
                <a:latin typeface="Times New Roman" panose="02020603050405020304" pitchFamily="18" charset="0"/>
                <a:ea typeface="Calibri" panose="020F0502020204030204" pitchFamily="34" charset="0"/>
              </a:rPr>
              <a:t>Tärkkelyksestä, joka on yleinen ainesosa monissa maatalousjätteissä, voidaan jalostaa biohajoavia muoveja. Syntyvä biomuovi on biohajoavaa ja sen hiilijalanjälki on huomattavasti alhaisempi kuin tavanomaisten muovien. </a:t>
            </a: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sv-SE" sz="4400" dirty="0" err="1">
                <a:solidFill>
                  <a:srgbClr val="B1E2D6"/>
                </a:solidFill>
              </a:rPr>
              <a:t>Lisää</a:t>
            </a:r>
            <a:r>
              <a:rPr lang="sv-SE" sz="4400" dirty="0">
                <a:solidFill>
                  <a:srgbClr val="B1E2D6"/>
                </a:solidFill>
              </a:rPr>
              <a:t> </a:t>
            </a:r>
            <a:r>
              <a:rPr lang="sv-SE" sz="4400" dirty="0" err="1">
                <a:solidFill>
                  <a:srgbClr val="B1E2D6"/>
                </a:solidFill>
              </a:rPr>
              <a:t>tuotteita</a:t>
            </a:r>
            <a:endParaRPr lang="sv-SE" sz="4400" dirty="0">
              <a:solidFill>
                <a:srgbClr val="B1E2D6"/>
              </a:solidFill>
            </a:endParaRP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75"/>
                </a:solidFill>
                <a:latin typeface="Times New Roman" panose="02020603050405020304" pitchFamily="18" charset="0"/>
                <a:ea typeface="Calibri" panose="020F0502020204030204" pitchFamily="34" charset="0"/>
              </a:rPr>
              <a:t>Lääkeaineet</a:t>
            </a:r>
            <a:endParaRPr lang="en-US" b="1" dirty="0">
              <a:latin typeface="Times New Roman" panose="02020603050405020304" pitchFamily="18" charset="0"/>
              <a:ea typeface="Calibri" panose="020F0502020204030204" pitchFamily="34" charset="0"/>
            </a:endParaRPr>
          </a:p>
          <a:p>
            <a:pPr algn="ctr"/>
            <a:r>
              <a:rPr lang="fi-FI" dirty="0">
                <a:latin typeface="Times New Roman" panose="02020603050405020304" pitchFamily="18" charset="0"/>
                <a:ea typeface="Calibri" panose="020F0502020204030204" pitchFamily="34" charset="0"/>
              </a:rPr>
              <a:t>Monet maatalousjätetyypit, kuten hedelmien kuoret, siemenkuoret ja kasvijätteet, sisältävät bioaktiivisia yhdisteitä, joita voidaan käyttää lääke- ja ravintotuotteissa.</a:t>
            </a:r>
            <a:endParaRPr lang="sv-SE"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fi-FI" dirty="0"/>
              <a:t>EU:n Green </a:t>
            </a:r>
            <a:r>
              <a:rPr lang="fi-FI" dirty="0" err="1"/>
              <a:t>Deal</a:t>
            </a:r>
            <a:r>
              <a:rPr lang="fi-FI" dirty="0"/>
              <a:t> – mikä se on</a:t>
            </a:r>
            <a:endParaRPr lang="sv-SE" dirty="0"/>
          </a:p>
          <a:p>
            <a:r>
              <a:rPr lang="en-US" u="sng" dirty="0" err="1">
                <a:hlinkClick r:id="rId3"/>
              </a:rPr>
              <a:t>Katsotaan</a:t>
            </a:r>
            <a:r>
              <a:rPr lang="en-US" u="sng" dirty="0">
                <a:hlinkClick r:id="rId3"/>
              </a:rPr>
              <a:t> </a:t>
            </a:r>
            <a:r>
              <a:rPr lang="en-US" u="sng" dirty="0" err="1">
                <a:hlinkClick r:id="rId3"/>
              </a:rPr>
              <a:t>selittävä</a:t>
            </a:r>
            <a:r>
              <a:rPr lang="en-US" u="sng" dirty="0">
                <a:hlinkClick r:id="rId3"/>
              </a:rPr>
              <a:t> video </a:t>
            </a:r>
            <a:r>
              <a:rPr lang="en-US" u="sng" dirty="0" err="1">
                <a:hlinkClick r:id="rId3"/>
              </a:rPr>
              <a:t>tästä</a:t>
            </a:r>
            <a:endParaRPr lang="en-US" dirty="0"/>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Biotalous</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4612835"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ja </a:t>
            </a:r>
            <a:r>
              <a:rPr lang="en-US" sz="5896" dirty="0" err="1">
                <a:solidFill>
                  <a:srgbClr val="D0E7DE"/>
                </a:solidFill>
                <a:latin typeface="Myriad Pro" panose="020B0503030403020204" pitchFamily="34" charset="0"/>
              </a:rPr>
              <a:t>Yhteiskunta</a:t>
            </a:r>
            <a:endParaRPr lang="en-US" sz="5896" dirty="0">
              <a:solidFill>
                <a:srgbClr val="D0E7DE"/>
              </a:solidFill>
              <a:latin typeface="Myriad Pro" panose="020B0503030403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208538" y="1547821"/>
            <a:ext cx="6949458" cy="5157374"/>
          </a:xfrm>
          <a:prstGeom prst="rect">
            <a:avLst/>
          </a:prstGeom>
          <a:noFill/>
        </p:spPr>
        <p:txBody>
          <a:bodyPr wrap="square" rtlCol="0">
            <a:spAutoFit/>
          </a:bodyPr>
          <a:lstStyle/>
          <a:p>
            <a:pPr indent="457200">
              <a:lnSpc>
                <a:spcPct val="107000"/>
              </a:lnSpc>
              <a:spcAft>
                <a:spcPts val="800"/>
              </a:spcAft>
            </a:pPr>
            <a:r>
              <a:rPr lang="fi-FI" sz="2400" dirty="0">
                <a:solidFill>
                  <a:srgbClr val="F3FFFA"/>
                </a:solidFill>
                <a:effectLst/>
                <a:latin typeface="Times New Roman" panose="02020603050405020304" pitchFamily="18" charset="0"/>
                <a:ea typeface="Calibri" panose="020F0502020204030204" pitchFamily="34" charset="0"/>
              </a:rPr>
              <a:t>Pariisin sopimus</a:t>
            </a:r>
            <a:endParaRPr lang="sv-SE" sz="2400" dirty="0">
              <a:solidFill>
                <a:srgbClr val="F3FFFA"/>
              </a:solidFill>
              <a:effectLst/>
              <a:latin typeface="Times New Roman" panose="02020603050405020304" pitchFamily="18" charset="0"/>
              <a:ea typeface="Calibri" panose="020F0502020204030204" pitchFamily="34" charset="0"/>
            </a:endParaRPr>
          </a:p>
          <a:p>
            <a:pPr>
              <a:lnSpc>
                <a:spcPct val="150000"/>
              </a:lnSpc>
            </a:pPr>
            <a:r>
              <a:rPr lang="fi-FI" sz="2000" dirty="0">
                <a:solidFill>
                  <a:srgbClr val="F3FFFA"/>
                </a:solidFill>
                <a:effectLst/>
                <a:latin typeface="Times New Roman" panose="02020603050405020304" pitchFamily="18" charset="0"/>
                <a:ea typeface="Calibri" panose="020F0502020204030204" pitchFamily="34" charset="0"/>
              </a:rPr>
              <a:t>Sopimus ilmastonmuutoksen torjumiseksi. Sen tavoitteena on rajoittaa maapallon lämpötilan nousu huomattavasti alle 2 °C:een esiteollisesta tasosta. Jokainen allekirjoittajamaa työskentelee sovittujen tavoitteiden saavuttamiseksi. Esimerkiksi Ruotsi lupaa muuttua hiilineutraaliksi (nettopäästöt nolla) vuoteen 2045 mennessä. Suomi on yksi Euroopan kunnianhimoisimmista maista, joka haluaa saavuttaa ilmastoneutraaliuden vuoteen 2035 mennessä. (Suomen ulkoasiainministeriö). Lähes koko maailma pyrkii saavuttamaan ilmastoneutraaliuden vuoteen 2050 mennessä.</a:t>
            </a:r>
            <a:endParaRPr lang="sv-SE" sz="2000"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r>
              <a:rPr lang="fi-FI" dirty="0">
                <a:solidFill>
                  <a:srgbClr val="F3FFFA"/>
                </a:solidFill>
                <a:latin typeface="Times New Roman" panose="02020603050405020304" pitchFamily="18" charset="0"/>
                <a:ea typeface="Calibri" panose="020F0502020204030204" pitchFamily="34" charset="0"/>
              </a:rPr>
              <a:t>Tiesitkö, että koulumme työskentelevät myös muiden EU:n kumppaneiden kanssa rakentaakseen tulevaisuuden kiertotaloutta?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Lue </a:t>
            </a:r>
            <a:r>
              <a:rPr lang="sv-SE" dirty="0" err="1">
                <a:solidFill>
                  <a:srgbClr val="F3FFFA"/>
                </a:solidFill>
                <a:latin typeface="Times New Roman" panose="02020603050405020304" pitchFamily="18" charset="0"/>
                <a:ea typeface="Calibri" panose="020F0502020204030204" pitchFamily="34" charset="0"/>
              </a:rPr>
              <a:t>lisää</a:t>
            </a:r>
            <a:r>
              <a:rPr lang="sv-SE" dirty="0">
                <a:solidFill>
                  <a:srgbClr val="F3FFFA"/>
                </a:solidFill>
                <a:latin typeface="Times New Roman" panose="02020603050405020304" pitchFamily="18" charset="0"/>
                <a:ea typeface="Calibri" panose="020F0502020204030204" pitchFamily="34" charset="0"/>
              </a:rPr>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r>
              <a:rPr lang="sv-SE" dirty="0">
                <a:solidFill>
                  <a:srgbClr val="F3FFFA"/>
                </a:solidFill>
                <a:latin typeface="Times New Roman" panose="02020603050405020304" pitchFamily="18" charset="0"/>
                <a:ea typeface="Calibri" panose="020F0502020204030204" pitchFamily="34" charset="0"/>
              </a:rPr>
              <a:t>Green </a:t>
            </a:r>
            <a:r>
              <a:rPr lang="sv-SE" dirty="0" err="1">
                <a:solidFill>
                  <a:srgbClr val="F3FFFA"/>
                </a:solidFill>
                <a:latin typeface="Times New Roman" panose="02020603050405020304" pitchFamily="18" charset="0"/>
                <a:ea typeface="Calibri" panose="020F0502020204030204" pitchFamily="34" charset="0"/>
              </a:rPr>
              <a:t>Valleys</a:t>
            </a:r>
            <a:r>
              <a:rPr lang="sv-SE" dirty="0">
                <a:solidFill>
                  <a:srgbClr val="F3FFFA"/>
                </a:solidFill>
                <a:latin typeface="Times New Roman" panose="02020603050405020304" pitchFamily="18" charset="0"/>
                <a:ea typeface="Calibri" panose="020F0502020204030204" pitchFamily="34" charset="0"/>
              </a:rPr>
              <a:t>- </a:t>
            </a:r>
            <a:r>
              <a:rPr lang="fi-FI" dirty="0">
                <a:solidFill>
                  <a:srgbClr val="F3FFFA"/>
                </a:solidFill>
                <a:latin typeface="Times New Roman" panose="02020603050405020304" pitchFamily="18" charset="0"/>
                <a:ea typeface="Calibri" panose="020F0502020204030204" pitchFamily="34" charset="0"/>
              </a:rPr>
              <a:t>vihreän proteiinin talteenotto eläinten rehuksi </a:t>
            </a:r>
            <a:endParaRPr lang="sv-SE" dirty="0">
              <a:solidFill>
                <a:srgbClr val="F3FFFA"/>
              </a:solidFill>
              <a:latin typeface="Times New Roman" panose="02020603050405020304" pitchFamily="18" charset="0"/>
              <a:ea typeface="Calibri" panose="020F0502020204030204" pitchFamily="34" charset="0"/>
            </a:endParaRPr>
          </a:p>
          <a:p>
            <a:pPr algn="ctr"/>
            <a:r>
              <a:rPr lang="sv-SE" sz="1800" dirty="0" err="1">
                <a:solidFill>
                  <a:srgbClr val="F3FFFA"/>
                </a:solidFill>
                <a:effectLst/>
                <a:latin typeface="Times New Roman" panose="02020603050405020304" pitchFamily="18" charset="0"/>
                <a:ea typeface="Calibri" panose="020F0502020204030204" pitchFamily="34" charset="0"/>
              </a:rPr>
              <a:t>Biokaasu</a:t>
            </a:r>
            <a:r>
              <a:rPr lang="sv-SE" sz="1800" dirty="0">
                <a:solidFill>
                  <a:srgbClr val="F3FFFA"/>
                </a:solidFill>
                <a:effectLst/>
                <a:latin typeface="Times New Roman" panose="02020603050405020304" pitchFamily="18" charset="0"/>
                <a:ea typeface="Calibri" panose="020F0502020204030204" pitchFamily="34" charset="0"/>
              </a:rPr>
              <a:t> </a:t>
            </a:r>
          </a:p>
          <a:p>
            <a:pPr algn="ctr"/>
            <a:r>
              <a:rPr lang="sv-SE" dirty="0">
                <a:solidFill>
                  <a:srgbClr val="F3FFFA"/>
                </a:solidFill>
                <a:latin typeface="Times New Roman" panose="02020603050405020304" pitchFamily="18" charset="0"/>
                <a:ea typeface="Calibri" panose="020F0502020204030204" pitchFamily="34" charset="0"/>
              </a:rPr>
              <a:t>BREC </a:t>
            </a: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Biotalous</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4535642" y="458488"/>
            <a:ext cx="5090323" cy="826124"/>
          </a:xfrm>
          <a:prstGeom prst="rect">
            <a:avLst/>
          </a:prstGeom>
        </p:spPr>
        <p:txBody>
          <a:bodyPr wrap="square" lIns="0" tIns="0" rIns="0" bIns="0" rtlCol="0" anchor="t">
            <a:spAutoFit/>
          </a:bodyPr>
          <a:lstStyle/>
          <a:p>
            <a:pPr>
              <a:lnSpc>
                <a:spcPts val="6250"/>
              </a:lnSpc>
            </a:pPr>
            <a:r>
              <a:rPr lang="en-US" sz="5896" dirty="0">
                <a:solidFill>
                  <a:srgbClr val="D0E7DE"/>
                </a:solidFill>
                <a:latin typeface="Myriad Pro" panose="020B0503030403020204" pitchFamily="34" charset="0"/>
              </a:rPr>
              <a:t>ja </a:t>
            </a:r>
            <a:r>
              <a:rPr lang="en-US" sz="5896" dirty="0" err="1">
                <a:solidFill>
                  <a:srgbClr val="D0E7DE"/>
                </a:solidFill>
                <a:latin typeface="Myriad Pro" panose="020B0503030403020204" pitchFamily="34" charset="0"/>
              </a:rPr>
              <a:t>Yhteiskunta</a:t>
            </a:r>
            <a:endParaRPr lang="en-US" sz="5896" dirty="0">
              <a:solidFill>
                <a:srgbClr val="D0E7DE"/>
              </a:solidFill>
              <a:latin typeface="Myriad Pro" panose="020B0503030403020204" pitchFamily="34" charset="0"/>
            </a:endParaRP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2862322"/>
          </a:xfrm>
          <a:prstGeom prst="rect">
            <a:avLst/>
          </a:prstGeom>
          <a:noFill/>
        </p:spPr>
        <p:txBody>
          <a:bodyPr wrap="square" rtlCol="0">
            <a:spAutoFit/>
          </a:bodyPr>
          <a:lstStyle/>
          <a:p>
            <a:pPr algn="ctr"/>
            <a:r>
              <a:rPr lang="fi-FI" dirty="0">
                <a:solidFill>
                  <a:srgbClr val="F3FFFA"/>
                </a:solidFill>
                <a:latin typeface="Times New Roman" panose="02020603050405020304" pitchFamily="18" charset="0"/>
                <a:ea typeface="Calibri" panose="020F0502020204030204" pitchFamily="34" charset="0"/>
              </a:rPr>
              <a:t>Kuvittele, että on vuosi 2030 ja sinulla on oma yritys vihreällä alalla. Mitä olet valmis tekemään edistääkseen tavoitteiden saavuttamista? Ehkäpä tuottamaan uusiutuvaa energiaa? Työskentelemään tutkijoiden kanssa uusien innovatiivisten teknologioiden testaamiseksi? Keräämään jätteesi, jotta se voidaan myöhemmin muuntaa uusiksi tuotteiksi? Istuttaa puutarha, joka antaa suojaa ja ruokaa pölyttäjille? </a:t>
            </a:r>
            <a:endParaRPr lang="en-US" dirty="0"/>
          </a:p>
          <a:p>
            <a:endParaRPr lang="en-US" dirty="0"/>
          </a:p>
          <a:p>
            <a:endParaRPr lang="en-US" dirty="0"/>
          </a:p>
          <a:p>
            <a:endParaRPr lang="en-US" dirty="0"/>
          </a:p>
          <a:p>
            <a:endParaRPr lang="sv-SE" dirty="0"/>
          </a:p>
        </p:txBody>
      </p:sp>
      <p:sp>
        <p:nvSpPr>
          <p:cNvPr id="3" name="textruta 2">
            <a:extLst>
              <a:ext uri="{FF2B5EF4-FFF2-40B4-BE49-F238E27FC236}">
                <a16:creationId xmlns:a16="http://schemas.microsoft.com/office/drawing/2014/main" id="{C8047817-AE5D-8C94-F4DA-D40BE9FFE9FC}"/>
              </a:ext>
            </a:extLst>
          </p:cNvPr>
          <p:cNvSpPr txBox="1"/>
          <p:nvPr/>
        </p:nvSpPr>
        <p:spPr>
          <a:xfrm>
            <a:off x="1392700" y="3059068"/>
            <a:ext cx="10527341" cy="369332"/>
          </a:xfrm>
          <a:prstGeom prst="rect">
            <a:avLst/>
          </a:prstGeom>
          <a:noFill/>
        </p:spPr>
        <p:txBody>
          <a:bodyPr wrap="square" rtlCol="0">
            <a:spAutoFit/>
          </a:bodyPr>
          <a:lstStyle/>
          <a:p>
            <a:r>
              <a:rPr lang="en-US" sz="1800" dirty="0">
                <a:solidFill>
                  <a:srgbClr val="F3FFFA"/>
                </a:solidFill>
                <a:effectLst/>
                <a:latin typeface="Times New Roman" panose="02020603050405020304" pitchFamily="18" charset="0"/>
                <a:ea typeface="Calibri" panose="020F0502020204030204" pitchFamily="34" charset="0"/>
              </a:rPr>
              <a:t> </a:t>
            </a:r>
            <a:endParaRPr lang="sv-SE" dirty="0">
              <a:solidFill>
                <a:srgbClr val="F3FFFA"/>
              </a:solidFill>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400" dirty="0" err="1">
                <a:solidFill>
                  <a:srgbClr val="007075"/>
                </a:solidFill>
                <a:latin typeface="Myriad Pro" panose="020B0503030403020204" pitchFamily="34" charset="0"/>
                <a:ea typeface="+mj-ea"/>
                <a:cs typeface="+mj-cs"/>
              </a:rPr>
              <a:t>Kiitokset</a:t>
            </a:r>
            <a:r>
              <a:rPr lang="en-US" sz="5400" dirty="0">
                <a:solidFill>
                  <a:srgbClr val="007075"/>
                </a:solidFill>
                <a:latin typeface="Myriad Pro" panose="020B0503030403020204" pitchFamily="34" charset="0"/>
                <a:ea typeface="+mj-ea"/>
                <a:cs typeface="+mj-cs"/>
              </a:rPr>
              <a:t> </a:t>
            </a:r>
            <a:r>
              <a:rPr lang="en-US" sz="5400" dirty="0" err="1">
                <a:solidFill>
                  <a:srgbClr val="007075"/>
                </a:solidFill>
                <a:latin typeface="Myriad Pro" panose="020B0503030403020204" pitchFamily="34" charset="0"/>
                <a:ea typeface="+mj-ea"/>
                <a:cs typeface="+mj-cs"/>
              </a:rPr>
              <a:t>huomiostanne</a:t>
            </a:r>
            <a:r>
              <a:rPr lang="en-US" sz="5400" dirty="0">
                <a:solidFill>
                  <a:srgbClr val="007075"/>
                </a:solidFill>
                <a:latin typeface="Myriad Pro" panose="020B0503030403020204" pitchFamily="34" charset="0"/>
                <a:ea typeface="+mj-ea"/>
                <a:cs typeface="+mj-cs"/>
              </a:rPr>
              <a:t> ja </a:t>
            </a:r>
            <a:r>
              <a:rPr lang="en-US" sz="5400" dirty="0" err="1">
                <a:solidFill>
                  <a:srgbClr val="007075"/>
                </a:solidFill>
                <a:latin typeface="Myriad Pro" panose="020B0503030403020204" pitchFamily="34" charset="0"/>
                <a:ea typeface="+mj-ea"/>
                <a:cs typeface="+mj-cs"/>
              </a:rPr>
              <a:t>osallistumisestanne</a:t>
            </a:r>
            <a:r>
              <a:rPr lang="en-US" sz="5400" dirty="0">
                <a:solidFill>
                  <a:srgbClr val="007075"/>
                </a:solidFill>
                <a:latin typeface="Myriad Pro" panose="020B0503030403020204" pitchFamily="34" charset="0"/>
                <a:ea typeface="+mj-ea"/>
                <a:cs typeface="+mj-cs"/>
              </a:rPr>
              <a: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pic>
        <p:nvPicPr>
          <p:cNvPr id="6" name="Picture 5" descr="A close-up of a flag&#10;&#10;AI-generated content may be incorrect.">
            <a:extLst>
              <a:ext uri="{FF2B5EF4-FFF2-40B4-BE49-F238E27FC236}">
                <a16:creationId xmlns:a16="http://schemas.microsoft.com/office/drawing/2014/main" id="{6C6E40D5-3CD3-C62F-2958-81197CC8C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804" y="5550013"/>
            <a:ext cx="2703064" cy="1143263"/>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006388" y="368814"/>
            <a:ext cx="4179224"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Biomassa</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154189994"/>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38779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1855470" y="263574"/>
            <a:ext cx="848105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Lineaarinen</a:t>
            </a:r>
            <a:r>
              <a:rPr lang="en-US" sz="4400" dirty="0">
                <a:solidFill>
                  <a:srgbClr val="007075"/>
                </a:solidFill>
                <a:latin typeface="Myriad Pro" panose="020B0503030403020204" pitchFamily="34" charset="0"/>
                <a:ea typeface="+mj-ea"/>
                <a:cs typeface="+mj-cs"/>
              </a:rPr>
              <a:t> vs </a:t>
            </a:r>
            <a:r>
              <a:rPr lang="en-US" sz="4400" dirty="0" err="1">
                <a:solidFill>
                  <a:srgbClr val="007075"/>
                </a:solidFill>
                <a:latin typeface="Myriad Pro" panose="020B0503030403020204" pitchFamily="34" charset="0"/>
                <a:ea typeface="+mj-ea"/>
                <a:cs typeface="+mj-cs"/>
              </a:rPr>
              <a:t>Kiertävä</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Biotalous</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Calibri" panose="020F0502020204030204" pitchFamily="34" charset="0"/>
              </a:rPr>
              <a:t>Biomassaa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käytetään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raaka-aineena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tuotteiden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energian</a:t>
            </a:r>
            <a:r>
              <a:rPr lang="en-US" dirty="0">
                <a:latin typeface="Times New Roman" panose="02020603050405020304" pitchFamily="18" charset="0"/>
                <a:ea typeface="Calibri" panose="020F0502020204030204" pitchFamily="34" charset="0"/>
              </a:rPr>
              <a:t> ja </a:t>
            </a:r>
            <a:r>
              <a:rPr lang="en-US" dirty="0" err="1">
                <a:latin typeface="Times New Roman" panose="02020603050405020304" pitchFamily="18" charset="0"/>
                <a:ea typeface="Calibri" panose="020F0502020204030204" pitchFamily="34" charset="0"/>
              </a:rPr>
              <a:t>kemikaalien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tuotantoon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Näistä</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syntyneet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sivuvirrat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poistetaan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käytöstä</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jätteinä</a:t>
            </a:r>
            <a:r>
              <a:rPr lang="en-US" dirty="0">
                <a:latin typeface="Times New Roman" panose="02020603050405020304" pitchFamily="18" charset="0"/>
                <a:ea typeface="Calibri" panose="020F0502020204030204" pitchFamily="34" charset="0"/>
              </a:rPr>
              <a:t> ja </a:t>
            </a:r>
            <a:r>
              <a:rPr lang="en-US" dirty="0" err="1">
                <a:latin typeface="Times New Roman" panose="02020603050405020304" pitchFamily="18" charset="0"/>
                <a:ea typeface="Calibri" panose="020F0502020204030204" pitchFamily="34" charset="0"/>
              </a:rPr>
              <a:t>siirretään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loppusijoituspaikkaan</a:t>
            </a:r>
            <a:endParaRPr lang="sv-SE" dirty="0"/>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effectLst/>
                <a:latin typeface="Times New Roman" panose="02020603050405020304" pitchFamily="18" charset="0"/>
                <a:ea typeface="Calibri" panose="020F0502020204030204" pitchFamily="34" charset="0"/>
              </a:rPr>
              <a:t>Biomassa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tuote</a:t>
            </a:r>
            <a:r>
              <a:rPr lang="en-US" sz="1800" dirty="0">
                <a:effectLst/>
                <a:latin typeface="Times New Roman" panose="02020603050405020304" pitchFamily="18" charset="0"/>
                <a:ea typeface="Calibri" panose="020F0502020204030204" pitchFamily="34" charset="0"/>
              </a:rPr>
              <a:t> ja </a:t>
            </a:r>
            <a:r>
              <a:rPr lang="en-US" sz="1800" dirty="0" err="1">
                <a:effectLst/>
                <a:latin typeface="Times New Roman" panose="02020603050405020304" pitchFamily="18" charset="0"/>
                <a:ea typeface="Calibri" panose="020F0502020204030204" pitchFamily="34" charset="0"/>
              </a:rPr>
              <a:t>niiden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sisältämät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ravinteet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käytetään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kerätään</a:t>
            </a:r>
            <a:r>
              <a:rPr lang="en-US" sz="1800" dirty="0">
                <a:effectLst/>
                <a:latin typeface="Times New Roman" panose="02020603050405020304" pitchFamily="18" charset="0"/>
                <a:ea typeface="Calibri" panose="020F0502020204030204" pitchFamily="34" charset="0"/>
              </a:rPr>
              <a:t> ja </a:t>
            </a:r>
            <a:r>
              <a:rPr lang="en-US" sz="1800" dirty="0" err="1">
                <a:effectLst/>
                <a:latin typeface="Times New Roman" panose="02020603050405020304" pitchFamily="18" charset="0"/>
                <a:ea typeface="Calibri" panose="020F0502020204030204" pitchFamily="34" charset="0"/>
              </a:rPr>
              <a:t>kierrätetään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uusiokäyttöön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muodostaen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suljetun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materiaalikierron</a:t>
            </a:r>
            <a:r>
              <a:rPr lang="en-US" sz="1800" dirty="0">
                <a:effectLst/>
                <a:latin typeface="Times New Roman" panose="02020603050405020304" pitchFamily="18" charset="0"/>
                <a:ea typeface="Calibri" panose="020F0502020204030204" pitchFamily="34" charset="0"/>
              </a:rPr>
              <a:t>.</a:t>
            </a:r>
            <a:endParaRPr lang="sv-SE" dirty="0"/>
          </a:p>
        </p:txBody>
      </p:sp>
    </p:spTree>
    <p:extLst>
      <p:ext uri="{BB962C8B-B14F-4D97-AF65-F5344CB8AC3E}">
        <p14:creationId xmlns:p14="http://schemas.microsoft.com/office/powerpoint/2010/main" val="387315776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Maanviljely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fi-FI"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Pääperiaatteet:</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fi-FI"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Resurssitehokkuus: Tähdätään siihen että kaikki kerätään ja kierrätetään. </a:t>
                </a:r>
                <a:r>
                  <a:rPr lang="fi-FI"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Kasvijäänteet hyödynnetään raaka-aineina ja ravinteiden kierrätyksellä säilytetään viljelysmaa rikkaana.</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sv-SE" sz="1800" dirty="0" err="1">
                    <a:solidFill>
                      <a:srgbClr val="4472C4"/>
                    </a:solidFill>
                    <a:effectLst/>
                    <a:latin typeface="Times New Roman" panose="02020603050405020304" pitchFamily="18" charset="0"/>
                    <a:ea typeface="Calibri" panose="020F0502020204030204" pitchFamily="34" charset="0"/>
                  </a:rPr>
                  <a:t>Biodiversiteetti</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Monimuotoistettu</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viljely</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parantaa</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viljelysmaan</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sietokykyä</a:t>
                </a:r>
                <a:r>
                  <a:rPr lang="sv-SE" sz="1800" dirty="0">
                    <a:solidFill>
                      <a:srgbClr val="4472C4"/>
                    </a:solidFill>
                    <a:effectLst/>
                    <a:latin typeface="Times New Roman" panose="02020603050405020304" pitchFamily="18" charset="0"/>
                    <a:ea typeface="Calibri" panose="020F0502020204030204" pitchFamily="34" charset="0"/>
                  </a:rPr>
                  <a:t> ja </a:t>
                </a:r>
                <a:r>
                  <a:rPr lang="sv-SE" sz="1800" dirty="0" err="1">
                    <a:solidFill>
                      <a:srgbClr val="4472C4"/>
                    </a:solidFill>
                    <a:effectLst/>
                    <a:latin typeface="Times New Roman" panose="02020603050405020304" pitchFamily="18" charset="0"/>
                    <a:ea typeface="Calibri" panose="020F0502020204030204" pitchFamily="34" charset="0"/>
                  </a:rPr>
                  <a:t>ekosysteemin</a:t>
                </a:r>
                <a:r>
                  <a:rPr lang="sv-SE" sz="1800" dirty="0">
                    <a:solidFill>
                      <a:srgbClr val="4472C4"/>
                    </a:solidFill>
                    <a:effectLst/>
                    <a:latin typeface="Times New Roman" panose="02020603050405020304" pitchFamily="18" charset="0"/>
                    <a:ea typeface="Calibri" panose="020F0502020204030204" pitchFamily="34" charset="0"/>
                  </a:rPr>
                  <a:t> </a:t>
                </a:r>
                <a:r>
                  <a:rPr lang="sv-SE" sz="1800" dirty="0" err="1">
                    <a:solidFill>
                      <a:srgbClr val="4472C4"/>
                    </a:solidFill>
                    <a:effectLst/>
                    <a:latin typeface="Times New Roman" panose="02020603050405020304" pitchFamily="18" charset="0"/>
                    <a:ea typeface="Calibri" panose="020F0502020204030204" pitchFamily="34" charset="0"/>
                  </a:rPr>
                  <a:t>kestävyyttä</a:t>
                </a:r>
                <a:r>
                  <a:rPr lang="sv-SE" sz="1800" dirty="0">
                    <a:solidFill>
                      <a:srgbClr val="4472C4"/>
                    </a:solidFill>
                    <a:effectLst/>
                    <a:latin typeface="Times New Roman" panose="02020603050405020304" pitchFamily="18" charset="0"/>
                    <a:ea typeface="Calibri" panose="020F0502020204030204" pitchFamily="34" charset="0"/>
                  </a:rPr>
                  <a:t>.</a:t>
                </a:r>
              </a:p>
              <a:p>
                <a:pPr marL="342900" lvl="0" indent="-342900">
                  <a:lnSpc>
                    <a:spcPct val="107000"/>
                  </a:lnSpc>
                  <a:spcBef>
                    <a:spcPts val="1200"/>
                  </a:spcBef>
                  <a:spcAft>
                    <a:spcPts val="300"/>
                  </a:spcAft>
                  <a:buFont typeface="Symbol" panose="05050102010706020507" pitchFamily="18" charset="2"/>
                  <a:buChar char=""/>
                </a:pP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Jätteen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vähentäminen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Kiertotaloudellinen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viljely</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vähentää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jätteen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muodostumista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jokaisessa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vaiheessa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prosessia</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30770960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Metsänhoito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fi-FI"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Historiallisesti kiertävä:</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sv-SE"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Perinteisesti</a:t>
                </a:r>
                <a:r>
                  <a:rPr lang="sv-SE"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sv-SE"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metsänhoidossa</a:t>
                </a:r>
                <a:r>
                  <a:rPr lang="sv-SE"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on </a:t>
                </a:r>
                <a:r>
                  <a:rPr lang="sv-SE"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keskitytty</a:t>
                </a:r>
                <a:r>
                  <a:rPr lang="sv-SE"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sv-SE"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metsän</a:t>
                </a:r>
                <a:r>
                  <a:rPr lang="sv-SE"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sv-SE"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ylläpitoon</a:t>
                </a: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eli</a:t>
                </a: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siihen</a:t>
                </a:r>
                <a:r>
                  <a:rPr lang="en-US"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että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puunkorjuun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jälkeen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puut</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uudelleenistutetaan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Näin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varmistettiin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kestävä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sadonkorjuu</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ja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uudistumisen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kierto</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metsissä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Kiertotalouden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tavoitteena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on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säilyttää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metsien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terveys</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biodiversiteetti</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ja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niiden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luomat</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ekosysteemipalvelut</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Uusi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alue</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Metsänhoidon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optimisointi</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laajempaa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resurssien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käyttöä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ja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pienempää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jätteiden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käyttöä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varten</a:t>
                </a:r>
                <a:endParaRPr lang="sv-SE" sz="1800" dirty="0">
                  <a:solidFill>
                    <a:srgbClr val="4472C4"/>
                  </a:solidFill>
                  <a:effectLst/>
                  <a:latin typeface="Times New Roman" panose="02020603050405020304" pitchFamily="18" charset="0"/>
                  <a:ea typeface="Calibri" panose="020F0502020204030204" pitchFamily="34" charset="0"/>
                </a:endParaRPr>
              </a:p>
              <a:p>
                <a:pPr algn="ctr"/>
                <a:endParaRPr lang="nb-NO" dirty="0">
                  <a:latin typeface="Myriad Pro" panose="020B0503030403020204" pitchFamily="34" charset="0"/>
                </a:endParaRPr>
              </a:p>
            </p:txBody>
          </p:sp>
        </p:grpSp>
      </p:grpSp>
    </p:spTree>
    <p:extLst>
      <p:ext uri="{BB962C8B-B14F-4D97-AF65-F5344CB8AC3E}">
        <p14:creationId xmlns:p14="http://schemas.microsoft.com/office/powerpoint/2010/main" val="22498164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Vesiviljely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3" y="1648082"/>
              <a:ext cx="6850033" cy="4609962"/>
              <a:chOff x="1473713" y="1880189"/>
              <a:chExt cx="6850033"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3" y="1880189"/>
                <a:ext cx="6850033"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Hyödyntämättömät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meren</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luonnonvarat</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sv-SE" sz="1800" dirty="0">
                  <a:solidFill>
                    <a:srgbClr val="007075"/>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800"/>
                  </a:spcAft>
                  <a:buFont typeface="Symbol" panose="05050102010706020507" pitchFamily="18" charset="2"/>
                  <a:buChar char=""/>
                </a:pP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Rannikkovedet</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kätkevät</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sisäänsä</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ravintoketjun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alapään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eli</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primääristen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tuottajien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luonnonvara</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2178A3"/>
                    </a:solidFill>
                    <a:latin typeface="Times New Roman" panose="02020603050405020304" pitchFamily="18" charset="0"/>
                    <a:ea typeface="Calibri" panose="020F0502020204030204" pitchFamily="34" charset="0"/>
                    <a:cs typeface="Times New Roman" panose="02020603050405020304" pitchFamily="18" charset="0"/>
                  </a:rPr>
                  <a:t>aarreaitan</a:t>
                </a:r>
                <a:r>
                  <a:rPr lang="en-US" dirty="0">
                    <a:solidFill>
                      <a:srgbClr val="2178A3"/>
                    </a:solidFill>
                    <a:latin typeface="Times New Roman" panose="02020603050405020304" pitchFamily="18" charset="0"/>
                    <a:ea typeface="Calibri" panose="020F0502020204030204" pitchFamily="34" charset="0"/>
                    <a:cs typeface="Times New Roman" panose="02020603050405020304" pitchFamily="18" charset="0"/>
                  </a:rPr>
                  <a:t>.</a:t>
                </a:r>
                <a:endParaRPr lang="sv-SE" sz="1800" dirty="0">
                  <a:solidFill>
                    <a:srgbClr val="4472C4"/>
                  </a:solidFill>
                  <a:effectLst/>
                  <a:latin typeface="Times New Roman" panose="02020603050405020304" pitchFamily="18" charset="0"/>
                  <a:ea typeface="Calibri" panose="020F0502020204030204" pitchFamily="34" charset="0"/>
                </a:endParaRPr>
              </a:p>
              <a:p>
                <a:pPr marL="342900" lvl="0" indent="-342900">
                  <a:lnSpc>
                    <a:spcPct val="107000"/>
                  </a:lnSpc>
                  <a:spcBef>
                    <a:spcPts val="1200"/>
                  </a:spcBef>
                  <a:spcAft>
                    <a:spcPts val="300"/>
                  </a:spcAft>
                  <a:buFont typeface="Symbol" panose="05050102010706020507" pitchFamily="18" charset="2"/>
                  <a:buChar char=""/>
                </a:pPr>
                <a:r>
                  <a:rPr lang="fi-FI" sz="1800"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Nämä organismit omaavat supervoiman: Meriveden suodatus, jonka ansiota nämä organismit kasvavat hyvin ravinnerikkaiksi</a:t>
                </a:r>
                <a:endParaRPr lang="sv-SE" sz="1800" dirty="0">
                  <a:solidFill>
                    <a:srgbClr val="4472C4"/>
                  </a:solidFill>
                  <a:effectLst/>
                  <a:latin typeface="Times New Roman" panose="02020603050405020304" pitchFamily="18" charset="0"/>
                  <a:ea typeface="Calibri" panose="020F0502020204030204" pitchFamily="34" charset="0"/>
                </a:endParaRPr>
              </a:p>
              <a:p>
                <a:pPr marL="800100" lvl="1" indent="-342900">
                  <a:lnSpc>
                    <a:spcPct val="107000"/>
                  </a:lnSpc>
                  <a:spcBef>
                    <a:spcPts val="1200"/>
                  </a:spcBef>
                  <a:spcAft>
                    <a:spcPts val="300"/>
                  </a:spcAft>
                  <a:buFont typeface="Symbol" panose="05050102010706020507" pitchFamily="18" charset="2"/>
                  <a:buChar char=""/>
                </a:pPr>
                <a:r>
                  <a:rPr lang="sv-SE"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Korkealaatuisia</a:t>
                </a:r>
                <a:r>
                  <a:rPr lang="sv-SE"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 </a:t>
                </a:r>
                <a:r>
                  <a:rPr lang="sv-SE"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proteiineja</a:t>
                </a:r>
                <a:endParaRPr lang="sv-SE"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nSpc>
                    <a:spcPct val="107000"/>
                  </a:lnSpc>
                  <a:spcBef>
                    <a:spcPts val="1200"/>
                  </a:spcBef>
                  <a:spcAft>
                    <a:spcPts val="300"/>
                  </a:spcAft>
                  <a:buFont typeface="Symbol" panose="05050102010706020507" pitchFamily="18" charset="2"/>
                  <a:buChar char=""/>
                </a:pPr>
                <a:r>
                  <a:rPr lang="fi-FI" dirty="0">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Omega-3 rasvahappoja</a:t>
                </a:r>
                <a:endParaRPr lang="sv-SE" dirty="0">
                  <a:solidFill>
                    <a:srgbClr val="4472C4"/>
                  </a:solidFill>
                  <a:effectLst/>
                  <a:latin typeface="Times New Roman" panose="02020603050405020304" pitchFamily="18" charset="0"/>
                  <a:ea typeface="Calibri" panose="020F0502020204030204" pitchFamily="34" charset="0"/>
                </a:endParaRPr>
              </a:p>
              <a:p>
                <a:pPr marL="800100" lvl="1" indent="-342900">
                  <a:lnSpc>
                    <a:spcPct val="107000"/>
                  </a:lnSpc>
                  <a:spcBef>
                    <a:spcPts val="1200"/>
                  </a:spcBef>
                  <a:spcAft>
                    <a:spcPts val="300"/>
                  </a:spcAft>
                  <a:buFont typeface="Symbol" panose="05050102010706020507" pitchFamily="18" charset="2"/>
                  <a:buChar char=""/>
                </a:pPr>
                <a:r>
                  <a:rPr lang="en-US" dirty="0" err="1">
                    <a:solidFill>
                      <a:srgbClr val="2178A3"/>
                    </a:solidFill>
                    <a:effectLst/>
                    <a:latin typeface="Times New Roman" panose="02020603050405020304" pitchFamily="18" charset="0"/>
                    <a:ea typeface="Calibri" panose="020F0502020204030204" pitchFamily="34" charset="0"/>
                    <a:cs typeface="Times New Roman" panose="02020603050405020304" pitchFamily="18" charset="0"/>
                  </a:rPr>
                  <a:t>Selluloosa</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245800284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278976" y="368816"/>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Päivän</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aiheet</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6127357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890524"/>
      </p:ext>
    </p:extLst>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2.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 ds:uri="42279743-b44f-4317-bc84-ba53d88bca7c"/>
    <ds:schemaRef ds:uri="69e18e68-21d8-4930-99a1-9aaeddcd3441"/>
  </ds:schemaRefs>
</ds:datastoreItem>
</file>

<file path=customXml/itemProps3.xml><?xml version="1.0" encoding="utf-8"?>
<ds:datastoreItem xmlns:ds="http://schemas.openxmlformats.org/officeDocument/2006/customXml" ds:itemID="{699AA158-82A6-4609-AACD-FB43EF7C73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37253</TotalTime>
  <Words>1678</Words>
  <Application>Microsoft Office PowerPoint</Application>
  <PresentationFormat>Widescreen</PresentationFormat>
  <Paragraphs>388</Paragraphs>
  <Slides>34</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Myriad Pro</vt:lpstr>
      <vt:lpstr>Symbol</vt:lpstr>
      <vt:lpstr>Times New Roman</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66</cp:revision>
  <dcterms:created xsi:type="dcterms:W3CDTF">2023-07-04T06:59:59Z</dcterms:created>
  <dcterms:modified xsi:type="dcterms:W3CDTF">2025-03-07T09:17:28Z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_dlc_DocIdItemGuid">
    <vt:lpwstr>9cc1588d-d650-4740-9bf1-ed0b342b355f</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y fmtid="{D5CDD505-2E9C-101B-9397-08002B2CF9AE}" pid="11" name="MSIP_Label_fd05046c-7758-4c69-bef0-f1b8587ca14e_Enabled">
    <vt:lpwstr>true</vt:lpwstr>
  </property>
  <property fmtid="{D5CDD505-2E9C-101B-9397-08002B2CF9AE}" pid="12" name="MSIP_Label_fd05046c-7758-4c69-bef0-f1b8587ca14e_SetDate">
    <vt:lpwstr>2025-03-07T09:17:27Z</vt:lpwstr>
  </property>
  <property fmtid="{D5CDD505-2E9C-101B-9397-08002B2CF9AE}" pid="13" name="MSIP_Label_fd05046c-7758-4c69-bef0-f1b8587ca14e_Method">
    <vt:lpwstr>Standard</vt:lpwstr>
  </property>
  <property fmtid="{D5CDD505-2E9C-101B-9397-08002B2CF9AE}" pid="14" name="MSIP_Label_fd05046c-7758-4c69-bef0-f1b8587ca14e_Name">
    <vt:lpwstr>Intern</vt:lpwstr>
  </property>
  <property fmtid="{D5CDD505-2E9C-101B-9397-08002B2CF9AE}" pid="15" name="MSIP_Label_fd05046c-7758-4c69-bef0-f1b8587ca14e_SiteId">
    <vt:lpwstr>4d6d8a90-10fd-4f78-8fc1-5e28844e0292</vt:lpwstr>
  </property>
  <property fmtid="{D5CDD505-2E9C-101B-9397-08002B2CF9AE}" pid="16" name="MSIP_Label_fd05046c-7758-4c69-bef0-f1b8587ca14e_ActionId">
    <vt:lpwstr>6b68c5f2-eb63-4ebd-b7a1-20fdca3050e7</vt:lpwstr>
  </property>
  <property fmtid="{D5CDD505-2E9C-101B-9397-08002B2CF9AE}" pid="17" name="MSIP_Label_fd05046c-7758-4c69-bef0-f1b8587ca14e_ContentBits">
    <vt:lpwstr>0</vt:lpwstr>
  </property>
  <property fmtid="{D5CDD505-2E9C-101B-9397-08002B2CF9AE}" pid="18" name="MSIP_Label_fd05046c-7758-4c69-bef0-f1b8587ca14e_Tag">
    <vt:lpwstr>10, 3, 0, 1</vt:lpwstr>
  </property>
</Properties>
</file>